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2"/>
  </p:notesMasterIdLst>
  <p:sldIdLst>
    <p:sldId id="1290" r:id="rId2"/>
    <p:sldId id="1522" r:id="rId3"/>
    <p:sldId id="1525" r:id="rId4"/>
    <p:sldId id="1524" r:id="rId5"/>
    <p:sldId id="1527" r:id="rId6"/>
    <p:sldId id="1526" r:id="rId7"/>
    <p:sldId id="1523" r:id="rId8"/>
    <p:sldId id="1528" r:id="rId9"/>
    <p:sldId id="1543" r:id="rId10"/>
    <p:sldId id="1534" r:id="rId11"/>
    <p:sldId id="1533" r:id="rId12"/>
    <p:sldId id="1535" r:id="rId13"/>
    <p:sldId id="1531" r:id="rId14"/>
    <p:sldId id="1536" r:id="rId15"/>
    <p:sldId id="1538" r:id="rId16"/>
    <p:sldId id="1537" r:id="rId17"/>
    <p:sldId id="1532" r:id="rId18"/>
    <p:sldId id="1539" r:id="rId19"/>
    <p:sldId id="1540" r:id="rId20"/>
    <p:sldId id="1541" r:id="rId21"/>
  </p:sldIdLst>
  <p:sldSz cx="9144000" cy="6858000" type="screen4x3"/>
  <p:notesSz cx="6797675" cy="9928225"/>
  <p:defaultTextStyle>
    <a:defPPr>
      <a:defRPr lang="en-US"/>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modifyVerifier cryptProviderType="rsaAES" cryptAlgorithmClass="hash" cryptAlgorithmType="typeAny" cryptAlgorithmSid="14" spinCount="100000" saltData="TxFKc7iUNbXcrVoOEqBmGw==" hashData="6Y8kBYflxos57nNMwn83eDW4owBHXmYBmHU3GVjERtbAHY4MXN0Ta166b8dKNitpxqjZeEEilBEXRv86/hB0ng=="/>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it-IT"/>
          </a:p>
        </p:txBody>
      </p:sp>
      <p:sp>
        <p:nvSpPr>
          <p:cNvPr id="41987" name="Rectangle 3"/>
          <p:cNvSpPr>
            <a:spLocks noGrp="1" noChangeArrowheads="1"/>
          </p:cNvSpPr>
          <p:nvPr>
            <p:ph type="dt"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it-IT"/>
          </a:p>
        </p:txBody>
      </p:sp>
      <p:sp>
        <p:nvSpPr>
          <p:cNvPr id="22532"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679450" y="4716463"/>
            <a:ext cx="5438775" cy="44672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1990" name="Rectangle 6"/>
          <p:cNvSpPr>
            <a:spLocks noGrp="1" noChangeArrowheads="1"/>
          </p:cNvSpPr>
          <p:nvPr>
            <p:ph type="ftr" sz="quarter" idx="4"/>
          </p:nvPr>
        </p:nvSpPr>
        <p:spPr bwMode="auto">
          <a:xfrm>
            <a:off x="0" y="9429750"/>
            <a:ext cx="2946400"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it-IT"/>
          </a:p>
        </p:txBody>
      </p:sp>
      <p:sp>
        <p:nvSpPr>
          <p:cNvPr id="41991" name="Rectangle 7"/>
          <p:cNvSpPr>
            <a:spLocks noGrp="1" noChangeArrowheads="1"/>
          </p:cNvSpPr>
          <p:nvPr>
            <p:ph type="sldNum" sz="quarter" idx="5"/>
          </p:nvPr>
        </p:nvSpPr>
        <p:spPr bwMode="auto">
          <a:xfrm>
            <a:off x="3849688" y="9429750"/>
            <a:ext cx="2946400"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smtClean="0">
                <a:latin typeface="Times New Roman" pitchFamily="18" charset="0"/>
              </a:defRPr>
            </a:lvl1pPr>
          </a:lstStyle>
          <a:p>
            <a:pPr>
              <a:defRPr/>
            </a:pPr>
            <a:fld id="{F0528449-EC9C-41F3-8B55-D467288B5FCE}"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tito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defRPr/>
              </a:pPr>
              <a:endParaRPr lang="it-IT" altLang="it-IT" sz="2400">
                <a:latin typeface="Times New Roman" panose="02020603050405020304"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grpSp>
      </p:grpSp>
      <p:sp>
        <p:nvSpPr>
          <p:cNvPr id="36883"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it-IT" noProof="0"/>
              <a:t>Fare clic per modificare lo stile del titolo</a:t>
            </a:r>
          </a:p>
        </p:txBody>
      </p:sp>
      <p:sp>
        <p:nvSpPr>
          <p:cNvPr id="36884"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it-IT" noProof="0"/>
              <a:t>Fare clic per modificare lo stile del sottotitolo dello schema</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it-IT"/>
          </a:p>
        </p:txBody>
      </p:sp>
      <p:sp>
        <p:nvSpPr>
          <p:cNvPr id="19" name="Rectangle 17"/>
          <p:cNvSpPr>
            <a:spLocks noGrp="1" noChangeArrowheads="1"/>
          </p:cNvSpPr>
          <p:nvPr>
            <p:ph type="ftr" sz="quarter" idx="11"/>
          </p:nvPr>
        </p:nvSpPr>
        <p:spPr/>
        <p:txBody>
          <a:bodyPr/>
          <a:lstStyle>
            <a:lvl1pPr>
              <a:defRPr/>
            </a:lvl1pPr>
          </a:lstStyle>
          <a:p>
            <a:pPr>
              <a:defRPr/>
            </a:pPr>
            <a:r>
              <a:rPr lang="it-IT"/>
              <a:t>A cura di Marco Magrini</a:t>
            </a:r>
          </a:p>
        </p:txBody>
      </p:sp>
      <p:sp>
        <p:nvSpPr>
          <p:cNvPr id="20" name="Rectangle 18"/>
          <p:cNvSpPr>
            <a:spLocks noGrp="1" noChangeArrowheads="1"/>
          </p:cNvSpPr>
          <p:nvPr>
            <p:ph type="sldNum" sz="quarter" idx="12"/>
          </p:nvPr>
        </p:nvSpPr>
        <p:spPr/>
        <p:txBody>
          <a:bodyPr/>
          <a:lstStyle>
            <a:lvl1pPr>
              <a:defRPr smtClean="0"/>
            </a:lvl1pPr>
          </a:lstStyle>
          <a:p>
            <a:pPr>
              <a:defRPr/>
            </a:pPr>
            <a:fld id="{3CFE056B-0A9F-4E7C-83A6-6C0414C3F57D}" type="slidenum">
              <a:rPr lang="it-IT" altLang="it-IT"/>
              <a:pPr>
                <a:defRPr/>
              </a:pPr>
              <a:t>‹N›</a:t>
            </a:fld>
            <a:endParaRPr lang="it-IT" altLang="it-IT"/>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pPr>
              <a:defRPr/>
            </a:pPr>
            <a:fld id="{F0E8C58F-F34F-4E68-ACAD-1E104E609F23}" type="slidenum">
              <a:rPr lang="it-IT" altLang="it-IT"/>
              <a:pPr>
                <a:defRPr/>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457200"/>
            <a:ext cx="2057400" cy="54102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457200"/>
            <a:ext cx="6019800" cy="54102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pPr>
              <a:defRPr/>
            </a:pPr>
            <a:fld id="{3AFE1E37-75D4-4755-84C4-5EBFA91BEDB0}" type="slidenum">
              <a:rPr lang="it-IT" altLang="it-IT"/>
              <a:pPr>
                <a:defRPr/>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pPr>
              <a:defRPr/>
            </a:pPr>
            <a:fld id="{7022E97A-FDCA-4534-B6D2-9FB2E527D968}" type="slidenum">
              <a:rPr lang="it-IT" altLang="it-IT"/>
              <a:pPr>
                <a:defRPr/>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pPr>
              <a:defRPr/>
            </a:pPr>
            <a:fld id="{1E2D12D0-3EA1-4689-98E0-B2FBF09F7538}" type="slidenum">
              <a:rPr lang="it-IT" altLang="it-IT"/>
              <a:pPr>
                <a:defRPr/>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pPr>
              <a:defRPr/>
            </a:pPr>
            <a:fld id="{3D20CE80-4FC1-4724-B16C-3E4BE8E2FC55}" type="slidenum">
              <a:rPr lang="it-IT" altLang="it-IT"/>
              <a:pPr>
                <a:defRPr/>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8" name="Rectangle 3"/>
          <p:cNvSpPr>
            <a:spLocks noGrp="1" noChangeArrowheads="1"/>
          </p:cNvSpPr>
          <p:nvPr>
            <p:ph type="sldNum" sz="quarter" idx="11"/>
          </p:nvPr>
        </p:nvSpPr>
        <p:spPr>
          <a:ln/>
        </p:spPr>
        <p:txBody>
          <a:bodyPr/>
          <a:lstStyle>
            <a:lvl1pPr>
              <a:defRPr/>
            </a:lvl1pPr>
          </a:lstStyle>
          <a:p>
            <a:pPr>
              <a:defRPr/>
            </a:pPr>
            <a:fld id="{8916B785-564F-4800-9A5E-5A86E87EA2D3}" type="slidenum">
              <a:rPr lang="it-IT" altLang="it-IT"/>
              <a:pPr>
                <a:defRPr/>
              </a:pPr>
              <a:t>‹N›</a:t>
            </a:fld>
            <a:endParaRPr lang="it-IT" altLang="it-IT"/>
          </a:p>
        </p:txBody>
      </p:sp>
      <p:sp>
        <p:nvSpPr>
          <p:cNvPr id="9"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4" name="Rectangle 3"/>
          <p:cNvSpPr>
            <a:spLocks noGrp="1" noChangeArrowheads="1"/>
          </p:cNvSpPr>
          <p:nvPr>
            <p:ph type="sldNum" sz="quarter" idx="11"/>
          </p:nvPr>
        </p:nvSpPr>
        <p:spPr>
          <a:ln/>
        </p:spPr>
        <p:txBody>
          <a:bodyPr/>
          <a:lstStyle>
            <a:lvl1pPr>
              <a:defRPr/>
            </a:lvl1pPr>
          </a:lstStyle>
          <a:p>
            <a:pPr>
              <a:defRPr/>
            </a:pPr>
            <a:fld id="{55E09114-C393-4046-ACDF-AC96AFD8D5EA}" type="slidenum">
              <a:rPr lang="it-IT" altLang="it-IT"/>
              <a:pPr>
                <a:defRPr/>
              </a:pPr>
              <a:t>‹N›</a:t>
            </a:fld>
            <a:endParaRPr lang="it-IT" altLang="it-IT"/>
          </a:p>
        </p:txBody>
      </p:sp>
      <p:sp>
        <p:nvSpPr>
          <p:cNvPr id="5"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3" name="Rectangle 3"/>
          <p:cNvSpPr>
            <a:spLocks noGrp="1" noChangeArrowheads="1"/>
          </p:cNvSpPr>
          <p:nvPr>
            <p:ph type="sldNum" sz="quarter" idx="11"/>
          </p:nvPr>
        </p:nvSpPr>
        <p:spPr>
          <a:ln/>
        </p:spPr>
        <p:txBody>
          <a:bodyPr/>
          <a:lstStyle>
            <a:lvl1pPr>
              <a:defRPr/>
            </a:lvl1pPr>
          </a:lstStyle>
          <a:p>
            <a:pPr>
              <a:defRPr/>
            </a:pPr>
            <a:fld id="{EBA9104C-9A54-43FD-9CCB-39DB5C4CD5CB}" type="slidenum">
              <a:rPr lang="it-IT" altLang="it-IT"/>
              <a:pPr>
                <a:defRPr/>
              </a:pPr>
              <a:t>‹N›</a:t>
            </a:fld>
            <a:endParaRPr lang="it-IT" altLang="it-IT"/>
          </a:p>
        </p:txBody>
      </p:sp>
      <p:sp>
        <p:nvSpPr>
          <p:cNvPr id="4"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pPr>
              <a:defRPr/>
            </a:pPr>
            <a:fld id="{1E1EE909-5762-44AC-8F1F-F3BAC3B42985}" type="slidenum">
              <a:rPr lang="it-IT" altLang="it-IT"/>
              <a:pPr>
                <a:defRPr/>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pPr>
              <a:defRPr/>
            </a:pPr>
            <a:fld id="{E0EFE603-F42C-4524-B3E5-8A77653C6D39}" type="slidenum">
              <a:rPr lang="it-IT" altLang="it-IT"/>
              <a:pPr>
                <a:defRPr/>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r>
              <a:rPr lang="it-IT"/>
              <a:t>A cura di Marco Magrini</a:t>
            </a:r>
          </a:p>
        </p:txBody>
      </p:sp>
      <p:sp>
        <p:nvSpPr>
          <p:cNvPr id="35843" name="Rectangle 3"/>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smtClean="0">
                <a:latin typeface="Arial Black" pitchFamily="34" charset="0"/>
              </a:defRPr>
            </a:lvl1pPr>
          </a:lstStyle>
          <a:p>
            <a:pPr>
              <a:defRPr/>
            </a:pPr>
            <a:fld id="{CFCD0C99-F299-43E2-9CBC-084B27C0EE67}" type="slidenum">
              <a:rPr lang="it-IT" altLang="it-IT"/>
              <a:pPr>
                <a:defRPr/>
              </a:pPr>
              <a:t>‹N›</a:t>
            </a:fld>
            <a:endParaRPr lang="it-IT" altLang="it-IT"/>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defRPr/>
              </a:pPr>
              <a:endParaRPr lang="it-IT" altLang="it-IT" sz="2400">
                <a:latin typeface="Times New Roman" panose="02020603050405020304"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grpSp>
      <p:sp>
        <p:nvSpPr>
          <p:cNvPr id="35854"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35855"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35856" name="Rectangle 16"/>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it-IT"/>
          </a:p>
        </p:txBody>
      </p:sp>
    </p:spTree>
  </p:cSld>
  <p:clrMap bg1="lt1" tx1="dk1" bg2="lt2" tx2="dk2" accent1="accent1" accent2="accent2" accent3="accent3" accent4="accent4" accent5="accent5" accent6="accent6" hlink="hlink" folHlink="folHlink"/>
  <p:sldLayoutIdLst>
    <p:sldLayoutId id="2147484837" r:id="rId1"/>
    <p:sldLayoutId id="2147484827" r:id="rId2"/>
    <p:sldLayoutId id="2147484828" r:id="rId3"/>
    <p:sldLayoutId id="2147484829" r:id="rId4"/>
    <p:sldLayoutId id="2147484830" r:id="rId5"/>
    <p:sldLayoutId id="2147484831" r:id="rId6"/>
    <p:sldLayoutId id="2147484832" r:id="rId7"/>
    <p:sldLayoutId id="2147484833" r:id="rId8"/>
    <p:sldLayoutId id="2147484834" r:id="rId9"/>
    <p:sldLayoutId id="2147484835" r:id="rId10"/>
    <p:sldLayoutId id="2147484836"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854"/>
                                        </p:tgtEl>
                                        <p:attrNameLst>
                                          <p:attrName>style.visibility</p:attrName>
                                        </p:attrNameLst>
                                      </p:cBhvr>
                                      <p:to>
                                        <p:strVal val="visible"/>
                                      </p:to>
                                    </p:set>
                                    <p:animEffect transition="in" filter="fade">
                                      <p:cBhvr>
                                        <p:cTn id="7" dur="2000"/>
                                        <p:tgtEl>
                                          <p:spTgt spid="358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55">
                                            <p:txEl>
                                              <p:pRg st="0" end="0"/>
                                            </p:txEl>
                                          </p:spTgt>
                                        </p:tgtEl>
                                        <p:attrNameLst>
                                          <p:attrName>style.visibility</p:attrName>
                                        </p:attrNameLst>
                                      </p:cBhvr>
                                      <p:to>
                                        <p:strVal val="visible"/>
                                      </p:to>
                                    </p:set>
                                    <p:animEffect transition="in" filter="fade">
                                      <p:cBhvr>
                                        <p:cTn id="12" dur="2000"/>
                                        <p:tgtEl>
                                          <p:spTgt spid="3585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5855">
                                            <p:txEl>
                                              <p:pRg st="1" end="1"/>
                                            </p:txEl>
                                          </p:spTgt>
                                        </p:tgtEl>
                                        <p:attrNameLst>
                                          <p:attrName>style.visibility</p:attrName>
                                        </p:attrNameLst>
                                      </p:cBhvr>
                                      <p:to>
                                        <p:strVal val="visible"/>
                                      </p:to>
                                    </p:set>
                                    <p:animEffect transition="in" filter="fade">
                                      <p:cBhvr>
                                        <p:cTn id="15" dur="2000"/>
                                        <p:tgtEl>
                                          <p:spTgt spid="35855">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5855">
                                            <p:txEl>
                                              <p:pRg st="2" end="2"/>
                                            </p:txEl>
                                          </p:spTgt>
                                        </p:tgtEl>
                                        <p:attrNameLst>
                                          <p:attrName>style.visibility</p:attrName>
                                        </p:attrNameLst>
                                      </p:cBhvr>
                                      <p:to>
                                        <p:strVal val="visible"/>
                                      </p:to>
                                    </p:set>
                                    <p:animEffect transition="in" filter="fade">
                                      <p:cBhvr>
                                        <p:cTn id="18" dur="2000"/>
                                        <p:tgtEl>
                                          <p:spTgt spid="35855">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5855">
                                            <p:txEl>
                                              <p:pRg st="3" end="3"/>
                                            </p:txEl>
                                          </p:spTgt>
                                        </p:tgtEl>
                                        <p:attrNameLst>
                                          <p:attrName>style.visibility</p:attrName>
                                        </p:attrNameLst>
                                      </p:cBhvr>
                                      <p:to>
                                        <p:strVal val="visible"/>
                                      </p:to>
                                    </p:set>
                                    <p:animEffect transition="in" filter="fade">
                                      <p:cBhvr>
                                        <p:cTn id="21" dur="2000"/>
                                        <p:tgtEl>
                                          <p:spTgt spid="35855">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855">
                                            <p:txEl>
                                              <p:pRg st="4" end="4"/>
                                            </p:txEl>
                                          </p:spTgt>
                                        </p:tgtEl>
                                        <p:attrNameLst>
                                          <p:attrName>style.visibility</p:attrName>
                                        </p:attrNameLst>
                                      </p:cBhvr>
                                      <p:to>
                                        <p:strVal val="visible"/>
                                      </p:to>
                                    </p:set>
                                    <p:animEffect transition="in" filter="fade">
                                      <p:cBhvr>
                                        <p:cTn id="24" dur="2000"/>
                                        <p:tgtEl>
                                          <p:spTgt spid="358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4" grpId="0"/>
      <p:bldP spid="35855" grpId="0" build="p">
        <p:tmplLst>
          <p:tmpl lvl="1">
            <p:tnLst>
              <p:par>
                <p:cTn presetID="10" presetClass="entr" presetSubtype="0" fill="hold" nodeType="click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Lst>
      </p:bldP>
    </p:bldLst>
  </p:timing>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43213" y="1628775"/>
            <a:ext cx="6300787" cy="2520950"/>
          </a:xfrm>
        </p:spPr>
        <p:txBody>
          <a:bodyPr/>
          <a:lstStyle/>
          <a:p>
            <a:pPr algn="ctr" eaLnBrk="1" hangingPunct="1"/>
            <a:r>
              <a:rPr lang="it-IT" altLang="it-IT" sz="3800" b="1"/>
              <a:t>AGENTI CONTABILI E RESA DEL CONTO GIUDIZIALE</a:t>
            </a:r>
            <a:endParaRPr lang="it-IT" altLang="it-IT" sz="3800"/>
          </a:p>
        </p:txBody>
      </p:sp>
      <p:sp>
        <p:nvSpPr>
          <p:cNvPr id="3075" name="Segnaposto numero diapositiva 5"/>
          <p:cNvSpPr>
            <a:spLocks noGrp="1"/>
          </p:cNvSpPr>
          <p:nvPr>
            <p:ph type="sldNum" sz="quarter" idx="12"/>
          </p:nvPr>
        </p:nvSpPr>
        <p:spPr>
          <a:xfrm>
            <a:off x="457200" y="6245225"/>
            <a:ext cx="2133600" cy="476250"/>
          </a:xfrm>
          <a:noFill/>
          <a:ln>
            <a:miter lim="800000"/>
            <a:headEnd/>
            <a:tailEnd/>
          </a:ln>
        </p:spPr>
        <p:txBody>
          <a:bodyPr/>
          <a:lstStyle/>
          <a:p>
            <a:pPr algn="l"/>
            <a:fld id="{655EA656-A59D-4CB1-96FB-CB607F799955}" type="slidenum">
              <a:rPr lang="it-IT" altLang="it-IT"/>
              <a:pPr algn="l"/>
              <a:t>1</a:t>
            </a:fld>
            <a:endParaRPr lang="it-IT" altLang="it-IT"/>
          </a:p>
        </p:txBody>
      </p:sp>
      <p:sp>
        <p:nvSpPr>
          <p:cNvPr id="3076" name="Segnaposto piè di pagina 4"/>
          <p:cNvSpPr>
            <a:spLocks noGrp="1"/>
          </p:cNvSpPr>
          <p:nvPr>
            <p:ph type="ftr" sz="quarter" idx="11"/>
          </p:nvPr>
        </p:nvSpPr>
        <p:spPr>
          <a:noFill/>
          <a:ln>
            <a:miter lim="800000"/>
            <a:headEnd/>
            <a:tailEnd/>
          </a:ln>
        </p:spPr>
        <p:txBody>
          <a:bodyPr/>
          <a:lstStyle/>
          <a:p>
            <a:r>
              <a:rPr lang="it-IT" altLang="it-IT"/>
              <a:t>A cura di Marco Magrini</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1267"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1268"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17048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500" b="1" u="sng" dirty="0"/>
              <a:t>Art. 138</a:t>
            </a:r>
            <a:r>
              <a:rPr lang="it-IT" sz="2500" u="sng" dirty="0"/>
              <a:t>  </a:t>
            </a:r>
            <a:r>
              <a:rPr lang="it-IT" sz="2500" i="1" u="sng" dirty="0"/>
              <a:t>Anagrafe degli agenti contabili</a:t>
            </a:r>
            <a:endParaRPr lang="it-IT" sz="2500" u="sng" dirty="0"/>
          </a:p>
          <a:p>
            <a:pPr>
              <a:defRPr/>
            </a:pPr>
            <a:r>
              <a:rPr lang="it-IT" sz="2500" i="1" dirty="0">
                <a:effectLst>
                  <a:outerShdw blurRad="38100" dist="38100" dir="2700000" algn="tl">
                    <a:srgbClr val="000000">
                      <a:alpha val="43137"/>
                    </a:srgbClr>
                  </a:outerShdw>
                </a:effectLst>
              </a:rPr>
              <a:t>Modalità di deposito</a:t>
            </a:r>
          </a:p>
          <a:p>
            <a:pPr>
              <a:defRPr/>
            </a:pPr>
            <a:r>
              <a:rPr lang="it-IT" sz="2500" dirty="0"/>
              <a:t>Ai fini del deposito dei conti e dei relativi atti e documenti, è consentito l'utilizzo di modalità stabilite con i decreti delle tecnologie dell'informazione e della comunicazione ICT (PEC e similari).</a:t>
            </a:r>
          </a:p>
          <a:p>
            <a:pPr>
              <a:defRPr/>
            </a:pPr>
            <a:r>
              <a:rPr lang="it-IT" sz="2500" dirty="0"/>
              <a:t>I documenti informatici sono validi e rilevanti a tutti gli effetti di legge, purché sia garantita la riferibilità soggettiva e l'integrità dei contenuti, in conformità ai principi stabiliti nel D.lgs. 82/2005 </a:t>
            </a:r>
            <a:r>
              <a:rPr lang="it-IT" sz="2500" i="1" dirty="0">
                <a:solidFill>
                  <a:srgbClr val="FF0000"/>
                </a:solidFill>
              </a:rPr>
              <a:t>(art. 6, </a:t>
            </a:r>
            <a:r>
              <a:rPr lang="it-IT" sz="2500" i="1" dirty="0" err="1">
                <a:solidFill>
                  <a:srgbClr val="FF0000"/>
                </a:solidFill>
              </a:rPr>
              <a:t>co</a:t>
            </a:r>
            <a:r>
              <a:rPr lang="it-IT" sz="2500" i="1" dirty="0">
                <a:solidFill>
                  <a:srgbClr val="FF0000"/>
                </a:solidFill>
              </a:rPr>
              <a:t>. 3)</a:t>
            </a:r>
            <a:r>
              <a:rPr lang="it-IT" sz="2500" dirty="0"/>
              <a:t>. </a:t>
            </a:r>
          </a:p>
        </p:txBody>
      </p:sp>
      <p:sp>
        <p:nvSpPr>
          <p:cNvPr id="11270" name="Segnaposto numero diapositiva 7"/>
          <p:cNvSpPr>
            <a:spLocks noGrp="1"/>
          </p:cNvSpPr>
          <p:nvPr>
            <p:ph type="sldNum" sz="quarter" idx="11"/>
          </p:nvPr>
        </p:nvSpPr>
        <p:spPr>
          <a:noFill/>
          <a:ln>
            <a:miter lim="800000"/>
            <a:headEnd/>
            <a:tailEnd/>
          </a:ln>
        </p:spPr>
        <p:txBody>
          <a:bodyPr/>
          <a:lstStyle/>
          <a:p>
            <a:fld id="{0B6ED806-3BB3-48E4-BDF6-22A9FDC8CE90}" type="slidenum">
              <a:rPr lang="it-IT" altLang="it-IT"/>
              <a:pPr/>
              <a:t>10</a:t>
            </a:fld>
            <a:endParaRPr lang="it-IT" altLang="it-IT"/>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2291"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2292"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5086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800" b="1" u="sng" dirty="0"/>
              <a:t>Art. 138</a:t>
            </a:r>
            <a:r>
              <a:rPr lang="it-IT" sz="2800" u="sng" dirty="0"/>
              <a:t>  </a:t>
            </a:r>
            <a:r>
              <a:rPr lang="it-IT" sz="2800" i="1" u="sng" dirty="0"/>
              <a:t>Anagrafe degli agenti contabili</a:t>
            </a:r>
            <a:endParaRPr lang="it-IT" sz="2800" u="sng" dirty="0"/>
          </a:p>
          <a:p>
            <a:pPr>
              <a:defRPr/>
            </a:pPr>
            <a:r>
              <a:rPr lang="it-IT" sz="2800" i="1" dirty="0">
                <a:effectLst>
                  <a:outerShdw blurRad="38100" dist="38100" dir="2700000" algn="tl">
                    <a:srgbClr val="000000">
                      <a:alpha val="43137"/>
                    </a:srgbClr>
                  </a:outerShdw>
                </a:effectLst>
              </a:rPr>
              <a:t>Trasmissione alla Corte dei Conti</a:t>
            </a:r>
          </a:p>
          <a:p>
            <a:pPr>
              <a:defRPr/>
            </a:pPr>
            <a:r>
              <a:rPr lang="it-IT" sz="2800" dirty="0"/>
              <a:t>I </a:t>
            </a:r>
            <a:r>
              <a:rPr lang="it-IT" sz="2800" dirty="0">
                <a:effectLst>
                  <a:outerShdw blurRad="38100" dist="38100" dir="2700000" algn="tl">
                    <a:srgbClr val="000000">
                      <a:alpha val="43137"/>
                    </a:srgbClr>
                  </a:outerShdw>
                </a:effectLst>
              </a:rPr>
              <a:t>conti giudiziali e i relativi atti o documenti </a:t>
            </a:r>
            <a:r>
              <a:rPr lang="it-IT" sz="2800" dirty="0"/>
              <a:t>sono trasmessi alla Corte dei conti dalle PA mediante tecnologie dell'informazione e della comunicazione (PEC).</a:t>
            </a:r>
          </a:p>
          <a:p>
            <a:pPr>
              <a:defRPr/>
            </a:pPr>
            <a:r>
              <a:rPr lang="it-IT" sz="2600" i="1" dirty="0"/>
              <a:t>Nel procedimento: i fascicoli cartacei possono essere formati a cura delle segreterie delle sezioni senza addebito di spese, esclusivamente nel caso di iscrizione a ruolo d'udienza.</a:t>
            </a:r>
          </a:p>
        </p:txBody>
      </p:sp>
      <p:sp>
        <p:nvSpPr>
          <p:cNvPr id="12294" name="Segnaposto numero diapositiva 7"/>
          <p:cNvSpPr>
            <a:spLocks noGrp="1"/>
          </p:cNvSpPr>
          <p:nvPr>
            <p:ph type="sldNum" sz="quarter" idx="11"/>
          </p:nvPr>
        </p:nvSpPr>
        <p:spPr>
          <a:noFill/>
          <a:ln>
            <a:miter lim="800000"/>
            <a:headEnd/>
            <a:tailEnd/>
          </a:ln>
        </p:spPr>
        <p:txBody>
          <a:bodyPr/>
          <a:lstStyle/>
          <a:p>
            <a:fld id="{0C6CC597-948C-4D12-9C60-740D6EBC759D}" type="slidenum">
              <a:rPr lang="it-IT" altLang="it-IT"/>
              <a:pPr/>
              <a:t>11</a:t>
            </a:fld>
            <a:endParaRPr lang="it-IT" altLang="it-IT"/>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3315"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3316"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39084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800" b="1" u="sng" dirty="0"/>
              <a:t>Art. 138</a:t>
            </a:r>
            <a:r>
              <a:rPr lang="it-IT" sz="2800" u="sng" dirty="0"/>
              <a:t>  </a:t>
            </a:r>
            <a:r>
              <a:rPr lang="it-IT" sz="2800" i="1" u="sng" dirty="0"/>
              <a:t>Anagrafe degli agenti contabili</a:t>
            </a:r>
            <a:endParaRPr lang="it-IT" sz="2800" u="sng" dirty="0"/>
          </a:p>
          <a:p>
            <a:pPr>
              <a:defRPr/>
            </a:pPr>
            <a:r>
              <a:rPr lang="it-IT" sz="2800" i="1" dirty="0">
                <a:effectLst>
                  <a:outerShdw blurRad="38100" dist="38100" dir="2700000" algn="tl">
                    <a:srgbClr val="000000">
                      <a:alpha val="43137"/>
                    </a:srgbClr>
                  </a:outerShdw>
                </a:effectLst>
              </a:rPr>
              <a:t>Accesso all’anagrafe agenti contabili</a:t>
            </a:r>
          </a:p>
          <a:p>
            <a:pPr>
              <a:defRPr/>
            </a:pPr>
            <a:r>
              <a:rPr lang="it-IT" sz="2800" dirty="0"/>
              <a:t>All'anagrafe degli agenti contabili possono accedere le PA interessate, le sezioni giurisdizionali e le procure territorialmente competenti, secondo modalità telematiche </a:t>
            </a:r>
            <a:r>
              <a:rPr lang="it-IT" sz="2800" i="1" dirty="0"/>
              <a:t>(art. 6. </a:t>
            </a:r>
            <a:r>
              <a:rPr lang="it-IT" sz="2800" i="1" dirty="0" err="1"/>
              <a:t>co</a:t>
            </a:r>
            <a:r>
              <a:rPr lang="it-IT" sz="2800" i="1" dirty="0"/>
              <a:t>. 3)</a:t>
            </a:r>
            <a:r>
              <a:rPr lang="it-IT" sz="2800" dirty="0"/>
              <a:t>.</a:t>
            </a:r>
          </a:p>
        </p:txBody>
      </p:sp>
      <p:sp>
        <p:nvSpPr>
          <p:cNvPr id="13318" name="Segnaposto numero diapositiva 7"/>
          <p:cNvSpPr>
            <a:spLocks noGrp="1"/>
          </p:cNvSpPr>
          <p:nvPr>
            <p:ph type="sldNum" sz="quarter" idx="11"/>
          </p:nvPr>
        </p:nvSpPr>
        <p:spPr>
          <a:noFill/>
          <a:ln>
            <a:miter lim="800000"/>
            <a:headEnd/>
            <a:tailEnd/>
          </a:ln>
        </p:spPr>
        <p:txBody>
          <a:bodyPr/>
          <a:lstStyle/>
          <a:p>
            <a:fld id="{DD09ACCA-9DB5-4847-8318-EC07FC4B8236}" type="slidenum">
              <a:rPr lang="it-IT" altLang="it-IT"/>
              <a:pPr/>
              <a:t>12</a:t>
            </a:fld>
            <a:endParaRPr lang="it-IT" altLang="it-IT"/>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433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434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3402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800" b="1" u="sng" dirty="0"/>
              <a:t>Art. 139</a:t>
            </a:r>
            <a:r>
              <a:rPr lang="it-IT" sz="2800" u="sng" dirty="0"/>
              <a:t>  </a:t>
            </a:r>
            <a:r>
              <a:rPr lang="it-IT" sz="2800" i="1" u="sng" dirty="0"/>
              <a:t>Presentazione del conto</a:t>
            </a:r>
            <a:endParaRPr lang="it-IT" sz="2800" u="sng" dirty="0"/>
          </a:p>
          <a:p>
            <a:pPr>
              <a:defRPr/>
            </a:pPr>
            <a:r>
              <a:rPr lang="it-IT" sz="2800" i="1" dirty="0">
                <a:effectLst>
                  <a:outerShdw blurRad="38100" dist="38100" dir="2700000" algn="tl">
                    <a:srgbClr val="000000">
                      <a:alpha val="43137"/>
                    </a:srgbClr>
                  </a:outerShdw>
                </a:effectLst>
              </a:rPr>
              <a:t>Termini presentazione del conto</a:t>
            </a:r>
          </a:p>
          <a:p>
            <a:pPr>
              <a:defRPr/>
            </a:pPr>
            <a:r>
              <a:rPr lang="it-IT" sz="2800" dirty="0"/>
              <a:t>Gli agenti nominati gestori dei conti (giudiziali) </a:t>
            </a:r>
            <a:r>
              <a:rPr lang="it-IT" sz="2800" b="1" dirty="0"/>
              <a:t>entro 60 giorni </a:t>
            </a:r>
            <a:r>
              <a:rPr lang="it-IT" sz="2800" dirty="0"/>
              <a:t>(salvo il diverso termine previsto dalla legge), dalla chiusura dell'esercizio finanziario, o comunque dalla cessazione della gestione, presentano il conto giudiziale alla PA di appartenenza.</a:t>
            </a:r>
          </a:p>
        </p:txBody>
      </p:sp>
      <p:sp>
        <p:nvSpPr>
          <p:cNvPr id="14342" name="Segnaposto numero diapositiva 7"/>
          <p:cNvSpPr>
            <a:spLocks noGrp="1"/>
          </p:cNvSpPr>
          <p:nvPr>
            <p:ph type="sldNum" sz="quarter" idx="11"/>
          </p:nvPr>
        </p:nvSpPr>
        <p:spPr>
          <a:noFill/>
          <a:ln>
            <a:miter lim="800000"/>
            <a:headEnd/>
            <a:tailEnd/>
          </a:ln>
        </p:spPr>
        <p:txBody>
          <a:bodyPr/>
          <a:lstStyle/>
          <a:p>
            <a:fld id="{07ADB758-ABD3-4AB6-9FEE-B31A1F12CCD3}" type="slidenum">
              <a:rPr lang="it-IT" altLang="it-IT"/>
              <a:pPr/>
              <a:t>13</a:t>
            </a:fld>
            <a:endParaRPr lang="it-IT" altLang="it-IT"/>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5363"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536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9244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600" b="1" u="sng" dirty="0"/>
              <a:t>Art. 139</a:t>
            </a:r>
            <a:r>
              <a:rPr lang="it-IT" sz="2600" u="sng" dirty="0"/>
              <a:t>  </a:t>
            </a:r>
            <a:r>
              <a:rPr lang="it-IT" sz="2600" i="1" u="sng" dirty="0"/>
              <a:t>Presentazione del conto</a:t>
            </a:r>
            <a:endParaRPr lang="it-IT" sz="2600" u="sng" dirty="0"/>
          </a:p>
          <a:p>
            <a:pPr>
              <a:defRPr/>
            </a:pPr>
            <a:r>
              <a:rPr lang="it-IT" sz="2600" i="1" dirty="0">
                <a:effectLst>
                  <a:outerShdw blurRad="38100" dist="38100" dir="2700000" algn="tl">
                    <a:srgbClr val="000000">
                      <a:alpha val="43137"/>
                    </a:srgbClr>
                  </a:outerShdw>
                </a:effectLst>
              </a:rPr>
              <a:t>RUP della presentazione del conto</a:t>
            </a:r>
          </a:p>
          <a:p>
            <a:pPr>
              <a:defRPr/>
            </a:pPr>
            <a:r>
              <a:rPr lang="it-IT" sz="2600" dirty="0"/>
              <a:t>Ciascuna PA individua un responsabile del procedimento (RUP) che, espletata la fase di verifica o controllo amministrativo previsti dalla vigente normativa, </a:t>
            </a:r>
            <a:r>
              <a:rPr lang="it-IT" sz="2600" dirty="0">
                <a:effectLst>
                  <a:outerShdw blurRad="38100" dist="38100" dir="2700000" algn="tl">
                    <a:srgbClr val="000000">
                      <a:alpha val="43137"/>
                    </a:srgbClr>
                  </a:outerShdw>
                </a:effectLst>
              </a:rPr>
              <a:t>entro 30 giorni dall’approvazione (del Bilancio)</a:t>
            </a:r>
            <a:r>
              <a:rPr lang="it-IT" sz="2600" dirty="0"/>
              <a:t>, previa </a:t>
            </a:r>
            <a:r>
              <a:rPr lang="it-IT" sz="2600" dirty="0">
                <a:effectLst>
                  <a:outerShdw blurRad="38100" dist="38100" dir="2700000" algn="tl">
                    <a:srgbClr val="000000">
                      <a:alpha val="43137"/>
                    </a:srgbClr>
                  </a:outerShdw>
                </a:effectLst>
              </a:rPr>
              <a:t>parificazione del conto</a:t>
            </a:r>
            <a:r>
              <a:rPr lang="it-IT" sz="2600" dirty="0"/>
              <a:t>, lo deposita, unitamente alla relazione degli organi di controllo interno, presso la Corte, sezione giurisdizionale territorialmente competente.</a:t>
            </a:r>
          </a:p>
        </p:txBody>
      </p:sp>
      <p:sp>
        <p:nvSpPr>
          <p:cNvPr id="15366" name="Segnaposto numero diapositiva 7"/>
          <p:cNvSpPr>
            <a:spLocks noGrp="1"/>
          </p:cNvSpPr>
          <p:nvPr>
            <p:ph type="sldNum" sz="quarter" idx="11"/>
          </p:nvPr>
        </p:nvSpPr>
        <p:spPr>
          <a:noFill/>
          <a:ln>
            <a:miter lim="800000"/>
            <a:headEnd/>
            <a:tailEnd/>
          </a:ln>
        </p:spPr>
        <p:txBody>
          <a:bodyPr/>
          <a:lstStyle/>
          <a:p>
            <a:fld id="{80643CFA-8D34-4032-B225-0A3B06A70CAD}" type="slidenum">
              <a:rPr lang="it-IT" altLang="it-IT"/>
              <a:pPr/>
              <a:t>14</a:t>
            </a:fld>
            <a:endParaRPr lang="it-IT" altLang="it-IT"/>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6387"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6388"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8942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800" b="1" u="sng" dirty="0">
                <a:effectLst>
                  <a:outerShdw blurRad="38100" dist="38100" dir="2700000" algn="tl">
                    <a:srgbClr val="000000">
                      <a:alpha val="43137"/>
                    </a:srgbClr>
                  </a:outerShdw>
                </a:effectLst>
              </a:rPr>
              <a:t>“Codice di giustizia contabile, adottato ai sensi dell'articolo 20 della legge 7 agosto 2015, n. 124</a:t>
            </a:r>
            <a:r>
              <a:rPr lang="it-IT" sz="2800" u="sng" dirty="0">
                <a:effectLst>
                  <a:outerShdw blurRad="38100" dist="38100" dir="2700000" algn="tl">
                    <a:srgbClr val="000000">
                      <a:alpha val="43137"/>
                    </a:srgbClr>
                  </a:outerShdw>
                </a:effectLst>
              </a:rPr>
              <a:t>”</a:t>
            </a:r>
            <a:r>
              <a:rPr lang="it-IT" sz="2800" dirty="0"/>
              <a:t> </a:t>
            </a:r>
          </a:p>
          <a:p>
            <a:pPr>
              <a:defRPr/>
            </a:pPr>
            <a:r>
              <a:rPr lang="it-IT" sz="2200" i="1" dirty="0"/>
              <a:t>(Pubblicato nella G.U.  07/09/2016 n. 209, S.O.)</a:t>
            </a:r>
          </a:p>
          <a:p>
            <a:pPr>
              <a:defRPr/>
            </a:pPr>
            <a:endParaRPr lang="it-IT" altLang="it-IT" sz="1000" i="1" dirty="0"/>
          </a:p>
          <a:p>
            <a:pPr>
              <a:defRPr/>
            </a:pPr>
            <a:r>
              <a:rPr lang="it-IT" sz="2800" b="1" u="sng" dirty="0"/>
              <a:t>Art. 139</a:t>
            </a:r>
            <a:r>
              <a:rPr lang="it-IT" sz="2800" u="sng" dirty="0"/>
              <a:t>  </a:t>
            </a:r>
            <a:r>
              <a:rPr lang="it-IT" sz="2800" i="1" u="sng" dirty="0"/>
              <a:t>Presentazione del conto</a:t>
            </a:r>
            <a:endParaRPr lang="it-IT" sz="2800" u="sng" dirty="0"/>
          </a:p>
          <a:p>
            <a:pPr>
              <a:defRPr/>
            </a:pPr>
            <a:r>
              <a:rPr lang="it-IT" sz="2800" i="1" dirty="0">
                <a:effectLst>
                  <a:outerShdw blurRad="38100" dist="38100" dir="2700000" algn="tl">
                    <a:srgbClr val="000000">
                      <a:alpha val="43137"/>
                    </a:srgbClr>
                  </a:outerShdw>
                </a:effectLst>
              </a:rPr>
              <a:t>Parificazione del conto</a:t>
            </a:r>
          </a:p>
          <a:p>
            <a:pPr>
              <a:defRPr/>
            </a:pPr>
            <a:r>
              <a:rPr lang="it-IT" sz="2800" dirty="0"/>
              <a:t>La parificazione consiste nell’attività di riscontro della corrispondenza del conto reso dall'agente contabile con le scritture contabili dell'ente.</a:t>
            </a:r>
          </a:p>
          <a:p>
            <a:pPr>
              <a:defRPr/>
            </a:pPr>
            <a:r>
              <a:rPr lang="it-IT" sz="2800" dirty="0"/>
              <a:t>Il termine di 30 giorni si ritiene decorra dalla data di approvazione del bilancio di esercizio o rendiconto dell’ente da parte dell’organo preposto</a:t>
            </a:r>
          </a:p>
        </p:txBody>
      </p:sp>
      <p:sp>
        <p:nvSpPr>
          <p:cNvPr id="16390" name="Segnaposto numero diapositiva 7"/>
          <p:cNvSpPr>
            <a:spLocks noGrp="1"/>
          </p:cNvSpPr>
          <p:nvPr>
            <p:ph type="sldNum" sz="quarter" idx="11"/>
          </p:nvPr>
        </p:nvSpPr>
        <p:spPr>
          <a:noFill/>
          <a:ln>
            <a:miter lim="800000"/>
            <a:headEnd/>
            <a:tailEnd/>
          </a:ln>
        </p:spPr>
        <p:txBody>
          <a:bodyPr/>
          <a:lstStyle/>
          <a:p>
            <a:fld id="{1F26FED2-B56E-48BF-9EC3-B15192A8D9B6}" type="slidenum">
              <a:rPr lang="it-IT" altLang="it-IT"/>
              <a:pPr/>
              <a:t>15</a:t>
            </a:fld>
            <a:endParaRPr lang="it-IT" altLang="it-IT"/>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7411"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7412"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3244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600" b="1" u="sng" dirty="0"/>
              <a:t>Art. 139</a:t>
            </a:r>
            <a:r>
              <a:rPr lang="it-IT" sz="2600" u="sng" dirty="0"/>
              <a:t>  </a:t>
            </a:r>
            <a:r>
              <a:rPr lang="it-IT" sz="2600" i="1" u="sng" dirty="0"/>
              <a:t>Presentazione del conto</a:t>
            </a:r>
            <a:endParaRPr lang="it-IT" sz="2600" u="sng" dirty="0"/>
          </a:p>
          <a:p>
            <a:pPr>
              <a:defRPr/>
            </a:pPr>
            <a:r>
              <a:rPr lang="it-IT" sz="2600" i="1" dirty="0">
                <a:effectLst>
                  <a:outerShdw blurRad="38100" dist="38100" dir="2700000" algn="tl">
                    <a:srgbClr val="000000">
                      <a:alpha val="43137"/>
                    </a:srgbClr>
                  </a:outerShdw>
                </a:effectLst>
              </a:rPr>
              <a:t>Modalità della presentazione del conto</a:t>
            </a:r>
          </a:p>
          <a:p>
            <a:pPr>
              <a:defRPr/>
            </a:pPr>
            <a:r>
              <a:rPr lang="it-IT" sz="2600" dirty="0"/>
              <a:t>Le modalità di presentazione dei conti possono essere adeguate con legge statale o regionale alle esigenze specifiche delle singole amministrazioni, comunque nel rispetto dei principi e delle disposizioni in tema di contabilità generale dello Stato. </a:t>
            </a:r>
          </a:p>
          <a:p>
            <a:pPr>
              <a:defRPr/>
            </a:pPr>
            <a:r>
              <a:rPr lang="it-IT" sz="2600" dirty="0"/>
              <a:t>Restano ferme le disposizioni legislative e regolamentari che, per le rispettive amministrazioni, prevedono ulteriori adempimenti in materia.</a:t>
            </a:r>
          </a:p>
        </p:txBody>
      </p:sp>
      <p:sp>
        <p:nvSpPr>
          <p:cNvPr id="17414" name="Segnaposto numero diapositiva 7"/>
          <p:cNvSpPr>
            <a:spLocks noGrp="1"/>
          </p:cNvSpPr>
          <p:nvPr>
            <p:ph type="sldNum" sz="quarter" idx="11"/>
          </p:nvPr>
        </p:nvSpPr>
        <p:spPr>
          <a:noFill/>
          <a:ln>
            <a:miter lim="800000"/>
            <a:headEnd/>
            <a:tailEnd/>
          </a:ln>
        </p:spPr>
        <p:txBody>
          <a:bodyPr/>
          <a:lstStyle/>
          <a:p>
            <a:fld id="{A5FB3E3B-D5AC-4A08-AD36-8E31C4C37957}" type="slidenum">
              <a:rPr lang="it-IT" altLang="it-IT"/>
              <a:pPr/>
              <a:t>16</a:t>
            </a:fld>
            <a:endParaRPr lang="it-IT" altLang="it-IT"/>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8435"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8436"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9244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600" b="1" u="sng" dirty="0"/>
              <a:t>Art. 140</a:t>
            </a:r>
            <a:r>
              <a:rPr lang="it-IT" sz="2600" u="sng" dirty="0"/>
              <a:t>  </a:t>
            </a:r>
            <a:r>
              <a:rPr lang="it-IT" sz="2600" i="1" u="sng" dirty="0"/>
              <a:t>Deposito del conto</a:t>
            </a:r>
            <a:endParaRPr lang="it-IT" sz="2600" u="sng" dirty="0"/>
          </a:p>
          <a:p>
            <a:pPr>
              <a:defRPr/>
            </a:pPr>
            <a:r>
              <a:rPr lang="it-IT" sz="2600" i="1" dirty="0">
                <a:effectLst>
                  <a:outerShdw blurRad="38100" dist="38100" dir="2700000" algn="tl">
                    <a:srgbClr val="000000">
                      <a:alpha val="43137"/>
                    </a:srgbClr>
                  </a:outerShdw>
                </a:effectLst>
              </a:rPr>
              <a:t>Attività e conseguenze del deposito</a:t>
            </a:r>
          </a:p>
          <a:p>
            <a:pPr>
              <a:defRPr/>
            </a:pPr>
            <a:r>
              <a:rPr lang="it-IT" sz="2600" dirty="0"/>
              <a:t>Il conto, munito dell'attestazione di parifica, è depositato nella segreteria della sezione giurisdizionale competente, che lo trasmette al giudice designato quale relatore dal presidente.</a:t>
            </a:r>
          </a:p>
          <a:p>
            <a:pPr>
              <a:defRPr/>
            </a:pPr>
            <a:r>
              <a:rPr lang="it-IT" sz="2600" dirty="0"/>
              <a:t>Di tale deposito la competente procura regionale acquisisce notizia mediante accesso all'apposito sistema informativo relativo ai conti degli agenti contabili. </a:t>
            </a:r>
            <a:endParaRPr lang="it-IT" altLang="it-IT" sz="2600" dirty="0"/>
          </a:p>
        </p:txBody>
      </p:sp>
      <p:sp>
        <p:nvSpPr>
          <p:cNvPr id="18438" name="Segnaposto numero diapositiva 7"/>
          <p:cNvSpPr>
            <a:spLocks noGrp="1"/>
          </p:cNvSpPr>
          <p:nvPr>
            <p:ph type="sldNum" sz="quarter" idx="11"/>
          </p:nvPr>
        </p:nvSpPr>
        <p:spPr>
          <a:noFill/>
          <a:ln>
            <a:miter lim="800000"/>
            <a:headEnd/>
            <a:tailEnd/>
          </a:ln>
        </p:spPr>
        <p:txBody>
          <a:bodyPr/>
          <a:lstStyle/>
          <a:p>
            <a:fld id="{646A6815-D89B-4630-A893-07B61E5DB3C1}" type="slidenum">
              <a:rPr lang="it-IT" altLang="it-IT"/>
              <a:pPr/>
              <a:t>17</a:t>
            </a:fld>
            <a:endParaRPr lang="it-IT" altLang="it-IT"/>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945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946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2006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800" b="1" u="sng" dirty="0"/>
              <a:t>Art. 140</a:t>
            </a:r>
            <a:r>
              <a:rPr lang="it-IT" sz="2800" u="sng" dirty="0"/>
              <a:t>  </a:t>
            </a:r>
            <a:r>
              <a:rPr lang="it-IT" sz="2800" i="1" u="sng" dirty="0"/>
              <a:t>Deposito del conto</a:t>
            </a:r>
            <a:endParaRPr lang="it-IT" sz="2800" u="sng" dirty="0"/>
          </a:p>
          <a:p>
            <a:pPr>
              <a:defRPr/>
            </a:pPr>
            <a:r>
              <a:rPr lang="it-IT" sz="2800" i="1" dirty="0">
                <a:effectLst>
                  <a:outerShdw blurRad="38100" dist="38100" dir="2700000" algn="tl">
                    <a:srgbClr val="000000">
                      <a:alpha val="43137"/>
                    </a:srgbClr>
                  </a:outerShdw>
                </a:effectLst>
              </a:rPr>
              <a:t>Attività e conseguenze del deposito</a:t>
            </a:r>
          </a:p>
          <a:p>
            <a:pPr>
              <a:defRPr/>
            </a:pPr>
            <a:r>
              <a:rPr lang="it-IT" sz="2800" dirty="0"/>
              <a:t>I conti giudiziali dei contabili di gestioni della stessa specie possono essere riuniti in uno o più conti riassuntivi a cura dell'amministrazione interessata.</a:t>
            </a:r>
          </a:p>
          <a:p>
            <a:pPr>
              <a:defRPr/>
            </a:pPr>
            <a:r>
              <a:rPr lang="it-IT" sz="2800" dirty="0"/>
              <a:t>Il conto, idoneo per forma e contenuto a rappresentare i risultati della gestione contabile propria dell'agente, può essere compilato e depositato anche mediante modalità telematiche.</a:t>
            </a:r>
          </a:p>
        </p:txBody>
      </p:sp>
      <p:sp>
        <p:nvSpPr>
          <p:cNvPr id="19462" name="Segnaposto numero diapositiva 7"/>
          <p:cNvSpPr>
            <a:spLocks noGrp="1"/>
          </p:cNvSpPr>
          <p:nvPr>
            <p:ph type="sldNum" sz="quarter" idx="11"/>
          </p:nvPr>
        </p:nvSpPr>
        <p:spPr>
          <a:noFill/>
          <a:ln>
            <a:miter lim="800000"/>
            <a:headEnd/>
            <a:tailEnd/>
          </a:ln>
        </p:spPr>
        <p:txBody>
          <a:bodyPr/>
          <a:lstStyle/>
          <a:p>
            <a:fld id="{B15B406B-719B-44AB-9AC4-8705532CDC49}" type="slidenum">
              <a:rPr lang="it-IT" altLang="it-IT"/>
              <a:pPr/>
              <a:t>18</a:t>
            </a:fld>
            <a:endParaRPr lang="it-IT" altLang="it-IT"/>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20483"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2048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3546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600" b="1" u="sng" dirty="0"/>
              <a:t>Art. 140</a:t>
            </a:r>
            <a:r>
              <a:rPr lang="it-IT" sz="2600" u="sng" dirty="0"/>
              <a:t>  </a:t>
            </a:r>
            <a:r>
              <a:rPr lang="it-IT" sz="2600" i="1" u="sng" dirty="0"/>
              <a:t>Deposito del conto</a:t>
            </a:r>
            <a:endParaRPr lang="it-IT" sz="2600" u="sng" dirty="0"/>
          </a:p>
          <a:p>
            <a:pPr>
              <a:defRPr/>
            </a:pPr>
            <a:r>
              <a:rPr lang="it-IT" sz="2600" i="1" dirty="0">
                <a:effectLst>
                  <a:outerShdw blurRad="38100" dist="38100" dir="2700000" algn="tl">
                    <a:srgbClr val="000000">
                      <a:alpha val="43137"/>
                    </a:srgbClr>
                  </a:outerShdw>
                </a:effectLst>
              </a:rPr>
              <a:t>Attività e conseguenze del deposito</a:t>
            </a:r>
          </a:p>
          <a:p>
            <a:pPr>
              <a:defRPr/>
            </a:pPr>
            <a:r>
              <a:rPr lang="it-IT" sz="2600" dirty="0"/>
              <a:t>Il deposito del conto costituisce l'agente della PA in giudizio.</a:t>
            </a:r>
          </a:p>
          <a:p>
            <a:pPr>
              <a:defRPr/>
            </a:pPr>
            <a:r>
              <a:rPr lang="it-IT" sz="2600" dirty="0"/>
              <a:t>La segreteria della sezione verifica annualmente, anche su </a:t>
            </a:r>
            <a:r>
              <a:rPr lang="it-IT" sz="2600" dirty="0">
                <a:effectLst>
                  <a:outerShdw blurRad="38100" dist="38100" dir="2700000" algn="tl">
                    <a:srgbClr val="000000">
                      <a:alpha val="43137"/>
                    </a:srgbClr>
                  </a:outerShdw>
                </a:effectLst>
              </a:rPr>
              <a:t>segnalazione degli organi di controllo </a:t>
            </a:r>
            <a:r>
              <a:rPr lang="it-IT" sz="2600" dirty="0"/>
              <a:t>di ciascuna PA, il tempestivo deposito del conto e, nei casi di mancato deposito, tramite elenco anche riepilogativo, comunica l'omissione al pubblico ministero, ai fini della formulazione di istanza per resa di conto.</a:t>
            </a:r>
            <a:endParaRPr lang="it-IT" altLang="it-IT" sz="1200" dirty="0"/>
          </a:p>
        </p:txBody>
      </p:sp>
      <p:sp>
        <p:nvSpPr>
          <p:cNvPr id="20486" name="Segnaposto numero diapositiva 7"/>
          <p:cNvSpPr>
            <a:spLocks noGrp="1"/>
          </p:cNvSpPr>
          <p:nvPr>
            <p:ph type="sldNum" sz="quarter" idx="11"/>
          </p:nvPr>
        </p:nvSpPr>
        <p:spPr>
          <a:noFill/>
          <a:ln>
            <a:miter lim="800000"/>
            <a:headEnd/>
            <a:tailEnd/>
          </a:ln>
        </p:spPr>
        <p:txBody>
          <a:bodyPr/>
          <a:lstStyle/>
          <a:p>
            <a:fld id="{86DF9217-BB3B-422A-A805-6E1846386AF7}" type="slidenum">
              <a:rPr lang="it-IT" altLang="it-IT"/>
              <a:pPr/>
              <a:t>19</a:t>
            </a:fld>
            <a:endParaRPr lang="it-IT" altLang="it-IT"/>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409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410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357028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600" b="1" u="sng" dirty="0">
                <a:effectLst>
                  <a:outerShdw blurRad="38100" dist="38100" dir="2700000" algn="tl">
                    <a:srgbClr val="000000">
                      <a:alpha val="43137"/>
                    </a:srgbClr>
                  </a:outerShdw>
                </a:effectLst>
              </a:rPr>
              <a:t>“Codice di giustizia contabile, adottato ai sensi dell'articolo 20 della legge 7 agosto 2015, n. 124</a:t>
            </a:r>
            <a:r>
              <a:rPr lang="it-IT" sz="2600" u="sng" dirty="0">
                <a:effectLst>
                  <a:outerShdw blurRad="38100" dist="38100" dir="2700000" algn="tl">
                    <a:srgbClr val="000000">
                      <a:alpha val="43137"/>
                    </a:srgbClr>
                  </a:outerShdw>
                </a:effectLst>
              </a:rPr>
              <a:t>”</a:t>
            </a:r>
            <a:r>
              <a:rPr lang="it-IT" sz="2600" dirty="0"/>
              <a:t> </a:t>
            </a:r>
          </a:p>
          <a:p>
            <a:pPr>
              <a:defRPr/>
            </a:pPr>
            <a:r>
              <a:rPr lang="it-IT" sz="2200" i="1" dirty="0"/>
              <a:t>(Pubblicato nella G.U.  07/09/2016 n. 209, S.O.)</a:t>
            </a:r>
            <a:endParaRPr lang="it-IT" altLang="it-IT" sz="1000" i="1" dirty="0"/>
          </a:p>
          <a:p>
            <a:pPr>
              <a:defRPr/>
            </a:pPr>
            <a:endParaRPr lang="it-IT" sz="1200" dirty="0"/>
          </a:p>
          <a:p>
            <a:pPr>
              <a:defRPr/>
            </a:pPr>
            <a:r>
              <a:rPr lang="it-IT" sz="2800" dirty="0"/>
              <a:t>La </a:t>
            </a:r>
            <a:r>
              <a:rPr lang="it-IT" sz="2800" b="1" dirty="0"/>
              <a:t>Parte III (Giudizio sui conti), Titolo I (Giudizio sui conti) Capo I (Generalità)</a:t>
            </a:r>
            <a:r>
              <a:rPr lang="it-IT" sz="2800" dirty="0"/>
              <a:t> prevede alcune disposizioni specifiche che interessano la gestione della cassa </a:t>
            </a:r>
            <a:r>
              <a:rPr lang="it-IT" sz="2800" dirty="0" err="1"/>
              <a:t>economale</a:t>
            </a:r>
            <a:r>
              <a:rPr lang="it-IT" sz="2800" dirty="0"/>
              <a:t> e comportano lo sviluppo di alcuni specifici adempimenti. </a:t>
            </a:r>
          </a:p>
        </p:txBody>
      </p:sp>
      <p:sp>
        <p:nvSpPr>
          <p:cNvPr id="4102" name="Segnaposto numero diapositiva 7"/>
          <p:cNvSpPr>
            <a:spLocks noGrp="1"/>
          </p:cNvSpPr>
          <p:nvPr>
            <p:ph type="sldNum" sz="quarter" idx="11"/>
          </p:nvPr>
        </p:nvSpPr>
        <p:spPr>
          <a:noFill/>
          <a:ln>
            <a:miter lim="800000"/>
            <a:headEnd/>
            <a:tailEnd/>
          </a:ln>
        </p:spPr>
        <p:txBody>
          <a:bodyPr/>
          <a:lstStyle/>
          <a:p>
            <a:fld id="{37460E05-9D2D-4E45-BEFD-A9045D0935DF}" type="slidenum">
              <a:rPr lang="it-IT" altLang="it-IT"/>
              <a:pPr/>
              <a:t>2</a:t>
            </a:fld>
            <a:endParaRPr lang="it-IT" altLang="it-IT"/>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21507"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21508"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9244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600" b="1" u="sng" dirty="0"/>
              <a:t>Art. 140</a:t>
            </a:r>
            <a:r>
              <a:rPr lang="it-IT" sz="2600" u="sng" dirty="0"/>
              <a:t>  </a:t>
            </a:r>
            <a:r>
              <a:rPr lang="it-IT" sz="2600" i="1" u="sng" dirty="0"/>
              <a:t>Deposito del conto</a:t>
            </a:r>
            <a:endParaRPr lang="it-IT" sz="2600" u="sng" dirty="0"/>
          </a:p>
          <a:p>
            <a:pPr>
              <a:defRPr/>
            </a:pPr>
            <a:r>
              <a:rPr lang="it-IT" sz="2600" i="1" dirty="0">
                <a:effectLst>
                  <a:outerShdw blurRad="38100" dist="38100" dir="2700000" algn="tl">
                    <a:srgbClr val="000000">
                      <a:alpha val="43137"/>
                    </a:srgbClr>
                  </a:outerShdw>
                </a:effectLst>
              </a:rPr>
              <a:t>Attività e conseguenze del deposito</a:t>
            </a:r>
          </a:p>
          <a:p>
            <a:pPr>
              <a:defRPr/>
            </a:pPr>
            <a:r>
              <a:rPr lang="it-IT" sz="2600" dirty="0"/>
              <a:t>Gli allegati e la correlata documentazione giustificativa della gestione non sono trasmessi alla Corte dei conti unitamente al conto, salvo che la Corte stessa lo richieda. </a:t>
            </a:r>
          </a:p>
          <a:p>
            <a:pPr>
              <a:defRPr/>
            </a:pPr>
            <a:r>
              <a:rPr lang="it-IT" sz="2600" dirty="0"/>
              <a:t>La documentazione è tenuta presso gli uffici della PA a disposizione delle competenti sezioni giurisdizionali territoriali nei limiti di tempo necessari ai fini dell'estinzione del giudizio di conto.</a:t>
            </a:r>
            <a:endParaRPr lang="it-IT" altLang="it-IT" sz="2600" dirty="0"/>
          </a:p>
        </p:txBody>
      </p:sp>
      <p:sp>
        <p:nvSpPr>
          <p:cNvPr id="21510" name="Segnaposto numero diapositiva 7"/>
          <p:cNvSpPr>
            <a:spLocks noGrp="1"/>
          </p:cNvSpPr>
          <p:nvPr>
            <p:ph type="sldNum" sz="quarter" idx="11"/>
          </p:nvPr>
        </p:nvSpPr>
        <p:spPr>
          <a:noFill/>
          <a:ln>
            <a:miter lim="800000"/>
            <a:headEnd/>
            <a:tailEnd/>
          </a:ln>
        </p:spPr>
        <p:txBody>
          <a:bodyPr/>
          <a:lstStyle/>
          <a:p>
            <a:fld id="{D561287A-1641-42BB-A394-6F625292AC16}" type="slidenum">
              <a:rPr lang="it-IT" altLang="it-IT"/>
              <a:pPr/>
              <a:t>20</a:t>
            </a:fld>
            <a:endParaRPr lang="it-IT" altLang="it-IT"/>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5123"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512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0624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800" b="1" u="sng" dirty="0">
                <a:effectLst>
                  <a:outerShdw blurRad="38100" dist="38100" dir="2700000" algn="tl">
                    <a:srgbClr val="000000">
                      <a:alpha val="43137"/>
                    </a:srgbClr>
                  </a:outerShdw>
                </a:effectLst>
              </a:rPr>
              <a:t>“Codice di giustizia contabile, adottato ai sensi dell'articolo 20 della legge 7 agosto 2015, n. 124</a:t>
            </a:r>
            <a:r>
              <a:rPr lang="it-IT" sz="2800" u="sng" dirty="0">
                <a:effectLst>
                  <a:outerShdw blurRad="38100" dist="38100" dir="2700000" algn="tl">
                    <a:srgbClr val="000000">
                      <a:alpha val="43137"/>
                    </a:srgbClr>
                  </a:outerShdw>
                </a:effectLst>
              </a:rPr>
              <a:t>”</a:t>
            </a:r>
            <a:r>
              <a:rPr lang="it-IT" sz="2800" dirty="0"/>
              <a:t> </a:t>
            </a:r>
          </a:p>
          <a:p>
            <a:pPr>
              <a:defRPr/>
            </a:pPr>
            <a:r>
              <a:rPr lang="it-IT" sz="2200" i="1" dirty="0"/>
              <a:t>(Pubblicato nella G.U.  07/09/2016 n. 209, S.O.)</a:t>
            </a:r>
            <a:endParaRPr lang="it-IT" altLang="it-IT" sz="1000" i="1" dirty="0"/>
          </a:p>
          <a:p>
            <a:pPr>
              <a:defRPr/>
            </a:pPr>
            <a:endParaRPr lang="it-IT" sz="1200" dirty="0"/>
          </a:p>
          <a:p>
            <a:pPr>
              <a:defRPr/>
            </a:pPr>
            <a:r>
              <a:rPr lang="it-IT" sz="2800" dirty="0"/>
              <a:t>La competenza territoriale è fissata dall’</a:t>
            </a:r>
            <a:r>
              <a:rPr lang="it-IT" sz="2800" b="1" dirty="0">
                <a:effectLst>
                  <a:outerShdw blurRad="38100" dist="38100" dir="2700000" algn="tl">
                    <a:srgbClr val="000000">
                      <a:alpha val="43137"/>
                    </a:srgbClr>
                  </a:outerShdw>
                </a:effectLst>
              </a:rPr>
              <a:t>art. 18, </a:t>
            </a:r>
            <a:r>
              <a:rPr lang="it-IT" sz="2800" b="1" dirty="0" err="1">
                <a:effectLst>
                  <a:outerShdw blurRad="38100" dist="38100" dir="2700000" algn="tl">
                    <a:srgbClr val="000000">
                      <a:alpha val="43137"/>
                    </a:srgbClr>
                  </a:outerShdw>
                </a:effectLst>
              </a:rPr>
              <a:t>co</a:t>
            </a:r>
            <a:r>
              <a:rPr lang="it-IT" sz="2800" b="1" dirty="0">
                <a:effectLst>
                  <a:outerShdw blurRad="38100" dist="38100" dir="2700000" algn="tl">
                    <a:srgbClr val="000000">
                      <a:alpha val="43137"/>
                    </a:srgbClr>
                  </a:outerShdw>
                </a:effectLst>
              </a:rPr>
              <a:t>. 1, lett. b), allegato 1 del Decreto</a:t>
            </a:r>
            <a:r>
              <a:rPr lang="it-IT" sz="2800" dirty="0"/>
              <a:t> dove attraverso l’attribuzione alla </a:t>
            </a:r>
            <a:r>
              <a:rPr lang="it-IT" sz="2800" u="sng" dirty="0">
                <a:effectLst>
                  <a:outerShdw blurRad="38100" dist="38100" dir="2700000" algn="tl">
                    <a:srgbClr val="000000">
                      <a:alpha val="43137"/>
                    </a:srgbClr>
                  </a:outerShdw>
                </a:effectLst>
              </a:rPr>
              <a:t>sezione giurisdizionale regionale</a:t>
            </a:r>
          </a:p>
          <a:p>
            <a:pPr>
              <a:defRPr/>
            </a:pPr>
            <a:r>
              <a:rPr lang="it-IT" sz="2800" u="sng" dirty="0">
                <a:effectLst>
                  <a:outerShdw blurRad="38100" dist="38100" dir="2700000" algn="tl">
                    <a:srgbClr val="000000">
                      <a:alpha val="43137"/>
                    </a:srgbClr>
                  </a:outerShdw>
                </a:effectLst>
              </a:rPr>
              <a:t>territorialmente competente</a:t>
            </a:r>
            <a:r>
              <a:rPr lang="it-IT" sz="2800" dirty="0">
                <a:effectLst>
                  <a:outerShdw blurRad="38100" dist="38100" dir="2700000" algn="tl">
                    <a:srgbClr val="000000">
                      <a:alpha val="43137"/>
                    </a:srgbClr>
                  </a:outerShdw>
                </a:effectLst>
              </a:rPr>
              <a:t> </a:t>
            </a:r>
            <a:r>
              <a:rPr lang="it-IT" sz="2800" dirty="0"/>
              <a:t>vengono individuate le amministrazioni interessate alla disciplina e agli adempimenti</a:t>
            </a:r>
          </a:p>
        </p:txBody>
      </p:sp>
      <p:sp>
        <p:nvSpPr>
          <p:cNvPr id="5126" name="Segnaposto numero diapositiva 7"/>
          <p:cNvSpPr>
            <a:spLocks noGrp="1"/>
          </p:cNvSpPr>
          <p:nvPr>
            <p:ph type="sldNum" sz="quarter" idx="11"/>
          </p:nvPr>
        </p:nvSpPr>
        <p:spPr>
          <a:noFill/>
          <a:ln>
            <a:miter lim="800000"/>
            <a:headEnd/>
            <a:tailEnd/>
          </a:ln>
        </p:spPr>
        <p:txBody>
          <a:bodyPr/>
          <a:lstStyle/>
          <a:p>
            <a:fld id="{F4769E2B-B796-41E1-AF4E-1642070F7AA2}" type="slidenum">
              <a:rPr lang="it-IT" altLang="it-IT"/>
              <a:pPr/>
              <a:t>3</a:t>
            </a:fld>
            <a:endParaRPr lang="it-IT" altLang="it-IT"/>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6147"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6148"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9863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endParaRPr lang="it-IT" altLang="it-IT" sz="1000" i="1" dirty="0"/>
          </a:p>
          <a:p>
            <a:pPr>
              <a:defRPr/>
            </a:pPr>
            <a:r>
              <a:rPr lang="it-IT" sz="2400" b="1" i="1" dirty="0">
                <a:effectLst>
                  <a:outerShdw blurRad="38100" dist="38100" dir="2700000" algn="tl">
                    <a:srgbClr val="000000">
                      <a:alpha val="43137"/>
                    </a:srgbClr>
                  </a:outerShdw>
                </a:effectLst>
              </a:rPr>
              <a:t>art. 18, comma 1, lettera b)  (competenza territoriale) </a:t>
            </a:r>
          </a:p>
          <a:p>
            <a:pPr>
              <a:defRPr/>
            </a:pPr>
            <a:r>
              <a:rPr lang="it-IT" sz="2800" dirty="0"/>
              <a:t>Attribuiti alla sezione giurisdizionale regionale i giudizi di conto e di responsabilità e i giudizi a istanza di parte:</a:t>
            </a:r>
          </a:p>
          <a:p>
            <a:pPr>
              <a:defRPr/>
            </a:pPr>
            <a:r>
              <a:rPr lang="it-IT" sz="2800" b="1" i="1" dirty="0"/>
              <a:t>a)</a:t>
            </a:r>
            <a:r>
              <a:rPr lang="it-IT" sz="2800" i="1" dirty="0"/>
              <a:t> in materia di contabilità pubblica riguardanti i tesorieri e gli altri agenti contabili, gli  amministratori, i funzionari e gli agenti della </a:t>
            </a:r>
            <a:r>
              <a:rPr lang="it-IT" sz="2800" i="1" dirty="0">
                <a:effectLst>
                  <a:outerShdw blurRad="38100" dist="38100" dir="2700000" algn="tl">
                    <a:srgbClr val="000000">
                      <a:alpha val="43137"/>
                    </a:srgbClr>
                  </a:outerShdw>
                </a:effectLst>
              </a:rPr>
              <a:t>regione</a:t>
            </a:r>
            <a:r>
              <a:rPr lang="it-IT" sz="2800" i="1" dirty="0"/>
              <a:t>, delle </a:t>
            </a:r>
            <a:r>
              <a:rPr lang="it-IT" sz="2800" i="1" dirty="0">
                <a:effectLst>
                  <a:outerShdw blurRad="38100" dist="38100" dir="2700000" algn="tl">
                    <a:srgbClr val="000000">
                      <a:alpha val="43137"/>
                    </a:srgbClr>
                  </a:outerShdw>
                </a:effectLst>
              </a:rPr>
              <a:t>città metropolitane</a:t>
            </a:r>
            <a:r>
              <a:rPr lang="it-IT" sz="2800" i="1" dirty="0"/>
              <a:t>, delle </a:t>
            </a:r>
            <a:r>
              <a:rPr lang="it-IT" sz="2800" i="1" dirty="0">
                <a:effectLst>
                  <a:outerShdw blurRad="38100" dist="38100" dir="2700000" algn="tl">
                    <a:srgbClr val="000000">
                      <a:alpha val="43137"/>
                    </a:srgbClr>
                  </a:outerShdw>
                </a:effectLst>
              </a:rPr>
              <a:t>province</a:t>
            </a:r>
            <a:r>
              <a:rPr lang="it-IT" sz="2800" i="1" dirty="0"/>
              <a:t>, dei </a:t>
            </a:r>
            <a:r>
              <a:rPr lang="it-IT" sz="2800" i="1" dirty="0">
                <a:effectLst>
                  <a:outerShdw blurRad="38100" dist="38100" dir="2700000" algn="tl">
                    <a:srgbClr val="000000">
                      <a:alpha val="43137"/>
                    </a:srgbClr>
                  </a:outerShdw>
                </a:effectLst>
              </a:rPr>
              <a:t>comuni e degli altri enti locali </a:t>
            </a:r>
            <a:r>
              <a:rPr lang="it-IT" sz="2800" i="1" dirty="0"/>
              <a:t>nonché </a:t>
            </a:r>
            <a:r>
              <a:rPr lang="it-IT" sz="2800" i="1" dirty="0">
                <a:effectLst>
                  <a:outerShdw blurRad="38100" dist="38100" dir="2700000" algn="tl">
                    <a:srgbClr val="000000">
                      <a:alpha val="43137"/>
                    </a:srgbClr>
                  </a:outerShdw>
                </a:effectLst>
              </a:rPr>
              <a:t>degli enti regionali</a:t>
            </a:r>
          </a:p>
        </p:txBody>
      </p:sp>
      <p:sp>
        <p:nvSpPr>
          <p:cNvPr id="6150" name="Segnaposto numero diapositiva 7"/>
          <p:cNvSpPr>
            <a:spLocks noGrp="1"/>
          </p:cNvSpPr>
          <p:nvPr>
            <p:ph type="sldNum" sz="quarter" idx="11"/>
          </p:nvPr>
        </p:nvSpPr>
        <p:spPr>
          <a:noFill/>
          <a:ln>
            <a:miter lim="800000"/>
            <a:headEnd/>
            <a:tailEnd/>
          </a:ln>
        </p:spPr>
        <p:txBody>
          <a:bodyPr/>
          <a:lstStyle/>
          <a:p>
            <a:fld id="{9B6639B3-F164-4CF9-8BA7-75C5BBEB815B}" type="slidenum">
              <a:rPr lang="it-IT" altLang="it-IT"/>
              <a:pPr/>
              <a:t>4</a:t>
            </a:fld>
            <a:endParaRPr lang="it-IT" altLang="it-IT"/>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7171"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7172"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9244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endParaRPr lang="it-IT" altLang="it-IT" sz="1000" i="1" dirty="0"/>
          </a:p>
          <a:p>
            <a:pPr>
              <a:defRPr/>
            </a:pPr>
            <a:r>
              <a:rPr lang="it-IT" sz="2400" b="1" i="1" dirty="0">
                <a:effectLst>
                  <a:outerShdw blurRad="38100" dist="38100" dir="2700000" algn="tl">
                    <a:srgbClr val="000000">
                      <a:alpha val="43137"/>
                    </a:srgbClr>
                  </a:outerShdw>
                </a:effectLst>
              </a:rPr>
              <a:t>art. 18, comma 1, lettera b)  (competenza territoriale) </a:t>
            </a:r>
          </a:p>
          <a:p>
            <a:pPr>
              <a:defRPr/>
            </a:pPr>
            <a:r>
              <a:rPr lang="it-IT" sz="2200" dirty="0"/>
              <a:t>Attribuiti alla sezione giurisdizionale regionale i giudizi di conto e di responsabilità e i giudizi a istanza di parte:</a:t>
            </a:r>
          </a:p>
          <a:p>
            <a:pPr>
              <a:defRPr/>
            </a:pPr>
            <a:r>
              <a:rPr lang="it-IT" sz="2200" b="1" i="1" dirty="0"/>
              <a:t>b)</a:t>
            </a:r>
            <a:r>
              <a:rPr lang="it-IT" sz="2200" dirty="0"/>
              <a:t> </a:t>
            </a:r>
            <a:r>
              <a:rPr lang="it-IT" sz="2200" i="1" dirty="0"/>
              <a:t>riguardanti gli agenti contabili, gli amministratori, i funzionari, gli impiegati e gli agenti di uffici e organi dello </a:t>
            </a:r>
            <a:r>
              <a:rPr lang="it-IT" sz="2200" i="1" dirty="0">
                <a:effectLst>
                  <a:outerShdw blurRad="38100" dist="38100" dir="2700000" algn="tl">
                    <a:srgbClr val="000000">
                      <a:alpha val="43137"/>
                    </a:srgbClr>
                  </a:outerShdw>
                </a:effectLst>
              </a:rPr>
              <a:t>Stato</a:t>
            </a:r>
            <a:r>
              <a:rPr lang="it-IT" sz="2200" i="1" dirty="0"/>
              <a:t> e di </a:t>
            </a:r>
            <a:r>
              <a:rPr lang="it-IT" sz="2200" i="1" dirty="0">
                <a:effectLst>
                  <a:outerShdw blurRad="38100" dist="38100" dir="2700000" algn="tl">
                    <a:srgbClr val="000000">
                      <a:alpha val="43137"/>
                    </a:srgbClr>
                  </a:outerShdw>
                </a:effectLst>
              </a:rPr>
              <a:t>enti pubblici </a:t>
            </a:r>
            <a:r>
              <a:rPr lang="it-IT" sz="2200" i="1" dirty="0"/>
              <a:t>aventi </a:t>
            </a:r>
            <a:r>
              <a:rPr lang="it-IT" sz="2200" i="1" dirty="0">
                <a:effectLst>
                  <a:outerShdw blurRad="38100" dist="38100" dir="2700000" algn="tl">
                    <a:srgbClr val="000000">
                      <a:alpha val="43137"/>
                    </a:srgbClr>
                  </a:outerShdw>
                </a:effectLst>
              </a:rPr>
              <a:t>sede o uffici nella regione</a:t>
            </a:r>
            <a:r>
              <a:rPr lang="it-IT" sz="2200" i="1" dirty="0"/>
              <a:t>, quando l'attività di gestione di beni pubblici si sia svolta nell'ambito del territorio regionale, ovvero il fatto dannoso si sia verificato nel territorio della regione; quando il danno è conseguenza di una pluralità di condotte  poste  in  essere in più ambiti regionali la sezione giurisdizionale competente si individua in ragione del luogo della condotta causalmente prevalente</a:t>
            </a:r>
          </a:p>
        </p:txBody>
      </p:sp>
      <p:sp>
        <p:nvSpPr>
          <p:cNvPr id="7174" name="Segnaposto numero diapositiva 7"/>
          <p:cNvSpPr>
            <a:spLocks noGrp="1"/>
          </p:cNvSpPr>
          <p:nvPr>
            <p:ph type="sldNum" sz="quarter" idx="11"/>
          </p:nvPr>
        </p:nvSpPr>
        <p:spPr>
          <a:noFill/>
          <a:ln>
            <a:miter lim="800000"/>
            <a:headEnd/>
            <a:tailEnd/>
          </a:ln>
        </p:spPr>
        <p:txBody>
          <a:bodyPr/>
          <a:lstStyle/>
          <a:p>
            <a:fld id="{6E2FF539-FA33-4AE1-95E1-3235A9BC9A7E}" type="slidenum">
              <a:rPr lang="it-IT" altLang="it-IT"/>
              <a:pPr/>
              <a:t>5</a:t>
            </a:fld>
            <a:endParaRPr lang="it-IT" altLang="it-IT"/>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8195"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8196"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37042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endParaRPr lang="it-IT" altLang="it-IT" sz="1000" i="1" dirty="0"/>
          </a:p>
          <a:p>
            <a:pPr>
              <a:defRPr/>
            </a:pPr>
            <a:endParaRPr lang="it-IT" sz="1200" dirty="0"/>
          </a:p>
          <a:p>
            <a:pPr>
              <a:defRPr/>
            </a:pPr>
            <a:r>
              <a:rPr lang="it-IT" sz="2800" dirty="0"/>
              <a:t>L’ambito del giudizio di conto è fissato dall’</a:t>
            </a:r>
            <a:r>
              <a:rPr lang="it-IT" sz="2800" b="1" dirty="0"/>
              <a:t>art. 137 e seguenti dell'allegato 1 al Decreto legislativo</a:t>
            </a:r>
            <a:r>
              <a:rPr lang="it-IT" sz="2800" dirty="0"/>
              <a:t>.</a:t>
            </a:r>
            <a:br>
              <a:rPr lang="it-IT" sz="2800" dirty="0"/>
            </a:br>
            <a:r>
              <a:rPr lang="it-IT" sz="2800" b="1" dirty="0"/>
              <a:t>art. 137</a:t>
            </a:r>
            <a:r>
              <a:rPr lang="it-IT" sz="2800" dirty="0"/>
              <a:t>  </a:t>
            </a:r>
            <a:r>
              <a:rPr lang="it-IT" sz="2800" i="1" dirty="0"/>
              <a:t>Ambito del giudizio di conto</a:t>
            </a:r>
          </a:p>
          <a:p>
            <a:pPr>
              <a:defRPr/>
            </a:pPr>
            <a:r>
              <a:rPr lang="it-IT" sz="2800" b="1" dirty="0"/>
              <a:t>art. 138</a:t>
            </a:r>
            <a:r>
              <a:rPr lang="it-IT" sz="2800" dirty="0"/>
              <a:t>  </a:t>
            </a:r>
            <a:r>
              <a:rPr lang="it-IT" sz="2800" i="1" dirty="0"/>
              <a:t>Anagrafe degli agenti contabili</a:t>
            </a:r>
            <a:endParaRPr lang="it-IT" sz="2800" dirty="0"/>
          </a:p>
          <a:p>
            <a:pPr>
              <a:defRPr/>
            </a:pPr>
            <a:r>
              <a:rPr lang="it-IT" sz="2800" b="1" dirty="0"/>
              <a:t>art. 139</a:t>
            </a:r>
            <a:r>
              <a:rPr lang="it-IT" sz="2800" dirty="0"/>
              <a:t>  </a:t>
            </a:r>
            <a:r>
              <a:rPr lang="it-IT" sz="2800" i="1" dirty="0"/>
              <a:t>Presentazione del conto</a:t>
            </a:r>
            <a:endParaRPr lang="it-IT" sz="2800" dirty="0"/>
          </a:p>
          <a:p>
            <a:pPr>
              <a:defRPr/>
            </a:pPr>
            <a:r>
              <a:rPr lang="it-IT" sz="2800" b="1" dirty="0"/>
              <a:t>art. 140</a:t>
            </a:r>
            <a:r>
              <a:rPr lang="it-IT" sz="2800" dirty="0"/>
              <a:t>  </a:t>
            </a:r>
            <a:r>
              <a:rPr lang="it-IT" sz="2800" i="1" dirty="0"/>
              <a:t>Deposito del conto</a:t>
            </a:r>
            <a:endParaRPr lang="it-IT" sz="2800" dirty="0"/>
          </a:p>
          <a:p>
            <a:pPr>
              <a:defRPr/>
            </a:pPr>
            <a:endParaRPr lang="it-IT" sz="2800" dirty="0"/>
          </a:p>
        </p:txBody>
      </p:sp>
      <p:sp>
        <p:nvSpPr>
          <p:cNvPr id="8198" name="Segnaposto numero diapositiva 7"/>
          <p:cNvSpPr>
            <a:spLocks noGrp="1"/>
          </p:cNvSpPr>
          <p:nvPr>
            <p:ph type="sldNum" sz="quarter" idx="11"/>
          </p:nvPr>
        </p:nvSpPr>
        <p:spPr>
          <a:noFill/>
          <a:ln>
            <a:miter lim="800000"/>
            <a:headEnd/>
            <a:tailEnd/>
          </a:ln>
        </p:spPr>
        <p:txBody>
          <a:bodyPr/>
          <a:lstStyle/>
          <a:p>
            <a:fld id="{9CD0F87E-609C-4A57-BC6B-04B1958C14AE}" type="slidenum">
              <a:rPr lang="it-IT" altLang="it-IT"/>
              <a:pPr/>
              <a:t>6</a:t>
            </a:fld>
            <a:endParaRPr lang="it-IT" altLang="it-IT"/>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9219"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9220"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8942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800" b="1" u="sng" dirty="0">
                <a:effectLst>
                  <a:outerShdw blurRad="38100" dist="38100" dir="2700000" algn="tl">
                    <a:srgbClr val="000000">
                      <a:alpha val="43137"/>
                    </a:srgbClr>
                  </a:outerShdw>
                </a:effectLst>
              </a:rPr>
              <a:t>“Codice di giustizia contabile, adottato ai sensi dell'articolo 20 della legge 7 agosto 2015, n. 124</a:t>
            </a:r>
            <a:r>
              <a:rPr lang="it-IT" sz="2800" u="sng" dirty="0">
                <a:effectLst>
                  <a:outerShdw blurRad="38100" dist="38100" dir="2700000" algn="tl">
                    <a:srgbClr val="000000">
                      <a:alpha val="43137"/>
                    </a:srgbClr>
                  </a:outerShdw>
                </a:effectLst>
              </a:rPr>
              <a:t>”</a:t>
            </a:r>
            <a:r>
              <a:rPr lang="it-IT" sz="2800" dirty="0"/>
              <a:t> </a:t>
            </a:r>
          </a:p>
          <a:p>
            <a:pPr>
              <a:defRPr/>
            </a:pPr>
            <a:r>
              <a:rPr lang="it-IT" sz="2200" i="1" dirty="0"/>
              <a:t>(Pubblicato nella G.U.  07/09/2016 n. 209, S.O.)</a:t>
            </a:r>
          </a:p>
          <a:p>
            <a:pPr>
              <a:defRPr/>
            </a:pPr>
            <a:endParaRPr lang="it-IT" altLang="it-IT" sz="1000" i="1" dirty="0"/>
          </a:p>
          <a:p>
            <a:pPr>
              <a:defRPr/>
            </a:pPr>
            <a:r>
              <a:rPr lang="it-IT" sz="2800" b="1" u="sng" dirty="0"/>
              <a:t>Art. 137</a:t>
            </a:r>
            <a:r>
              <a:rPr lang="it-IT" sz="2800" u="sng" dirty="0"/>
              <a:t>  </a:t>
            </a:r>
            <a:r>
              <a:rPr lang="it-IT" sz="2800" i="1" u="sng" dirty="0"/>
              <a:t>Ambito del giudizio di conto</a:t>
            </a:r>
            <a:endParaRPr lang="it-IT" sz="2800" u="sng" dirty="0"/>
          </a:p>
          <a:p>
            <a:pPr>
              <a:defRPr/>
            </a:pPr>
            <a:r>
              <a:rPr lang="it-IT" sz="2800" dirty="0"/>
              <a:t>La Corte dei conti giudica sui conti degli agenti contabili dello Stato e delle altre pubbliche amministrazioni secondo quanto previsto a termini di legge.</a:t>
            </a:r>
          </a:p>
          <a:p>
            <a:pPr>
              <a:defRPr/>
            </a:pPr>
            <a:r>
              <a:rPr lang="it-IT" sz="2800" i="1" dirty="0">
                <a:solidFill>
                  <a:srgbClr val="FF0000"/>
                </a:solidFill>
              </a:rPr>
              <a:t>Fra gli agenti contabili sono ricompresi anche i soggetti incaricati di gestire fondi e cassa </a:t>
            </a:r>
            <a:r>
              <a:rPr lang="it-IT" sz="2800" i="1" dirty="0" err="1">
                <a:solidFill>
                  <a:srgbClr val="FF0000"/>
                </a:solidFill>
              </a:rPr>
              <a:t>economale</a:t>
            </a:r>
            <a:r>
              <a:rPr lang="it-IT" sz="2800" i="1" dirty="0">
                <a:solidFill>
                  <a:srgbClr val="FF0000"/>
                </a:solidFill>
              </a:rPr>
              <a:t> nell’interesse dalla propria Amministrazione</a:t>
            </a:r>
          </a:p>
        </p:txBody>
      </p:sp>
      <p:sp>
        <p:nvSpPr>
          <p:cNvPr id="9222" name="Segnaposto numero diapositiva 7"/>
          <p:cNvSpPr>
            <a:spLocks noGrp="1"/>
          </p:cNvSpPr>
          <p:nvPr>
            <p:ph type="sldNum" sz="quarter" idx="11"/>
          </p:nvPr>
        </p:nvSpPr>
        <p:spPr>
          <a:noFill/>
          <a:ln>
            <a:miter lim="800000"/>
            <a:headEnd/>
            <a:tailEnd/>
          </a:ln>
        </p:spPr>
        <p:txBody>
          <a:bodyPr/>
          <a:lstStyle/>
          <a:p>
            <a:fld id="{715C8C0A-5371-4B7E-8DB8-04B5D34BBBB2}" type="slidenum">
              <a:rPr lang="it-IT" altLang="it-IT"/>
              <a:pPr/>
              <a:t>7</a:t>
            </a:fld>
            <a:endParaRPr lang="it-IT" altLang="it-IT"/>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0243"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024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538638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400" b="1" u="sng" dirty="0"/>
              <a:t>Art. 138</a:t>
            </a:r>
            <a:r>
              <a:rPr lang="it-IT" sz="2400" u="sng" dirty="0"/>
              <a:t>  </a:t>
            </a:r>
            <a:r>
              <a:rPr lang="it-IT" sz="2400" i="1" u="sng" dirty="0"/>
              <a:t>Anagrafe degli agenti contabili</a:t>
            </a:r>
            <a:endParaRPr lang="it-IT" sz="2400" u="sng" dirty="0"/>
          </a:p>
          <a:p>
            <a:pPr>
              <a:defRPr/>
            </a:pPr>
            <a:r>
              <a:rPr lang="it-IT" sz="2400" i="1" dirty="0">
                <a:effectLst>
                  <a:outerShdw blurRad="38100" dist="38100" dir="2700000" algn="tl">
                    <a:srgbClr val="000000">
                      <a:alpha val="43137"/>
                    </a:srgbClr>
                  </a:outerShdw>
                </a:effectLst>
              </a:rPr>
              <a:t>Formazione anagrafe</a:t>
            </a:r>
          </a:p>
          <a:p>
            <a:pPr>
              <a:defRPr/>
            </a:pPr>
            <a:r>
              <a:rPr lang="it-IT" sz="2400" dirty="0"/>
              <a:t>Le </a:t>
            </a:r>
            <a:r>
              <a:rPr lang="it-IT" sz="2400" dirty="0">
                <a:effectLst>
                  <a:outerShdw blurRad="38100" dist="38100" dir="2700000" algn="tl">
                    <a:srgbClr val="000000">
                      <a:alpha val="43137"/>
                    </a:srgbClr>
                  </a:outerShdw>
                </a:effectLst>
              </a:rPr>
              <a:t>PA obbligate comunicano alla Corte dei Conti </a:t>
            </a:r>
            <a:r>
              <a:rPr lang="it-IT" sz="2400" dirty="0"/>
              <a:t>-sezione giurisdizionale territorialmente competente - i dati identificativi relativi ai </a:t>
            </a:r>
            <a:r>
              <a:rPr lang="it-IT" sz="2400" dirty="0">
                <a:effectLst>
                  <a:outerShdw blurRad="38100" dist="38100" dir="2700000" algn="tl">
                    <a:srgbClr val="000000">
                      <a:alpha val="43137"/>
                    </a:srgbClr>
                  </a:outerShdw>
                </a:effectLst>
              </a:rPr>
              <a:t>soggetti nominati agenti contabili e tenuti alla resa di conto giudiziale</a:t>
            </a:r>
            <a:r>
              <a:rPr lang="it-IT" sz="2400" dirty="0"/>
              <a:t>.</a:t>
            </a:r>
          </a:p>
          <a:p>
            <a:pPr>
              <a:defRPr/>
            </a:pPr>
            <a:r>
              <a:rPr lang="it-IT" sz="2400" dirty="0"/>
              <a:t>L’anagrafe degli agenti contabili è tenuta presso la Corte dei conti in apposito sistema informativo nel quale confluiscono i dati costantemente comunicati dalle PA e le variazioni che intervengono </a:t>
            </a:r>
            <a:r>
              <a:rPr lang="it-IT" sz="2400" dirty="0">
                <a:effectLst>
                  <a:outerShdw blurRad="38100" dist="38100" dir="2700000" algn="tl">
                    <a:srgbClr val="000000">
                      <a:alpha val="43137"/>
                    </a:srgbClr>
                  </a:outerShdw>
                </a:effectLst>
              </a:rPr>
              <a:t>con riferimento a ciascun agente e a ciascuna gestione</a:t>
            </a:r>
            <a:r>
              <a:rPr lang="it-IT" sz="2400" dirty="0"/>
              <a:t>.</a:t>
            </a:r>
          </a:p>
        </p:txBody>
      </p:sp>
      <p:sp>
        <p:nvSpPr>
          <p:cNvPr id="10246" name="Segnaposto numero diapositiva 7"/>
          <p:cNvSpPr>
            <a:spLocks noGrp="1"/>
          </p:cNvSpPr>
          <p:nvPr>
            <p:ph type="sldNum" sz="quarter" idx="11"/>
          </p:nvPr>
        </p:nvSpPr>
        <p:spPr>
          <a:noFill/>
          <a:ln>
            <a:miter lim="800000"/>
            <a:headEnd/>
            <a:tailEnd/>
          </a:ln>
        </p:spPr>
        <p:txBody>
          <a:bodyPr/>
          <a:lstStyle/>
          <a:p>
            <a:fld id="{BDB61E66-3D96-4B43-AE84-3CF16CC66C6C}" type="slidenum">
              <a:rPr lang="it-IT" altLang="it-IT"/>
              <a:pPr/>
              <a:t>8</a:t>
            </a:fld>
            <a:endParaRPr lang="it-IT" altLang="it-IT"/>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egnaposto piè di pagina 1"/>
          <p:cNvSpPr>
            <a:spLocks noGrp="1"/>
          </p:cNvSpPr>
          <p:nvPr>
            <p:ph type="ftr" sz="quarter" idx="10"/>
          </p:nvPr>
        </p:nvSpPr>
        <p:spPr>
          <a:noFill/>
          <a:ln>
            <a:miter lim="800000"/>
            <a:headEnd/>
            <a:tailEnd/>
          </a:ln>
        </p:spPr>
        <p:txBody>
          <a:bodyPr/>
          <a:lstStyle/>
          <a:p>
            <a:r>
              <a:rPr lang="it-IT" altLang="it-IT"/>
              <a:t>A cura di Marco Magrini</a:t>
            </a:r>
          </a:p>
        </p:txBody>
      </p:sp>
      <p:sp>
        <p:nvSpPr>
          <p:cNvPr id="10243" name="Text Box 2"/>
          <p:cNvSpPr txBox="1">
            <a:spLocks noChangeArrowheads="1"/>
          </p:cNvSpPr>
          <p:nvPr/>
        </p:nvSpPr>
        <p:spPr bwMode="auto">
          <a:xfrm>
            <a:off x="179388" y="692150"/>
            <a:ext cx="8713787" cy="461963"/>
          </a:xfrm>
          <a:prstGeom prst="rect">
            <a:avLst/>
          </a:prstGeom>
          <a:solidFill>
            <a:srgbClr val="FFFF00"/>
          </a:solidFill>
          <a:ln w="57150" cmpd="thinThick">
            <a:solidFill>
              <a:schemeClr val="tx1"/>
            </a:solidFill>
            <a:miter lim="800000"/>
            <a:headEnd/>
            <a:tailEnd/>
          </a:ln>
        </p:spPr>
        <p:txBody>
          <a:bodyPr>
            <a:spAutoFit/>
          </a:bodyPr>
          <a:lstStyle/>
          <a:p>
            <a:pPr algn="ctr" eaLnBrk="1" hangingPunct="1"/>
            <a:r>
              <a:rPr lang="it-IT" altLang="it-IT" sz="2400" b="1"/>
              <a:t>Decreto legislativo 26 agosto 2016 n. 174 </a:t>
            </a:r>
          </a:p>
        </p:txBody>
      </p:sp>
      <p:sp>
        <p:nvSpPr>
          <p:cNvPr id="10244"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8133" name="Text Box 4"/>
          <p:cNvSpPr txBox="1">
            <a:spLocks noChangeArrowheads="1"/>
          </p:cNvSpPr>
          <p:nvPr/>
        </p:nvSpPr>
        <p:spPr bwMode="auto">
          <a:xfrm>
            <a:off x="179388" y="1268413"/>
            <a:ext cx="8785225" cy="446276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“Codice di giustizia contabile, adottato ai sensi dell'articolo 20 della legge 7 agosto 2015, n. 124</a:t>
            </a:r>
            <a:r>
              <a:rPr lang="it-IT" sz="2400" u="sng" dirty="0">
                <a:effectLst>
                  <a:outerShdw blurRad="38100" dist="38100" dir="2700000" algn="tl">
                    <a:srgbClr val="000000">
                      <a:alpha val="43137"/>
                    </a:srgbClr>
                  </a:outerShdw>
                </a:effectLst>
              </a:rPr>
              <a:t>”</a:t>
            </a:r>
            <a:r>
              <a:rPr lang="it-IT" sz="2400" dirty="0"/>
              <a:t> </a:t>
            </a:r>
          </a:p>
          <a:p>
            <a:pPr>
              <a:defRPr/>
            </a:pPr>
            <a:r>
              <a:rPr lang="it-IT" sz="2200" i="1" dirty="0"/>
              <a:t>(Pubblicato nella G.U.  07/09/2016 n. 209, S.O.)</a:t>
            </a:r>
          </a:p>
          <a:p>
            <a:pPr>
              <a:defRPr/>
            </a:pPr>
            <a:endParaRPr lang="it-IT" altLang="it-IT" sz="1000" i="1" dirty="0"/>
          </a:p>
          <a:p>
            <a:pPr>
              <a:defRPr/>
            </a:pPr>
            <a:r>
              <a:rPr lang="it-IT" sz="2400" b="1" u="sng" dirty="0"/>
              <a:t>Art. 138</a:t>
            </a:r>
            <a:r>
              <a:rPr lang="it-IT" sz="2400" u="sng" dirty="0"/>
              <a:t>  </a:t>
            </a:r>
            <a:r>
              <a:rPr lang="it-IT" sz="2400" i="1" u="sng" dirty="0"/>
              <a:t>Anagrafe degli agenti contabili</a:t>
            </a:r>
            <a:endParaRPr lang="it-IT" sz="2400" u="sng" dirty="0"/>
          </a:p>
          <a:p>
            <a:pPr>
              <a:defRPr/>
            </a:pPr>
            <a:r>
              <a:rPr lang="it-IT" sz="2400" i="1" dirty="0">
                <a:effectLst>
                  <a:outerShdw blurRad="38100" dist="38100" dir="2700000" algn="tl">
                    <a:srgbClr val="000000">
                      <a:alpha val="43137"/>
                    </a:srgbClr>
                  </a:outerShdw>
                </a:effectLst>
              </a:rPr>
              <a:t>Formazione anagrafe</a:t>
            </a:r>
          </a:p>
          <a:p>
            <a:pPr>
              <a:defRPr/>
            </a:pPr>
            <a:r>
              <a:rPr lang="it-IT" sz="2600" dirty="0"/>
              <a:t>Il primo adempimento avente rilevanza esterna è la</a:t>
            </a:r>
          </a:p>
          <a:p>
            <a:pPr>
              <a:buFontTx/>
              <a:buChar char="-"/>
              <a:defRPr/>
            </a:pPr>
            <a:r>
              <a:rPr lang="it-IT" sz="2600" dirty="0"/>
              <a:t> </a:t>
            </a:r>
            <a:r>
              <a:rPr lang="it-IT" sz="2600" u="sng" dirty="0"/>
              <a:t>comunicazione degli agenti contabili alla Corte dei conti competente territorialmente</a:t>
            </a:r>
            <a:r>
              <a:rPr lang="it-IT" sz="2600" dirty="0"/>
              <a:t> e poi</a:t>
            </a:r>
          </a:p>
          <a:p>
            <a:pPr>
              <a:buFontTx/>
              <a:buChar char="-"/>
              <a:defRPr/>
            </a:pPr>
            <a:r>
              <a:rPr lang="it-IT" sz="2600" dirty="0"/>
              <a:t> annualmente, in seguito all'approvazione del bilancio di esercizio, si realizzerà la resa del conto giudiziale da parte delle varie amministrazioni.</a:t>
            </a:r>
          </a:p>
        </p:txBody>
      </p:sp>
      <p:sp>
        <p:nvSpPr>
          <p:cNvPr id="10246" name="Segnaposto numero diapositiva 7"/>
          <p:cNvSpPr>
            <a:spLocks noGrp="1"/>
          </p:cNvSpPr>
          <p:nvPr>
            <p:ph type="sldNum" sz="quarter" idx="11"/>
          </p:nvPr>
        </p:nvSpPr>
        <p:spPr>
          <a:noFill/>
          <a:ln>
            <a:miter lim="800000"/>
            <a:headEnd/>
            <a:tailEnd/>
          </a:ln>
        </p:spPr>
        <p:txBody>
          <a:bodyPr/>
          <a:lstStyle/>
          <a:p>
            <a:fld id="{BDB61E66-3D96-4B43-AE84-3CF16CC66C6C}" type="slidenum">
              <a:rPr lang="it-IT" altLang="it-IT"/>
              <a:pPr/>
              <a:t>9</a:t>
            </a:fld>
            <a:endParaRPr lang="it-IT" altLang="it-IT"/>
          </a:p>
        </p:txBody>
      </p:sp>
    </p:spTree>
  </p:cSld>
  <p:clrMapOvr>
    <a:masterClrMapping/>
  </p:clrMapOvr>
  <p:transition/>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Maple</Template>
  <TotalTime>8196</TotalTime>
  <Words>1121</Words>
  <Application>Microsoft Office PowerPoint</Application>
  <PresentationFormat>Presentazione su schermo (4:3)</PresentationFormat>
  <Paragraphs>181</Paragraphs>
  <Slides>20</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20</vt:i4>
      </vt:variant>
    </vt:vector>
  </HeadingPairs>
  <TitlesOfParts>
    <vt:vector size="25" baseType="lpstr">
      <vt:lpstr>Arial</vt:lpstr>
      <vt:lpstr>Arial Black</vt:lpstr>
      <vt:lpstr>Times New Roman</vt:lpstr>
      <vt:lpstr>Wingdings</vt:lpstr>
      <vt:lpstr>Pixel</vt:lpstr>
      <vt:lpstr>AGENTI CONTABILI E RESA DEL CONTO GIUDIZIALE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Paolo</dc:creator>
  <cp:lastModifiedBy>MC</cp:lastModifiedBy>
  <cp:revision>649</cp:revision>
  <dcterms:created xsi:type="dcterms:W3CDTF">1601-01-01T00:00:00Z</dcterms:created>
  <dcterms:modified xsi:type="dcterms:W3CDTF">2017-06-16T08:14:18Z</dcterms:modified>
</cp:coreProperties>
</file>