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16" r:id="rId1"/>
  </p:sldMasterIdLst>
  <p:notesMasterIdLst>
    <p:notesMasterId r:id="rId64"/>
  </p:notesMasterIdLst>
  <p:handoutMasterIdLst>
    <p:handoutMasterId r:id="rId65"/>
  </p:handoutMasterIdLst>
  <p:sldIdLst>
    <p:sldId id="256" r:id="rId2"/>
    <p:sldId id="426" r:id="rId3"/>
    <p:sldId id="428" r:id="rId4"/>
    <p:sldId id="429" r:id="rId5"/>
    <p:sldId id="430" r:id="rId6"/>
    <p:sldId id="431" r:id="rId7"/>
    <p:sldId id="427" r:id="rId8"/>
    <p:sldId id="257" r:id="rId9"/>
    <p:sldId id="373" r:id="rId10"/>
    <p:sldId id="374" r:id="rId11"/>
    <p:sldId id="432" r:id="rId12"/>
    <p:sldId id="433" r:id="rId13"/>
    <p:sldId id="434" r:id="rId14"/>
    <p:sldId id="375" r:id="rId15"/>
    <p:sldId id="376" r:id="rId16"/>
    <p:sldId id="377" r:id="rId17"/>
    <p:sldId id="378" r:id="rId18"/>
    <p:sldId id="379" r:id="rId19"/>
    <p:sldId id="318" r:id="rId20"/>
    <p:sldId id="381" r:id="rId21"/>
    <p:sldId id="382" r:id="rId22"/>
    <p:sldId id="383" r:id="rId23"/>
    <p:sldId id="384" r:id="rId24"/>
    <p:sldId id="385" r:id="rId25"/>
    <p:sldId id="386" r:id="rId26"/>
    <p:sldId id="387" r:id="rId27"/>
    <p:sldId id="388" r:id="rId28"/>
    <p:sldId id="389" r:id="rId29"/>
    <p:sldId id="390" r:id="rId30"/>
    <p:sldId id="391" r:id="rId31"/>
    <p:sldId id="392" r:id="rId32"/>
    <p:sldId id="393" r:id="rId33"/>
    <p:sldId id="394" r:id="rId34"/>
    <p:sldId id="395" r:id="rId35"/>
    <p:sldId id="396" r:id="rId36"/>
    <p:sldId id="397" r:id="rId37"/>
    <p:sldId id="398" r:id="rId38"/>
    <p:sldId id="399" r:id="rId39"/>
    <p:sldId id="400" r:id="rId40"/>
    <p:sldId id="401" r:id="rId41"/>
    <p:sldId id="402" r:id="rId42"/>
    <p:sldId id="403" r:id="rId43"/>
    <p:sldId id="404" r:id="rId44"/>
    <p:sldId id="405" r:id="rId45"/>
    <p:sldId id="406" r:id="rId46"/>
    <p:sldId id="407" r:id="rId47"/>
    <p:sldId id="408" r:id="rId48"/>
    <p:sldId id="409" r:id="rId49"/>
    <p:sldId id="410" r:id="rId50"/>
    <p:sldId id="411" r:id="rId51"/>
    <p:sldId id="412" r:id="rId52"/>
    <p:sldId id="413" r:id="rId53"/>
    <p:sldId id="414" r:id="rId54"/>
    <p:sldId id="415" r:id="rId55"/>
    <p:sldId id="416" r:id="rId56"/>
    <p:sldId id="417" r:id="rId57"/>
    <p:sldId id="418" r:id="rId58"/>
    <p:sldId id="419" r:id="rId59"/>
    <p:sldId id="420" r:id="rId60"/>
    <p:sldId id="421" r:id="rId61"/>
    <p:sldId id="422" r:id="rId62"/>
    <p:sldId id="423"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YP2L1AUmyuz0MPWmukIKyA==" hashData="4jgSm34Dm3K146mFRSwhL7UX818pzrt7aiT7rnXe5KnajSTrEiZIdE4pl1SnJByjZJLHNAPHGp86jpVjWn5mXQ=="/>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08FB837D-C827-4EFA-A057-4D05807E0F7C}" styleName="Stile con tema 1 - Color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Stile con tema 1 - Colore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ile con tema 1 - Colore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38B1855-1B75-4FBE-930C-398BA8C253C6}" styleName="Stile con tema 2 - Color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ile con tema 2 - Color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94634" autoAdjust="0"/>
  </p:normalViewPr>
  <p:slideViewPr>
    <p:cSldViewPr snapToGrid="0" snapToObjects="1">
      <p:cViewPr varScale="1">
        <p:scale>
          <a:sx n="108" d="100"/>
          <a:sy n="108" d="100"/>
        </p:scale>
        <p:origin x="1704" y="108"/>
      </p:cViewPr>
      <p:guideLst>
        <p:guide orient="horz" pos="2160"/>
        <p:guide pos="2880"/>
      </p:guideLst>
    </p:cSldViewPr>
  </p:slideViewPr>
  <p:outlineViewPr>
    <p:cViewPr>
      <p:scale>
        <a:sx n="33" d="100"/>
        <a:sy n="33" d="100"/>
      </p:scale>
      <p:origin x="0" y="1954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0C241DE-0756-4F47-81A1-750F28554E68}" type="datetimeFigureOut">
              <a:rPr lang="it-IT" smtClean="0"/>
              <a:t>11/06/2017</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C5C8B5A-ECDA-004D-8A2B-97088B846FD9}" type="slidenum">
              <a:rPr lang="it-IT" smtClean="0"/>
              <a:t>‹N›</a:t>
            </a:fld>
            <a:endParaRPr lang="it-IT"/>
          </a:p>
        </p:txBody>
      </p:sp>
    </p:spTree>
    <p:extLst>
      <p:ext uri="{BB962C8B-B14F-4D97-AF65-F5344CB8AC3E}">
        <p14:creationId xmlns:p14="http://schemas.microsoft.com/office/powerpoint/2010/main" val="257575843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8226B2-6110-C046-9054-70C93E39BF3A}" type="datetimeFigureOut">
              <a:rPr lang="it-IT" smtClean="0"/>
              <a:t>11/06/2017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D79D0C-DC4C-DF4A-A23E-B202FDE6D9D9}" type="slidenum">
              <a:rPr lang="it-IT" smtClean="0"/>
              <a:t>‹N›</a:t>
            </a:fld>
            <a:endParaRPr lang="it-IT"/>
          </a:p>
        </p:txBody>
      </p:sp>
    </p:spTree>
    <p:extLst>
      <p:ext uri="{BB962C8B-B14F-4D97-AF65-F5344CB8AC3E}">
        <p14:creationId xmlns:p14="http://schemas.microsoft.com/office/powerpoint/2010/main" val="31610629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4ED79D0C-DC4C-DF4A-A23E-B202FDE6D9D9}" type="slidenum">
              <a:rPr lang="it-IT" smtClean="0"/>
              <a:t>57</a:t>
            </a:fld>
            <a:endParaRPr lang="it-IT"/>
          </a:p>
        </p:txBody>
      </p:sp>
    </p:spTree>
    <p:extLst>
      <p:ext uri="{BB962C8B-B14F-4D97-AF65-F5344CB8AC3E}">
        <p14:creationId xmlns:p14="http://schemas.microsoft.com/office/powerpoint/2010/main" val="35217603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7" name="Picture 6" descr="overlayTitle.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779463" y="1597025"/>
            <a:ext cx="7583488" cy="1679575"/>
          </a:xfrm>
        </p:spPr>
        <p:txBody>
          <a:bodyPr anchor="b" anchorCtr="0"/>
          <a:lstStyle>
            <a:lvl1pPr>
              <a:defRPr sz="5400"/>
            </a:lvl1pPr>
          </a:lstStyle>
          <a:p>
            <a:r>
              <a:rPr lang="it-IT"/>
              <a:t>Fare clic per modificare stile</a:t>
            </a:r>
            <a:endParaRPr lang="en-US" dirty="0"/>
          </a:p>
        </p:txBody>
      </p:sp>
      <p:sp>
        <p:nvSpPr>
          <p:cNvPr id="3" name="Subtitle 2"/>
          <p:cNvSpPr>
            <a:spLocks noGrp="1"/>
          </p:cNvSpPr>
          <p:nvPr>
            <p:ph type="subTitle" idx="1"/>
          </p:nvPr>
        </p:nvSpPr>
        <p:spPr>
          <a:xfrm>
            <a:off x="779463" y="3276600"/>
            <a:ext cx="7583487" cy="1752600"/>
          </a:xfrm>
        </p:spPr>
        <p:txBody>
          <a:bodyPr/>
          <a:lstStyle>
            <a:lvl1pPr marL="0" indent="0" algn="ctr">
              <a:lnSpc>
                <a:spcPct val="110000"/>
              </a:lnSpc>
              <a:spcBef>
                <a:spcPts val="600"/>
              </a:spcBef>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671BF909-4764-461C-ABCB-B26F71939A7B}" type="datetime4">
              <a:rPr lang="it-IT" smtClean="0"/>
              <a:t>11 giugno 2017</a:t>
            </a:fld>
            <a:endParaRPr lang="en-US" dirty="0"/>
          </a:p>
        </p:txBody>
      </p:sp>
      <p:sp>
        <p:nvSpPr>
          <p:cNvPr id="5" name="Footer Placeholder 4"/>
          <p:cNvSpPr>
            <a:spLocks noGrp="1"/>
          </p:cNvSpPr>
          <p:nvPr>
            <p:ph type="ftr" sz="quarter" idx="11"/>
          </p:nvPr>
        </p:nvSpPr>
        <p:spPr/>
        <p:txBody>
          <a:bodyPr/>
          <a:lstStyle/>
          <a:p>
            <a:r>
              <a:rPr lang="hr-HR"/>
              <a:t>Ilaria Parodi - Paolo Parodi</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pic>
        <p:nvPicPr>
          <p:cNvPr id="10" name="Picture 9"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966787" y="838200"/>
            <a:ext cx="3474720" cy="1619250"/>
          </a:xfrm>
        </p:spPr>
        <p:txBody>
          <a:bodyPr vert="horz" lIns="91440" tIns="45720" rIns="91440" bIns="45720" rtlCol="0" anchor="b">
            <a:noAutofit/>
          </a:bodyPr>
          <a:lstStyle>
            <a:lvl1pPr algn="ctr" defTabSz="914400" rtl="0" eaLnBrk="1" latinLnBrk="0" hangingPunct="1">
              <a:lnSpc>
                <a:spcPct val="95000"/>
              </a:lnSpc>
              <a:spcBef>
                <a:spcPct val="0"/>
              </a:spcBef>
              <a:buNone/>
              <a:defRPr lang="en-US" sz="3000" b="1" kern="1200" dirty="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it-IT"/>
              <a:t>Fare clic per modificare stile</a:t>
            </a:r>
            <a:endParaRPr lang="en-US" dirty="0"/>
          </a:p>
        </p:txBody>
      </p:sp>
      <p:sp>
        <p:nvSpPr>
          <p:cNvPr id="3" name="Picture Placeholder 2"/>
          <p:cNvSpPr>
            <a:spLocks noGrp="1"/>
          </p:cNvSpPr>
          <p:nvPr>
            <p:ph type="pic" idx="1"/>
          </p:nvPr>
        </p:nvSpPr>
        <p:spPr>
          <a:xfrm>
            <a:off x="4727892" y="838200"/>
            <a:ext cx="3474720" cy="4572000"/>
          </a:xfrm>
          <a:prstGeom prst="roundRect">
            <a:avLst>
              <a:gd name="adj" fmla="val 10888"/>
            </a:avLst>
          </a:prstGeom>
          <a:solidFill>
            <a:schemeClr val="bg1">
              <a:lumMod val="75000"/>
            </a:schemeClr>
          </a:solidFill>
          <a:effectLst>
            <a:reflection blurRad="6350" stA="20000" endA="300" endPos="25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966787" y="2474258"/>
            <a:ext cx="3474720" cy="2743200"/>
          </a:xfrm>
        </p:spPr>
        <p:txBody>
          <a:bodyPr vert="horz" lIns="91440" tIns="45720" rIns="91440" bIns="45720" rtlCol="0">
            <a:normAutofit/>
          </a:bodyPr>
          <a:lstStyle>
            <a:lvl1pPr marL="0" indent="0" algn="ctr">
              <a:lnSpc>
                <a:spcPct val="110000"/>
              </a:lnSpc>
              <a:spcBef>
                <a:spcPts val="600"/>
              </a:spcBef>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it-IT"/>
              <a:t>Fare clic per modificare gli stili del testo dello schema</a:t>
            </a:r>
          </a:p>
        </p:txBody>
      </p:sp>
      <p:sp>
        <p:nvSpPr>
          <p:cNvPr id="5" name="Date Placeholder 4"/>
          <p:cNvSpPr>
            <a:spLocks noGrp="1"/>
          </p:cNvSpPr>
          <p:nvPr>
            <p:ph type="dt" sz="half" idx="10"/>
          </p:nvPr>
        </p:nvSpPr>
        <p:spPr/>
        <p:txBody>
          <a:bodyPr/>
          <a:lstStyle/>
          <a:p>
            <a:fld id="{5CA89FF1-2AFE-4E52-B77A-9258E16DF868}" type="datetime4">
              <a:rPr lang="it-IT" smtClean="0"/>
              <a:t>11 giugno 2017</a:t>
            </a:fld>
            <a:endParaRPr lang="en-US"/>
          </a:p>
        </p:txBody>
      </p:sp>
      <p:sp>
        <p:nvSpPr>
          <p:cNvPr id="6" name="Footer Placeholder 5"/>
          <p:cNvSpPr>
            <a:spLocks noGrp="1"/>
          </p:cNvSpPr>
          <p:nvPr>
            <p:ph type="ftr" sz="quarter" idx="11"/>
          </p:nvPr>
        </p:nvSpPr>
        <p:spPr/>
        <p:txBody>
          <a:bodyPr/>
          <a:lstStyle/>
          <a:p>
            <a:r>
              <a:rPr lang="hr-HR"/>
              <a:t>Ilaria Parodi - Paolo Parodi</a:t>
            </a:r>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Immagine con didascalia, alt.">
    <p:spTree>
      <p:nvGrpSpPr>
        <p:cNvPr id="1" name=""/>
        <p:cNvGrpSpPr/>
        <p:nvPr/>
      </p:nvGrpSpPr>
      <p:grpSpPr>
        <a:xfrm>
          <a:off x="0" y="0"/>
          <a:ext cx="0" cy="0"/>
          <a:chOff x="0" y="0"/>
          <a:chExt cx="0" cy="0"/>
        </a:xfrm>
      </p:grpSpPr>
      <p:sp>
        <p:nvSpPr>
          <p:cNvPr id="2" name="Title 1"/>
          <p:cNvSpPr>
            <a:spLocks noGrp="1"/>
          </p:cNvSpPr>
          <p:nvPr>
            <p:ph type="title"/>
          </p:nvPr>
        </p:nvSpPr>
        <p:spPr>
          <a:xfrm>
            <a:off x="779463" y="89647"/>
            <a:ext cx="7583488" cy="1143000"/>
          </a:xfrm>
        </p:spPr>
        <p:txBody>
          <a:bodyPr/>
          <a:lstStyle/>
          <a:p>
            <a:r>
              <a:rPr lang="it-IT"/>
              <a:t>Fare clic per modificare stile</a:t>
            </a:r>
            <a:endParaRPr lang="en-US" dirty="0"/>
          </a:p>
        </p:txBody>
      </p:sp>
      <p:sp>
        <p:nvSpPr>
          <p:cNvPr id="4" name="Date Placeholder 3"/>
          <p:cNvSpPr>
            <a:spLocks noGrp="1"/>
          </p:cNvSpPr>
          <p:nvPr>
            <p:ph type="dt" sz="half" idx="10"/>
          </p:nvPr>
        </p:nvSpPr>
        <p:spPr/>
        <p:txBody>
          <a:bodyPr/>
          <a:lstStyle/>
          <a:p>
            <a:fld id="{EBD01629-B5B1-4019-AE5B-1D9EE4D69823}" type="datetime4">
              <a:rPr lang="it-IT" smtClean="0"/>
              <a:t>11 giugno 2017</a:t>
            </a:fld>
            <a:endParaRPr lang="en-US"/>
          </a:p>
        </p:txBody>
      </p:sp>
      <p:sp>
        <p:nvSpPr>
          <p:cNvPr id="5" name="Footer Placeholder 4"/>
          <p:cNvSpPr>
            <a:spLocks noGrp="1"/>
          </p:cNvSpPr>
          <p:nvPr>
            <p:ph type="ftr" sz="quarter" idx="11"/>
          </p:nvPr>
        </p:nvSpPr>
        <p:spPr/>
        <p:txBody>
          <a:bodyPr/>
          <a:lstStyle/>
          <a:p>
            <a:r>
              <a:rPr lang="hr-HR"/>
              <a:t>Ilaria Parodi - Paolo Parodi</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‹N›</a:t>
            </a:fld>
            <a:endParaRPr lang="en-US"/>
          </a:p>
        </p:txBody>
      </p:sp>
      <p:sp>
        <p:nvSpPr>
          <p:cNvPr id="8" name="Text Placeholder 3"/>
          <p:cNvSpPr>
            <a:spLocks noGrp="1"/>
          </p:cNvSpPr>
          <p:nvPr>
            <p:ph type="body" sz="half" idx="2"/>
          </p:nvPr>
        </p:nvSpPr>
        <p:spPr>
          <a:xfrm>
            <a:off x="779463" y="1371600"/>
            <a:ext cx="7583488" cy="1371600"/>
          </a:xfrm>
        </p:spPr>
        <p:txBody>
          <a:bodyPr vert="horz" lIns="91440" tIns="45720" rIns="91440" bIns="45720" rtlCol="0">
            <a:normAutofit/>
          </a:bodyPr>
          <a:lstStyle>
            <a:lvl1pPr marL="0" indent="0" algn="ctr">
              <a:lnSpc>
                <a:spcPct val="110000"/>
              </a:lnSpc>
              <a:spcBef>
                <a:spcPts val="600"/>
              </a:spcBef>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it-IT"/>
              <a:t>Fare clic per modificare gli stili del testo dello schema</a:t>
            </a:r>
          </a:p>
        </p:txBody>
      </p:sp>
      <p:sp>
        <p:nvSpPr>
          <p:cNvPr id="9" name="Picture Placeholder 2"/>
          <p:cNvSpPr>
            <a:spLocks noGrp="1"/>
          </p:cNvSpPr>
          <p:nvPr>
            <p:ph type="pic" idx="1"/>
          </p:nvPr>
        </p:nvSpPr>
        <p:spPr>
          <a:xfrm>
            <a:off x="2514600" y="2743200"/>
            <a:ext cx="4114800" cy="2819400"/>
          </a:xfrm>
          <a:prstGeom prst="roundRect">
            <a:avLst>
              <a:gd name="adj" fmla="val 10888"/>
            </a:avLst>
          </a:prstGeom>
          <a:solidFill>
            <a:schemeClr val="bg1">
              <a:lumMod val="75000"/>
            </a:schemeClr>
          </a:solidFill>
          <a:effectLst>
            <a:reflection blurRad="6350" stA="20000" endA="300" endPos="38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lvl1pPr marL="365760" indent="-365760">
              <a:defRPr/>
            </a:lvl1pPr>
            <a:lvl2pPr marL="731520" indent="-365760">
              <a:defRPr/>
            </a:lvl2pPr>
            <a:lvl3pPr marL="1097280" indent="-365760">
              <a:defRPr/>
            </a:lvl3pPr>
            <a:lvl4pPr marL="1463040" indent="-365760">
              <a:defRPr/>
            </a:lvl4pPr>
            <a:lvl5pPr marL="1828800" indent="-365760">
              <a:defRPr/>
            </a:lvl5pPr>
            <a:lvl6pPr marL="2194560" indent="-365760">
              <a:defRPr/>
            </a:lvl6pPr>
            <a:lvl7pPr marL="2560320" indent="-365760">
              <a:defRPr/>
            </a:lvl7pPr>
            <a:lvl8pPr marL="2926080" indent="-365760">
              <a:defRPr/>
            </a:lvl8pPr>
            <a:lvl9pPr marL="3291840" indent="-365760">
              <a:defRPr/>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1EBC576-796A-4634-82AD-3DC567F15350}" type="datetime4">
              <a:rPr lang="it-IT" smtClean="0"/>
              <a:t>11 giugno 2017</a:t>
            </a:fld>
            <a:endParaRPr lang="en-US"/>
          </a:p>
        </p:txBody>
      </p:sp>
      <p:sp>
        <p:nvSpPr>
          <p:cNvPr id="5" name="Footer Placeholder 4"/>
          <p:cNvSpPr>
            <a:spLocks noGrp="1"/>
          </p:cNvSpPr>
          <p:nvPr>
            <p:ph type="ftr" sz="quarter" idx="11"/>
          </p:nvPr>
        </p:nvSpPr>
        <p:spPr/>
        <p:txBody>
          <a:bodyPr/>
          <a:lstStyle/>
          <a:p>
            <a:r>
              <a:rPr lang="hr-HR"/>
              <a:t>Ilaria Parodi - Paolo Parodi</a:t>
            </a:r>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Titolo verticale e testo">
    <p:spTree>
      <p:nvGrpSpPr>
        <p:cNvPr id="1" name=""/>
        <p:cNvGrpSpPr/>
        <p:nvPr/>
      </p:nvGrpSpPr>
      <p:grpSpPr>
        <a:xfrm>
          <a:off x="0" y="0"/>
          <a:ext cx="0" cy="0"/>
          <a:chOff x="0" y="0"/>
          <a:chExt cx="0" cy="0"/>
        </a:xfrm>
      </p:grpSpPr>
      <p:pic>
        <p:nvPicPr>
          <p:cNvPr id="7" name="Picture 6" descr="overlayVertical.png"/>
          <p:cNvPicPr>
            <a:picLocks noChangeAspect="1"/>
          </p:cNvPicPr>
          <p:nvPr/>
        </p:nvPicPr>
        <p:blipFill>
          <a:blip r:embed="rId2"/>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39000" y="838200"/>
            <a:ext cx="1676400" cy="5053013"/>
          </a:xfrm>
        </p:spPr>
        <p:txBody>
          <a:bodyPr vert="eaVert"/>
          <a:lstStyle>
            <a:lvl1pPr>
              <a:defRPr sz="3600"/>
            </a:lvl1pPr>
          </a:lstStyle>
          <a:p>
            <a:r>
              <a:rPr lang="it-IT"/>
              <a:t>Fare clic per modificare stile</a:t>
            </a:r>
            <a:endParaRPr lang="en-US" dirty="0"/>
          </a:p>
        </p:txBody>
      </p:sp>
      <p:sp>
        <p:nvSpPr>
          <p:cNvPr id="3" name="Vertical Text Placeholder 2"/>
          <p:cNvSpPr>
            <a:spLocks noGrp="1"/>
          </p:cNvSpPr>
          <p:nvPr>
            <p:ph type="body" orient="vert" idx="1"/>
          </p:nvPr>
        </p:nvSpPr>
        <p:spPr>
          <a:xfrm>
            <a:off x="779462" y="838200"/>
            <a:ext cx="6019800" cy="5053013"/>
          </a:xfrm>
        </p:spPr>
        <p:txBody>
          <a:bodyPr vert="eaVert"/>
          <a:lstStyle>
            <a:lvl5pPr>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C10FDC44-2C21-4375-986D-998392BD565D}" type="datetime4">
              <a:rPr lang="it-IT" smtClean="0"/>
              <a:t>11 giugno 2017</a:t>
            </a:fld>
            <a:endParaRPr lang="en-US"/>
          </a:p>
        </p:txBody>
      </p:sp>
      <p:sp>
        <p:nvSpPr>
          <p:cNvPr id="5" name="Footer Placeholder 4"/>
          <p:cNvSpPr>
            <a:spLocks noGrp="1"/>
          </p:cNvSpPr>
          <p:nvPr>
            <p:ph type="ftr" sz="quarter" idx="11"/>
          </p:nvPr>
        </p:nvSpPr>
        <p:spPr/>
        <p:txBody>
          <a:bodyPr/>
          <a:lstStyle/>
          <a:p>
            <a:r>
              <a:rPr lang="hr-HR"/>
              <a:t>Ilaria Parodi - Paolo Parodi</a:t>
            </a:r>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lvl5pPr>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0933269-3545-4E60-B74D-0ACC58F261EE}" type="datetime4">
              <a:rPr lang="it-IT" smtClean="0"/>
              <a:t>11 giugno 2017</a:t>
            </a:fld>
            <a:endParaRPr lang="en-US"/>
          </a:p>
        </p:txBody>
      </p:sp>
      <p:sp>
        <p:nvSpPr>
          <p:cNvPr id="5" name="Footer Placeholder 4"/>
          <p:cNvSpPr>
            <a:spLocks noGrp="1"/>
          </p:cNvSpPr>
          <p:nvPr>
            <p:ph type="ftr" sz="quarter" idx="11"/>
          </p:nvPr>
        </p:nvSpPr>
        <p:spPr/>
        <p:txBody>
          <a:bodyPr/>
          <a:lstStyle/>
          <a:p>
            <a:r>
              <a:rPr lang="hr-HR"/>
              <a:t>Ilaria Parodi - Paolo Parodi</a:t>
            </a:r>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picTx" preserve="1">
  <p:cSld name="Diapositiva titolo con immagine">
    <p:spTree>
      <p:nvGrpSpPr>
        <p:cNvPr id="1" name=""/>
        <p:cNvGrpSpPr/>
        <p:nvPr/>
      </p:nvGrpSpPr>
      <p:grpSpPr>
        <a:xfrm>
          <a:off x="0" y="0"/>
          <a:ext cx="0" cy="0"/>
          <a:chOff x="0" y="0"/>
          <a:chExt cx="0" cy="0"/>
        </a:xfrm>
      </p:grpSpPr>
      <p:pic>
        <p:nvPicPr>
          <p:cNvPr id="9" name="Picture 8" descr="overlayText.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781812" y="3254188"/>
            <a:ext cx="7580376" cy="1685365"/>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5400" b="1" kern="120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it-IT"/>
              <a:t>Fare clic per modificare stile</a:t>
            </a:r>
            <a:endParaRPr lang="en-US" dirty="0"/>
          </a:p>
        </p:txBody>
      </p:sp>
      <p:sp>
        <p:nvSpPr>
          <p:cNvPr id="3" name="Picture Placeholder 2"/>
          <p:cNvSpPr>
            <a:spLocks noGrp="1"/>
          </p:cNvSpPr>
          <p:nvPr>
            <p:ph type="pic" idx="1"/>
          </p:nvPr>
        </p:nvSpPr>
        <p:spPr>
          <a:xfrm>
            <a:off x="2514600" y="457200"/>
            <a:ext cx="4114800" cy="2743200"/>
          </a:xfrm>
          <a:prstGeom prst="roundRect">
            <a:avLst>
              <a:gd name="adj" fmla="val 10888"/>
            </a:avLst>
          </a:prstGeom>
          <a:solidFill>
            <a:schemeClr val="bg1">
              <a:lumMod val="75000"/>
            </a:schemeClr>
          </a:solidFill>
          <a:effectLst>
            <a:reflection blurRad="6350" stA="20000" endA="300" endPos="38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781812" y="4953000"/>
            <a:ext cx="7580376" cy="914400"/>
          </a:xfrm>
        </p:spPr>
        <p:txBody>
          <a:bodyPr>
            <a:normAutofit/>
          </a:bodyPr>
          <a:lstStyle>
            <a:lvl1pPr marL="0" indent="0" algn="ctr">
              <a:spcBef>
                <a:spcPts val="300"/>
              </a:spcBef>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2B71595B-756C-451C-94B3-E22DF09F4F6F}" type="datetime4">
              <a:rPr lang="it-IT" smtClean="0"/>
              <a:t>11 giugno 2017</a:t>
            </a:fld>
            <a:endParaRPr lang="en-US"/>
          </a:p>
        </p:txBody>
      </p:sp>
      <p:sp>
        <p:nvSpPr>
          <p:cNvPr id="6" name="Footer Placeholder 5"/>
          <p:cNvSpPr>
            <a:spLocks noGrp="1"/>
          </p:cNvSpPr>
          <p:nvPr>
            <p:ph type="ftr" sz="quarter" idx="11"/>
          </p:nvPr>
        </p:nvSpPr>
        <p:spPr/>
        <p:txBody>
          <a:bodyPr/>
          <a:lstStyle/>
          <a:p>
            <a:r>
              <a:rPr lang="hr-HR"/>
              <a:t>Ilaria Parodi - Paolo Parodi</a:t>
            </a:r>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pic>
        <p:nvPicPr>
          <p:cNvPr id="7" name="Picture 6"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806450" y="1627188"/>
            <a:ext cx="7580376" cy="1682496"/>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4400" b="1" kern="1200" dirty="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it-IT"/>
              <a:t>Fare clic per modificare stile</a:t>
            </a:r>
            <a:endParaRPr lang="en-US" dirty="0"/>
          </a:p>
        </p:txBody>
      </p:sp>
      <p:sp>
        <p:nvSpPr>
          <p:cNvPr id="3" name="Text Placeholder 2"/>
          <p:cNvSpPr>
            <a:spLocks noGrp="1"/>
          </p:cNvSpPr>
          <p:nvPr>
            <p:ph type="body" idx="1"/>
          </p:nvPr>
        </p:nvSpPr>
        <p:spPr>
          <a:xfrm>
            <a:off x="806450" y="3309411"/>
            <a:ext cx="7580376" cy="1755648"/>
          </a:xfrm>
        </p:spPr>
        <p:txBody>
          <a:bodyPr vert="horz" lIns="91440" tIns="45720" rIns="91440" bIns="45720" rtlCol="0">
            <a:normAutofit/>
          </a:bodyPr>
          <a:lstStyle>
            <a:lvl1pPr marL="0" indent="0" algn="ctr" defTabSz="914400" rtl="0" eaLnBrk="1" latinLnBrk="0" hangingPunct="1">
              <a:lnSpc>
                <a:spcPct val="110000"/>
              </a:lnSpc>
              <a:spcBef>
                <a:spcPts val="600"/>
              </a:spcBef>
              <a:spcAft>
                <a:spcPts val="0"/>
              </a:spcAft>
              <a:buSzPct val="90000"/>
              <a:buFont typeface="Wingdings" pitchFamily="2" charset="2"/>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EC2F1F0-6375-4991-BCE4-D3B73DB418ED}" type="datetime4">
              <a:rPr lang="it-IT" smtClean="0"/>
              <a:t>11 giugno 2017</a:t>
            </a:fld>
            <a:endParaRPr lang="en-US"/>
          </a:p>
        </p:txBody>
      </p:sp>
      <p:sp>
        <p:nvSpPr>
          <p:cNvPr id="5" name="Footer Placeholder 4"/>
          <p:cNvSpPr>
            <a:spLocks noGrp="1"/>
          </p:cNvSpPr>
          <p:nvPr>
            <p:ph type="ftr" sz="quarter" idx="11"/>
          </p:nvPr>
        </p:nvSpPr>
        <p:spPr/>
        <p:txBody>
          <a:bodyPr/>
          <a:lstStyle/>
          <a:p>
            <a:r>
              <a:rPr lang="hr-HR"/>
              <a:t>Ilaria Parodi - Paolo Parodi</a:t>
            </a:r>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966788" y="1600200"/>
            <a:ext cx="3529584" cy="4288536"/>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defRPr sz="1800"/>
            </a:lvl6pPr>
            <a:lvl7pPr marL="1603375" indent="-231775">
              <a:defRPr sz="1800"/>
            </a:lvl7pPr>
            <a:lvl8pPr marL="1828800" indent="-231775">
              <a:defRPr sz="1800"/>
            </a:lvl8pPr>
            <a:lvl9pPr marL="2060575" indent="-231775">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48200" y="1600200"/>
            <a:ext cx="3529584" cy="4288536"/>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defRPr sz="1800"/>
            </a:lvl6pPr>
            <a:lvl7pPr marL="1603375" indent="-231775">
              <a:defRPr sz="1800"/>
            </a:lvl7pPr>
            <a:lvl8pPr marL="1828800" indent="-231775">
              <a:defRPr sz="1800"/>
            </a:lvl8pPr>
            <a:lvl9pPr marL="2060575" indent="-231775">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D756AC16-6C45-4FF1-9C5C-C9396BE89DDE}" type="datetime4">
              <a:rPr lang="it-IT" smtClean="0"/>
              <a:t>11 giugno 2017</a:t>
            </a:fld>
            <a:endParaRPr lang="en-US"/>
          </a:p>
        </p:txBody>
      </p:sp>
      <p:sp>
        <p:nvSpPr>
          <p:cNvPr id="6" name="Footer Placeholder 5"/>
          <p:cNvSpPr>
            <a:spLocks noGrp="1"/>
          </p:cNvSpPr>
          <p:nvPr>
            <p:ph type="ftr" sz="quarter" idx="11"/>
          </p:nvPr>
        </p:nvSpPr>
        <p:spPr/>
        <p:txBody>
          <a:bodyPr/>
          <a:lstStyle/>
          <a:p>
            <a:r>
              <a:rPr lang="hr-HR"/>
              <a:t>Ilaria Parodi - Paolo Parodi</a:t>
            </a:r>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966216" y="1272988"/>
            <a:ext cx="3529584" cy="879475"/>
          </a:xfrm>
        </p:spPr>
        <p:txBody>
          <a:bodyPr anchor="b" anchorCtr="0">
            <a:noAutofit/>
          </a:bodyPr>
          <a:lstStyle>
            <a:lvl1pPr marL="0" indent="0" algn="ctr">
              <a:spcBef>
                <a:spcPts val="0"/>
              </a:spcBef>
              <a:buNone/>
              <a:defRPr sz="2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966216" y="2174875"/>
            <a:ext cx="3529584" cy="3716338"/>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tabLst/>
              <a:defRPr sz="1800"/>
            </a:lvl6pPr>
            <a:lvl7pPr marL="1603375" indent="-231775">
              <a:tabLst/>
              <a:defRPr sz="1800"/>
            </a:lvl7pPr>
            <a:lvl8pPr marL="1828800" indent="-231775">
              <a:tabLst/>
              <a:defRPr sz="1800"/>
            </a:lvl8pPr>
            <a:lvl9pPr marL="2060575" indent="-231775">
              <a:tabLst/>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45025" y="1272988"/>
            <a:ext cx="3529584" cy="879475"/>
          </a:xfrm>
        </p:spPr>
        <p:txBody>
          <a:bodyPr anchor="b" anchorCtr="0">
            <a:noAutofit/>
          </a:bodyPr>
          <a:lstStyle>
            <a:lvl1pPr marL="0" indent="0" algn="ctr">
              <a:spcBef>
                <a:spcPts val="0"/>
              </a:spcBef>
              <a:buNone/>
              <a:defRPr sz="2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3529584" cy="3716338"/>
          </a:xfrm>
        </p:spPr>
        <p:txBody>
          <a:bodyPr>
            <a:noAutofit/>
          </a:bodyPr>
          <a:lstStyle>
            <a:lvl1pPr marL="2317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2pPr>
            <a:lvl3pPr marL="6889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3pPr>
            <a:lvl4pPr marL="9144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4pPr>
            <a:lvl5pPr marL="11461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5pPr>
            <a:lvl6pPr marL="13716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6pPr>
            <a:lvl7pPr marL="16033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7pPr>
            <a:lvl8pPr marL="18288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8pPr>
            <a:lvl9pPr marL="2060575" indent="-231775" algn="l" defTabSz="914400" rtl="0" eaLnBrk="1" latinLnBrk="0" hangingPunct="1">
              <a:buSzPct val="90000"/>
              <a:buFont typeface="Wingdings" pitchFamily="2" charset="2"/>
              <a:defRPr lang="en-US" sz="1800" kern="1200" dirty="0">
                <a:solidFill>
                  <a:schemeClr val="bg1"/>
                </a:solidFill>
                <a:effectLst>
                  <a:outerShdw blurRad="101600" dist="12700" dir="3600000" algn="tl" rotWithShape="0">
                    <a:prstClr val="black">
                      <a:alpha val="30000"/>
                    </a:prstClr>
                  </a:outerShdw>
                </a:effectLst>
                <a:latin typeface="+mn-lt"/>
                <a:ea typeface="+mn-ea"/>
                <a:cs typeface="+mn-cs"/>
              </a:defRPr>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829C0E1B-7715-4D34-9F19-25A5200B2B49}" type="datetime4">
              <a:rPr lang="it-IT" smtClean="0"/>
              <a:t>11 giugno 2017</a:t>
            </a:fld>
            <a:endParaRPr lang="en-US"/>
          </a:p>
        </p:txBody>
      </p:sp>
      <p:sp>
        <p:nvSpPr>
          <p:cNvPr id="8" name="Footer Placeholder 7"/>
          <p:cNvSpPr>
            <a:spLocks noGrp="1"/>
          </p:cNvSpPr>
          <p:nvPr>
            <p:ph type="ftr" sz="quarter" idx="11"/>
          </p:nvPr>
        </p:nvSpPr>
        <p:spPr/>
        <p:txBody>
          <a:bodyPr/>
          <a:lstStyle/>
          <a:p>
            <a:r>
              <a:rPr lang="hr-HR"/>
              <a:t>Ilaria Parodi - Paolo Parodi</a:t>
            </a:r>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Date Placeholder 2"/>
          <p:cNvSpPr>
            <a:spLocks noGrp="1"/>
          </p:cNvSpPr>
          <p:nvPr>
            <p:ph type="dt" sz="half" idx="10"/>
          </p:nvPr>
        </p:nvSpPr>
        <p:spPr/>
        <p:txBody>
          <a:bodyPr/>
          <a:lstStyle/>
          <a:p>
            <a:fld id="{BFEF1F4F-3C2B-4988-A7C0-0C25CCDB3CD2}" type="datetime4">
              <a:rPr lang="it-IT" smtClean="0"/>
              <a:t>11 giugno 2017</a:t>
            </a:fld>
            <a:endParaRPr lang="en-US"/>
          </a:p>
        </p:txBody>
      </p:sp>
      <p:sp>
        <p:nvSpPr>
          <p:cNvPr id="4" name="Footer Placeholder 3"/>
          <p:cNvSpPr>
            <a:spLocks noGrp="1"/>
          </p:cNvSpPr>
          <p:nvPr>
            <p:ph type="ftr" sz="quarter" idx="11"/>
          </p:nvPr>
        </p:nvSpPr>
        <p:spPr/>
        <p:txBody>
          <a:bodyPr/>
          <a:lstStyle/>
          <a:p>
            <a:r>
              <a:rPr lang="hr-HR"/>
              <a:t>Ilaria Parodi - Paolo Parodi</a:t>
            </a:r>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Vuoto">
    <p:spTree>
      <p:nvGrpSpPr>
        <p:cNvPr id="1" name=""/>
        <p:cNvGrpSpPr/>
        <p:nvPr/>
      </p:nvGrpSpPr>
      <p:grpSpPr>
        <a:xfrm>
          <a:off x="0" y="0"/>
          <a:ext cx="0" cy="0"/>
          <a:chOff x="0" y="0"/>
          <a:chExt cx="0" cy="0"/>
        </a:xfrm>
      </p:grpSpPr>
      <p:pic>
        <p:nvPicPr>
          <p:cNvPr id="5" name="Picture 4" descr="overlayBlank.pn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73A98CD1-A21D-405B-8298-F5320B1982CA}" type="datetime4">
              <a:rPr lang="it-IT" smtClean="0"/>
              <a:t>11 giugno 2017</a:t>
            </a:fld>
            <a:endParaRPr lang="en-US"/>
          </a:p>
        </p:txBody>
      </p:sp>
      <p:sp>
        <p:nvSpPr>
          <p:cNvPr id="3" name="Footer Placeholder 2"/>
          <p:cNvSpPr>
            <a:spLocks noGrp="1"/>
          </p:cNvSpPr>
          <p:nvPr>
            <p:ph type="ftr" sz="quarter" idx="11"/>
          </p:nvPr>
        </p:nvSpPr>
        <p:spPr/>
        <p:txBody>
          <a:bodyPr/>
          <a:lstStyle/>
          <a:p>
            <a:r>
              <a:rPr lang="hr-HR"/>
              <a:t>Ilaria Parodi - Paolo Parodi</a:t>
            </a:r>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pic>
        <p:nvPicPr>
          <p:cNvPr id="9" name="Picture 8"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966787" y="838200"/>
            <a:ext cx="3474720" cy="1619250"/>
          </a:xfrm>
        </p:spPr>
        <p:txBody>
          <a:bodyPr vert="horz" lIns="91440" tIns="45720" rIns="91440" bIns="45720" rtlCol="0" anchor="b">
            <a:noAutofit/>
          </a:bodyPr>
          <a:lstStyle>
            <a:lvl1pPr algn="ctr" defTabSz="914400" rtl="0" eaLnBrk="1" latinLnBrk="0" hangingPunct="1">
              <a:lnSpc>
                <a:spcPct val="95000"/>
              </a:lnSpc>
              <a:spcBef>
                <a:spcPct val="0"/>
              </a:spcBef>
              <a:buNone/>
              <a:defRPr lang="en-US" sz="3000" b="1" kern="1200" dirty="0" smtClean="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it-IT"/>
              <a:t>Fare clic per modificare stile</a:t>
            </a:r>
            <a:endParaRPr lang="en-US" dirty="0"/>
          </a:p>
        </p:txBody>
      </p:sp>
      <p:sp>
        <p:nvSpPr>
          <p:cNvPr id="3" name="Content Placeholder 2"/>
          <p:cNvSpPr>
            <a:spLocks noGrp="1"/>
          </p:cNvSpPr>
          <p:nvPr>
            <p:ph idx="1"/>
          </p:nvPr>
        </p:nvSpPr>
        <p:spPr>
          <a:xfrm>
            <a:off x="4727892" y="838200"/>
            <a:ext cx="3474720" cy="4572000"/>
          </a:xfrm>
        </p:spPr>
        <p:txBody>
          <a:bodyPr>
            <a:normAutofit/>
          </a:bodyPr>
          <a:lstStyle>
            <a:lvl1pPr marL="282575" indent="-282575">
              <a:defRPr sz="2400"/>
            </a:lvl1pPr>
            <a:lvl2pPr marL="573088" indent="-282575">
              <a:defRPr sz="2200"/>
            </a:lvl2pPr>
            <a:lvl3pPr marL="855663" indent="-282575">
              <a:defRPr sz="2000"/>
            </a:lvl3pPr>
            <a:lvl4pPr marL="1146175" indent="-282575">
              <a:defRPr sz="1800"/>
            </a:lvl4pPr>
            <a:lvl5pPr marL="1430338" indent="-282575">
              <a:defRPr sz="1800"/>
            </a:lvl5pPr>
            <a:lvl6pPr marL="1712913" indent="-282575">
              <a:defRPr sz="1800"/>
            </a:lvl6pPr>
            <a:lvl7pPr marL="2003425" indent="-282575">
              <a:defRPr sz="1800"/>
            </a:lvl7pPr>
            <a:lvl8pPr marL="2286000" indent="-282575">
              <a:defRPr sz="1800"/>
            </a:lvl8pPr>
            <a:lvl9pPr marL="2568575" indent="-282575">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966787" y="2474258"/>
            <a:ext cx="3474720" cy="2743200"/>
          </a:xfrm>
        </p:spPr>
        <p:txBody>
          <a:bodyPr vert="horz" lIns="91440" tIns="45720" rIns="91440" bIns="45720" rtlCol="0">
            <a:normAutofit/>
          </a:bodyPr>
          <a:lstStyle>
            <a:lvl1pPr marL="0" indent="0" algn="ctr">
              <a:lnSpc>
                <a:spcPct val="110000"/>
              </a:lnSpc>
              <a:spcBef>
                <a:spcPts val="600"/>
              </a:spcBef>
              <a:buNone/>
              <a:defRPr lang="en-US" sz="1800" kern="120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it-IT"/>
              <a:t>Fare clic per modificare gli stili del testo dello schema</a:t>
            </a:r>
          </a:p>
        </p:txBody>
      </p:sp>
      <p:sp>
        <p:nvSpPr>
          <p:cNvPr id="5" name="Date Placeholder 4"/>
          <p:cNvSpPr>
            <a:spLocks noGrp="1"/>
          </p:cNvSpPr>
          <p:nvPr>
            <p:ph type="dt" sz="half" idx="10"/>
          </p:nvPr>
        </p:nvSpPr>
        <p:spPr/>
        <p:txBody>
          <a:bodyPr/>
          <a:lstStyle/>
          <a:p>
            <a:fld id="{0A5A2C50-7D86-45AC-BBAF-8A918062AE02}" type="datetime4">
              <a:rPr lang="it-IT" smtClean="0"/>
              <a:t>11 giugno 2017</a:t>
            </a:fld>
            <a:endParaRPr lang="en-US"/>
          </a:p>
        </p:txBody>
      </p:sp>
      <p:sp>
        <p:nvSpPr>
          <p:cNvPr id="6" name="Footer Placeholder 5"/>
          <p:cNvSpPr>
            <a:spLocks noGrp="1"/>
          </p:cNvSpPr>
          <p:nvPr>
            <p:ph type="ftr" sz="quarter" idx="11"/>
          </p:nvPr>
        </p:nvSpPr>
        <p:spPr/>
        <p:txBody>
          <a:bodyPr/>
          <a:lstStyle/>
          <a:p>
            <a:r>
              <a:rPr lang="hr-HR"/>
              <a:t>Ilaria Parodi - Paolo Parodi</a:t>
            </a:r>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overlayText.png"/>
          <p:cNvPicPr>
            <a:picLocks noChangeAspect="1"/>
          </p:cNvPicPr>
          <p:nvPr/>
        </p:nvPicPr>
        <p:blipFill>
          <a:blip r:embed="rId15"/>
          <a:stretch>
            <a:fillRect/>
          </a:stretch>
        </p:blipFill>
        <p:spPr>
          <a:xfrm>
            <a:off x="0" y="0"/>
            <a:ext cx="9144000" cy="6858000"/>
          </a:xfrm>
          <a:prstGeom prst="rect">
            <a:avLst/>
          </a:prstGeom>
        </p:spPr>
      </p:pic>
      <p:sp>
        <p:nvSpPr>
          <p:cNvPr id="2" name="Title Placeholder 1"/>
          <p:cNvSpPr>
            <a:spLocks noGrp="1"/>
          </p:cNvSpPr>
          <p:nvPr>
            <p:ph type="title"/>
          </p:nvPr>
        </p:nvSpPr>
        <p:spPr>
          <a:xfrm>
            <a:off x="779463" y="89647"/>
            <a:ext cx="7583488" cy="1143000"/>
          </a:xfrm>
          <a:prstGeom prst="rect">
            <a:avLst/>
          </a:prstGeom>
        </p:spPr>
        <p:txBody>
          <a:bodyPr vert="horz" lIns="91440" tIns="45720" rIns="91440" bIns="45720" rtlCol="0" anchor="ctr">
            <a:noAutofit/>
          </a:bodyPr>
          <a:lstStyle/>
          <a:p>
            <a:r>
              <a:rPr lang="it-IT"/>
              <a:t>Fare clic per modificare stile</a:t>
            </a:r>
            <a:endParaRPr lang="en-US" dirty="0"/>
          </a:p>
        </p:txBody>
      </p:sp>
      <p:sp>
        <p:nvSpPr>
          <p:cNvPr id="3" name="Text Placeholder 2"/>
          <p:cNvSpPr>
            <a:spLocks noGrp="1"/>
          </p:cNvSpPr>
          <p:nvPr>
            <p:ph type="body" idx="1"/>
          </p:nvPr>
        </p:nvSpPr>
        <p:spPr>
          <a:xfrm>
            <a:off x="955675" y="1600200"/>
            <a:ext cx="7232650" cy="429101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5486400" y="6172200"/>
            <a:ext cx="3200400" cy="365125"/>
          </a:xfrm>
          <a:prstGeom prst="rect">
            <a:avLst/>
          </a:prstGeom>
        </p:spPr>
        <p:txBody>
          <a:bodyPr vert="horz" lIns="91440" tIns="45720" rIns="91440" bIns="45720" rtlCol="0" anchor="ctr"/>
          <a:lstStyle>
            <a:lvl1pPr algn="r">
              <a:defRPr sz="1000" b="1">
                <a:solidFill>
                  <a:schemeClr val="bg1"/>
                </a:solidFill>
              </a:defRPr>
            </a:lvl1pPr>
          </a:lstStyle>
          <a:p>
            <a:fld id="{A9476B84-A7B1-4762-A97C-76BD1787AD0E}" type="datetime4">
              <a:rPr lang="it-IT" smtClean="0"/>
              <a:t>11 giugno 2017</a:t>
            </a:fld>
            <a:endParaRPr lang="en-US"/>
          </a:p>
        </p:txBody>
      </p:sp>
      <p:sp>
        <p:nvSpPr>
          <p:cNvPr id="5" name="Footer Placeholder 4"/>
          <p:cNvSpPr>
            <a:spLocks noGrp="1"/>
          </p:cNvSpPr>
          <p:nvPr>
            <p:ph type="ftr" sz="quarter" idx="3"/>
          </p:nvPr>
        </p:nvSpPr>
        <p:spPr>
          <a:xfrm>
            <a:off x="457200" y="6172200"/>
            <a:ext cx="3200400" cy="365125"/>
          </a:xfrm>
          <a:prstGeom prst="rect">
            <a:avLst/>
          </a:prstGeom>
        </p:spPr>
        <p:txBody>
          <a:bodyPr vert="horz" lIns="91440" tIns="45720" rIns="91440" bIns="45720" rtlCol="0" anchor="ctr"/>
          <a:lstStyle>
            <a:lvl1pPr algn="l">
              <a:defRPr sz="1000" b="1">
                <a:solidFill>
                  <a:schemeClr val="bg1"/>
                </a:solidFill>
              </a:defRPr>
            </a:lvl1pPr>
          </a:lstStyle>
          <a:p>
            <a:r>
              <a:rPr lang="hr-HR"/>
              <a:t>Ilaria Parodi - Paolo Parodi</a:t>
            </a:r>
            <a:endParaRPr lang="en-US" dirty="0"/>
          </a:p>
        </p:txBody>
      </p:sp>
      <p:sp>
        <p:nvSpPr>
          <p:cNvPr id="6" name="Slide Number Placeholder 5"/>
          <p:cNvSpPr>
            <a:spLocks noGrp="1"/>
          </p:cNvSpPr>
          <p:nvPr>
            <p:ph type="sldNum" sz="quarter" idx="4"/>
          </p:nvPr>
        </p:nvSpPr>
        <p:spPr>
          <a:xfrm>
            <a:off x="4305300" y="6172200"/>
            <a:ext cx="533400" cy="365125"/>
          </a:xfrm>
          <a:prstGeom prst="rect">
            <a:avLst/>
          </a:prstGeom>
        </p:spPr>
        <p:txBody>
          <a:bodyPr vert="horz" lIns="91440" tIns="45720" rIns="91440" bIns="45720" rtlCol="0" anchor="ctr"/>
          <a:lstStyle>
            <a:lvl1pPr algn="ctr">
              <a:defRPr sz="1000" b="1">
                <a:solidFill>
                  <a:schemeClr val="bg1"/>
                </a:solidFill>
              </a:defRPr>
            </a:lvl1pPr>
          </a:lstStyle>
          <a:p>
            <a:fld id="{8B37D5FE-740C-46F5-801A-FA5477D9711F}"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Lst>
  <p:hf hdr="0" dt="0"/>
  <p:txStyles>
    <p:titleStyle>
      <a:lvl1pPr algn="ctr" defTabSz="914400" rtl="0" eaLnBrk="1" latinLnBrk="0" hangingPunct="1">
        <a:lnSpc>
          <a:spcPct val="95000"/>
        </a:lnSpc>
        <a:spcBef>
          <a:spcPct val="0"/>
        </a:spcBef>
        <a:buNone/>
        <a:defRPr sz="4800" b="1" kern="1200">
          <a:solidFill>
            <a:schemeClr val="bg1"/>
          </a:solidFill>
          <a:effectLst>
            <a:outerShdw blurRad="101600" dist="12700" dir="3600000" algn="tl" rotWithShape="0">
              <a:prstClr val="black">
                <a:alpha val="30000"/>
              </a:prstClr>
            </a:outerShdw>
          </a:effectLst>
          <a:latin typeface="+mj-lt"/>
          <a:ea typeface="+mj-ea"/>
          <a:cs typeface="+mj-cs"/>
        </a:defRPr>
      </a:lvl1pPr>
    </p:titleStyle>
    <p:bodyStyle>
      <a:lvl1pPr marL="457200" indent="-457200" algn="l" defTabSz="914400" rtl="0" eaLnBrk="1" latinLnBrk="0" hangingPunct="1">
        <a:spcBef>
          <a:spcPts val="2000"/>
        </a:spcBef>
        <a:spcAft>
          <a:spcPts val="0"/>
        </a:spcAft>
        <a:buSzPct val="90000"/>
        <a:buFont typeface="Wingdings" pitchFamily="2" charset="2"/>
        <a:buChar char=""/>
        <a:defRPr sz="2400" kern="1200">
          <a:solidFill>
            <a:schemeClr val="bg1"/>
          </a:solidFill>
          <a:effectLst>
            <a:outerShdw blurRad="101600" dist="12700" dir="3600000" algn="tl" rotWithShape="0">
              <a:prstClr val="black">
                <a:alpha val="30000"/>
              </a:prstClr>
            </a:outerShdw>
          </a:effectLst>
          <a:latin typeface="+mn-lt"/>
          <a:ea typeface="+mn-ea"/>
          <a:cs typeface="+mn-cs"/>
        </a:defRPr>
      </a:lvl1pPr>
      <a:lvl2pPr marL="914400" indent="-457200" algn="l" defTabSz="914400" rtl="0" eaLnBrk="1" latinLnBrk="0" hangingPunct="1">
        <a:spcBef>
          <a:spcPts val="1000"/>
        </a:spcBef>
        <a:spcAft>
          <a:spcPts val="0"/>
        </a:spcAft>
        <a:buSzPct val="90000"/>
        <a:buFont typeface="Wingdings" pitchFamily="2" charset="2"/>
        <a:buChar char=""/>
        <a:defRPr sz="2200" kern="1200">
          <a:solidFill>
            <a:schemeClr val="bg1"/>
          </a:solidFill>
          <a:effectLst>
            <a:outerShdw blurRad="101600" dist="12700" dir="3600000" algn="tl" rotWithShape="0">
              <a:prstClr val="black">
                <a:alpha val="30000"/>
              </a:prstClr>
            </a:outerShdw>
          </a:effectLst>
          <a:latin typeface="+mn-lt"/>
          <a:ea typeface="+mn-ea"/>
          <a:cs typeface="+mn-cs"/>
        </a:defRPr>
      </a:lvl2pPr>
      <a:lvl3pPr marL="1371600" indent="-457200" algn="l" defTabSz="914400" rtl="0" eaLnBrk="1" latinLnBrk="0" hangingPunct="1">
        <a:spcBef>
          <a:spcPts val="1000"/>
        </a:spcBef>
        <a:spcAft>
          <a:spcPts val="0"/>
        </a:spcAft>
        <a:buSzPct val="90000"/>
        <a:buFont typeface="Wingdings" pitchFamily="2" charset="2"/>
        <a:buChar char=""/>
        <a:defRPr sz="2000" kern="1200">
          <a:solidFill>
            <a:schemeClr val="bg1"/>
          </a:solidFill>
          <a:effectLst>
            <a:outerShdw blurRad="101600" dist="12700" dir="3600000" algn="tl" rotWithShape="0">
              <a:prstClr val="black">
                <a:alpha val="30000"/>
              </a:prstClr>
            </a:outerShdw>
          </a:effectLst>
          <a:latin typeface="+mn-lt"/>
          <a:ea typeface="+mn-ea"/>
          <a:cs typeface="+mn-cs"/>
        </a:defRPr>
      </a:lvl3pPr>
      <a:lvl4pPr marL="1828800" indent="-457200" algn="l" defTabSz="914400" rtl="0" eaLnBrk="1" latinLnBrk="0" hangingPunct="1">
        <a:spcBef>
          <a:spcPts val="1000"/>
        </a:spcBef>
        <a:spcAft>
          <a:spcPts val="0"/>
        </a:spcAft>
        <a:buSzPct val="90000"/>
        <a:buFont typeface="Wingdings" pitchFamily="2" charset="2"/>
        <a:buChar char=""/>
        <a:defRPr sz="1800" kern="1200">
          <a:solidFill>
            <a:schemeClr val="bg1"/>
          </a:solidFill>
          <a:effectLst>
            <a:outerShdw blurRad="101600" dist="12700" dir="3600000" algn="tl" rotWithShape="0">
              <a:prstClr val="black">
                <a:alpha val="30000"/>
              </a:prstClr>
            </a:outerShdw>
          </a:effectLst>
          <a:latin typeface="+mn-lt"/>
          <a:ea typeface="+mn-ea"/>
          <a:cs typeface="+mn-cs"/>
        </a:defRPr>
      </a:lvl4pPr>
      <a:lvl5pPr marL="2286000" indent="-457200" algn="l" defTabSz="914400" rtl="0" eaLnBrk="1" latinLnBrk="0" hangingPunct="1">
        <a:spcBef>
          <a:spcPts val="1000"/>
        </a:spcBef>
        <a:spcAft>
          <a:spcPts val="0"/>
        </a:spcAft>
        <a:buSzPct val="90000"/>
        <a:buFont typeface="Wingdings" pitchFamily="2" charset="2"/>
        <a:buChar char=""/>
        <a:defRPr sz="1800" kern="1200">
          <a:solidFill>
            <a:schemeClr val="bg1"/>
          </a:solidFill>
          <a:effectLst>
            <a:outerShdw blurRad="101600" dist="12700" dir="3600000" algn="tl" rotWithShape="0">
              <a:prstClr val="black">
                <a:alpha val="30000"/>
              </a:prstClr>
            </a:outerShdw>
          </a:effectLst>
          <a:latin typeface="+mn-lt"/>
          <a:ea typeface="+mn-ea"/>
          <a:cs typeface="+mn-cs"/>
        </a:defRPr>
      </a:lvl5pPr>
      <a:lvl6pPr marL="2743200" indent="-457200" algn="l" defTabSz="914400" rtl="0" eaLnBrk="1" latinLnBrk="0" hangingPunct="1">
        <a:spcBef>
          <a:spcPts val="1000"/>
        </a:spcBef>
        <a:buSzPct val="90000"/>
        <a:buFont typeface="Wingdings" pitchFamily="2" charset="2"/>
        <a:buChar char="{"/>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6pPr>
      <a:lvl7pPr marL="3200400" indent="-457200" algn="l" defTabSz="914400" rtl="0" eaLnBrk="1" latinLnBrk="0" hangingPunct="1">
        <a:spcBef>
          <a:spcPts val="1000"/>
        </a:spcBef>
        <a:buSzPct val="90000"/>
        <a:buFont typeface="Wingdings" pitchFamily="2" charset="2"/>
        <a:buChar char="|"/>
        <a:defRPr lang="en-US" sz="1800" kern="1200" baseline="0" dirty="0" smtClean="0">
          <a:solidFill>
            <a:schemeClr val="bg1"/>
          </a:solidFill>
          <a:effectLst>
            <a:outerShdw blurRad="101600" dist="12700" dir="3600000" algn="tl" rotWithShape="0">
              <a:prstClr val="black">
                <a:alpha val="30000"/>
              </a:prstClr>
            </a:outerShdw>
          </a:effectLst>
          <a:latin typeface="+mn-lt"/>
          <a:ea typeface="+mn-ea"/>
          <a:cs typeface="+mn-cs"/>
        </a:defRPr>
      </a:lvl7pPr>
      <a:lvl8pPr marL="3657600" indent="-457200" algn="l" defTabSz="914400" rtl="0" eaLnBrk="1" latinLnBrk="0" hangingPunct="1">
        <a:spcBef>
          <a:spcPts val="1000"/>
        </a:spcBef>
        <a:buSzPct val="90000"/>
        <a:buFont typeface="Wingdings" pitchFamily="2" charset="2"/>
        <a:buChar char="{"/>
        <a:defRPr lang="en-US" sz="1800" kern="1200" baseline="0" dirty="0" smtClean="0">
          <a:solidFill>
            <a:schemeClr val="bg1"/>
          </a:solidFill>
          <a:effectLst>
            <a:outerShdw blurRad="101600" dist="12700" dir="3600000" algn="tl" rotWithShape="0">
              <a:prstClr val="black">
                <a:alpha val="30000"/>
              </a:prstClr>
            </a:outerShdw>
          </a:effectLst>
          <a:latin typeface="+mn-lt"/>
          <a:ea typeface="+mn-ea"/>
          <a:cs typeface="+mn-cs"/>
        </a:defRPr>
      </a:lvl8pPr>
      <a:lvl9pPr marL="4114800" indent="-457200" algn="l" defTabSz="914400" rtl="0" eaLnBrk="1" latinLnBrk="0" hangingPunct="1">
        <a:spcBef>
          <a:spcPts val="1000"/>
        </a:spcBef>
        <a:buSzPct val="90000"/>
        <a:buFont typeface="Wingdings" pitchFamily="2" charset="2"/>
        <a:buChar char="|"/>
        <a:defRPr lang="en-US" sz="1800" kern="1200" dirty="0">
          <a:solidFill>
            <a:schemeClr val="bg1"/>
          </a:solidFill>
          <a:effectLst>
            <a:outerShdw blurRad="101600" dist="12700" dir="3600000" algn="tl" rotWithShape="0">
              <a:prstClr val="black">
                <a:alpha val="30000"/>
              </a:prst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79463" y="813713"/>
            <a:ext cx="7583488" cy="4857622"/>
          </a:xfrm>
        </p:spPr>
        <p:txBody>
          <a:bodyPr/>
          <a:lstStyle/>
          <a:p>
            <a:r>
              <a:rPr lang="it-IT" sz="6600" dirty="0"/>
              <a:t>BILANCIO CONSOLIDATO</a:t>
            </a:r>
            <a:br>
              <a:rPr lang="it-IT" sz="6600" dirty="0"/>
            </a:br>
            <a:endParaRPr lang="it-IT" sz="6600" dirty="0"/>
          </a:p>
        </p:txBody>
      </p:sp>
      <p:sp>
        <p:nvSpPr>
          <p:cNvPr id="3" name="Sottotitolo 2"/>
          <p:cNvSpPr>
            <a:spLocks noGrp="1"/>
          </p:cNvSpPr>
          <p:nvPr>
            <p:ph type="subTitle" idx="1"/>
          </p:nvPr>
        </p:nvSpPr>
        <p:spPr/>
        <p:txBody>
          <a:bodyPr>
            <a:normAutofit/>
          </a:bodyPr>
          <a:lstStyle/>
          <a:p>
            <a:endParaRPr lang="it-IT" sz="3600" b="1" dirty="0"/>
          </a:p>
          <a:p>
            <a:endParaRPr lang="it-IT" sz="3600" b="1" dirty="0"/>
          </a:p>
        </p:txBody>
      </p:sp>
      <p:sp>
        <p:nvSpPr>
          <p:cNvPr id="4" name="Segnaposto numero diapositiva 3"/>
          <p:cNvSpPr>
            <a:spLocks noGrp="1"/>
          </p:cNvSpPr>
          <p:nvPr>
            <p:ph type="sldNum" sz="quarter" idx="12"/>
          </p:nvPr>
        </p:nvSpPr>
        <p:spPr/>
        <p:txBody>
          <a:bodyPr/>
          <a:lstStyle/>
          <a:p>
            <a:fld id="{8B37D5FE-740C-46F5-801A-FA5477D9711F}" type="slidenum">
              <a:rPr lang="en-US" smtClean="0"/>
              <a:pPr/>
              <a:t>1</a:t>
            </a:fld>
            <a:endParaRPr lang="en-US" dirty="0"/>
          </a:p>
        </p:txBody>
      </p:sp>
      <p:sp>
        <p:nvSpPr>
          <p:cNvPr id="5" name="Segnaposto piè di pagina 4"/>
          <p:cNvSpPr>
            <a:spLocks noGrp="1"/>
          </p:cNvSpPr>
          <p:nvPr>
            <p:ph type="ftr" sz="quarter" idx="11"/>
          </p:nvPr>
        </p:nvSpPr>
        <p:spPr/>
        <p:txBody>
          <a:bodyPr/>
          <a:lstStyle/>
          <a:p>
            <a:r>
              <a:rPr lang="hr-HR" dirty="0"/>
              <a:t>Ilaria Parodi - Paolo Parodi</a:t>
            </a:r>
            <a:endParaRPr lang="en-US" dirty="0"/>
          </a:p>
        </p:txBody>
      </p:sp>
    </p:spTree>
    <p:extLst>
      <p:ext uri="{BB962C8B-B14F-4D97-AF65-F5344CB8AC3E}">
        <p14:creationId xmlns:p14="http://schemas.microsoft.com/office/powerpoint/2010/main" val="3521526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p:txBody>
          <a:bodyPr/>
          <a:lstStyle/>
          <a:p>
            <a:r>
              <a:rPr lang="it-IT" sz="3600" dirty="0">
                <a:solidFill>
                  <a:srgbClr val="000000"/>
                </a:solidFill>
              </a:rPr>
              <a:t>AREA DI CONSOLIDAMENTO </a:t>
            </a:r>
            <a:br>
              <a:rPr lang="it-IT" sz="3600" dirty="0">
                <a:solidFill>
                  <a:srgbClr val="000000"/>
                </a:solidFill>
              </a:rPr>
            </a:br>
            <a:r>
              <a:rPr lang="it-IT" sz="3600" dirty="0">
                <a:solidFill>
                  <a:srgbClr val="000000"/>
                </a:solidFill>
              </a:rPr>
              <a:t>(art.6 del </a:t>
            </a:r>
            <a:r>
              <a:rPr lang="it-IT" sz="3600" dirty="0" err="1">
                <a:solidFill>
                  <a:srgbClr val="000000"/>
                </a:solidFill>
              </a:rPr>
              <a:t>D.Lgs.</a:t>
            </a:r>
            <a:r>
              <a:rPr lang="it-IT" sz="3600" dirty="0">
                <a:solidFill>
                  <a:srgbClr val="000000"/>
                </a:solidFill>
              </a:rPr>
              <a:t> 18/12)</a:t>
            </a:r>
          </a:p>
        </p:txBody>
      </p:sp>
      <p:sp>
        <p:nvSpPr>
          <p:cNvPr id="29" name="Segnaposto contenuto 28"/>
          <p:cNvSpPr>
            <a:spLocks noGrp="1"/>
          </p:cNvSpPr>
          <p:nvPr>
            <p:ph idx="1"/>
          </p:nvPr>
        </p:nvSpPr>
        <p:spPr>
          <a:xfrm>
            <a:off x="536823" y="1393176"/>
            <a:ext cx="8301122" cy="5101464"/>
          </a:xfrm>
        </p:spPr>
        <p:txBody>
          <a:bodyPr>
            <a:normAutofit fontScale="70000" lnSpcReduction="20000"/>
          </a:bodyPr>
          <a:lstStyle/>
          <a:p>
            <a:pPr marL="0" indent="0" algn="just">
              <a:buNone/>
            </a:pPr>
            <a:r>
              <a:rPr lang="it-IT" b="1" dirty="0">
                <a:solidFill>
                  <a:srgbClr val="000000"/>
                </a:solidFill>
              </a:rPr>
              <a:t>L'area di consolidamento  </a:t>
            </a:r>
            <a:r>
              <a:rPr lang="it-IT" dirty="0" err="1">
                <a:solidFill>
                  <a:srgbClr val="000000"/>
                </a:solidFill>
              </a:rPr>
              <a:t>e'</a:t>
            </a:r>
            <a:r>
              <a:rPr lang="it-IT" dirty="0">
                <a:solidFill>
                  <a:srgbClr val="000000"/>
                </a:solidFill>
              </a:rPr>
              <a:t>  costituita  dai  seguenti  enti  e </a:t>
            </a:r>
            <a:r>
              <a:rPr lang="it-IT" dirty="0" err="1">
                <a:solidFill>
                  <a:srgbClr val="000000"/>
                </a:solidFill>
              </a:rPr>
              <a:t>societa'</a:t>
            </a:r>
            <a:r>
              <a:rPr lang="it-IT" dirty="0">
                <a:solidFill>
                  <a:srgbClr val="000000"/>
                </a:solidFill>
              </a:rPr>
              <a:t>, anche se non definiti amministrazioni  pubbliche  ai  sensi dell'articolo 1, comma 2, della legge 31 dicembre 2009, n. 196:</a:t>
            </a:r>
          </a:p>
          <a:p>
            <a:pPr algn="just">
              <a:buAutoNum type="alphaLcParenR"/>
            </a:pPr>
            <a:r>
              <a:rPr lang="it-IT" b="1" dirty="0">
                <a:solidFill>
                  <a:srgbClr val="000000"/>
                </a:solidFill>
              </a:rPr>
              <a:t>fondazioni universitarie </a:t>
            </a:r>
            <a:r>
              <a:rPr lang="it-IT" dirty="0">
                <a:solidFill>
                  <a:srgbClr val="000000"/>
                </a:solidFill>
              </a:rPr>
              <a:t>istituite ai sensi dell'articolo  59, comma  3,  della  legge  23  dicembre  2000,  n.  388,  e  successive modificazioni; </a:t>
            </a:r>
          </a:p>
          <a:p>
            <a:pPr algn="just">
              <a:buAutoNum type="alphaLcParenR"/>
            </a:pPr>
            <a:r>
              <a:rPr lang="it-IT" b="1" dirty="0" err="1">
                <a:solidFill>
                  <a:srgbClr val="000000"/>
                </a:solidFill>
              </a:rPr>
              <a:t>societa'</a:t>
            </a:r>
            <a:r>
              <a:rPr lang="it-IT" b="1" dirty="0">
                <a:solidFill>
                  <a:srgbClr val="000000"/>
                </a:solidFill>
              </a:rPr>
              <a:t> di capitali controllate dalle  </a:t>
            </a:r>
            <a:r>
              <a:rPr lang="it-IT" b="1" dirty="0" err="1">
                <a:solidFill>
                  <a:srgbClr val="000000"/>
                </a:solidFill>
              </a:rPr>
              <a:t>universita'</a:t>
            </a:r>
            <a:r>
              <a:rPr lang="it-IT" b="1" dirty="0">
                <a:solidFill>
                  <a:srgbClr val="000000"/>
                </a:solidFill>
              </a:rPr>
              <a:t>  </a:t>
            </a:r>
            <a:r>
              <a:rPr lang="it-IT" dirty="0">
                <a:solidFill>
                  <a:srgbClr val="000000"/>
                </a:solidFill>
              </a:rPr>
              <a:t>ai  sensi del codice civile, art. 2359; </a:t>
            </a:r>
          </a:p>
          <a:p>
            <a:pPr algn="just">
              <a:buAutoNum type="alphaLcParenR"/>
            </a:pPr>
            <a:r>
              <a:rPr lang="it-IT" b="1" dirty="0">
                <a:solidFill>
                  <a:srgbClr val="000000"/>
                </a:solidFill>
              </a:rPr>
              <a:t>altri enti  </a:t>
            </a:r>
            <a:r>
              <a:rPr lang="it-IT" dirty="0">
                <a:solidFill>
                  <a:srgbClr val="000000"/>
                </a:solidFill>
              </a:rPr>
              <a:t>nei  quali  le  </a:t>
            </a:r>
            <a:r>
              <a:rPr lang="it-IT" dirty="0" err="1">
                <a:solidFill>
                  <a:srgbClr val="000000"/>
                </a:solidFill>
              </a:rPr>
              <a:t>universita'</a:t>
            </a:r>
            <a:r>
              <a:rPr lang="it-IT" dirty="0">
                <a:solidFill>
                  <a:srgbClr val="000000"/>
                </a:solidFill>
              </a:rPr>
              <a:t>  hanno  il  potere  di esercitare la </a:t>
            </a:r>
            <a:r>
              <a:rPr lang="it-IT" b="1" dirty="0">
                <a:solidFill>
                  <a:srgbClr val="000000"/>
                </a:solidFill>
              </a:rPr>
              <a:t>maggioranza dei voti nell'assemblea dei soci</a:t>
            </a:r>
            <a:r>
              <a:rPr lang="it-IT" dirty="0">
                <a:solidFill>
                  <a:srgbClr val="000000"/>
                </a:solidFill>
              </a:rPr>
              <a:t>;</a:t>
            </a:r>
          </a:p>
          <a:p>
            <a:pPr algn="just">
              <a:buAutoNum type="alphaLcParenR"/>
            </a:pPr>
            <a:r>
              <a:rPr lang="it-IT" b="1" dirty="0">
                <a:solidFill>
                  <a:srgbClr val="000000"/>
                </a:solidFill>
              </a:rPr>
              <a:t>altri enti  </a:t>
            </a:r>
            <a:r>
              <a:rPr lang="it-IT" dirty="0">
                <a:solidFill>
                  <a:srgbClr val="000000"/>
                </a:solidFill>
              </a:rPr>
              <a:t>nei  quali  le  </a:t>
            </a:r>
            <a:r>
              <a:rPr lang="it-IT" dirty="0" err="1">
                <a:solidFill>
                  <a:srgbClr val="000000"/>
                </a:solidFill>
              </a:rPr>
              <a:t>universita'</a:t>
            </a:r>
            <a:r>
              <a:rPr lang="it-IT" dirty="0">
                <a:solidFill>
                  <a:srgbClr val="000000"/>
                </a:solidFill>
              </a:rPr>
              <a:t>  possono  </a:t>
            </a:r>
            <a:r>
              <a:rPr lang="it-IT" b="1" dirty="0">
                <a:solidFill>
                  <a:srgbClr val="000000"/>
                </a:solidFill>
              </a:rPr>
              <a:t>nominare  la maggioranza dei componenti degli organi di amministrazione</a:t>
            </a:r>
            <a:r>
              <a:rPr lang="it-IT" dirty="0">
                <a:solidFill>
                  <a:srgbClr val="000000"/>
                </a:solidFill>
              </a:rPr>
              <a:t>.  </a:t>
            </a:r>
          </a:p>
          <a:p>
            <a:pPr marL="0" indent="0" algn="just">
              <a:buNone/>
            </a:pPr>
            <a:r>
              <a:rPr lang="it-IT" dirty="0">
                <a:solidFill>
                  <a:srgbClr val="000000"/>
                </a:solidFill>
              </a:rPr>
              <a:t>I  principi  contabili  di  consolidamento  sono  stabiliti   e aggiornati con decreto del MIUR, di concerto con il MEF, sentita la CRUI.  </a:t>
            </a:r>
          </a:p>
          <a:p>
            <a:pPr marL="0" indent="0" algn="just">
              <a:buNone/>
            </a:pPr>
            <a:r>
              <a:rPr lang="it-IT" dirty="0">
                <a:solidFill>
                  <a:srgbClr val="000000"/>
                </a:solidFill>
              </a:rPr>
              <a:t>Con  le  medesime </a:t>
            </a:r>
            <a:r>
              <a:rPr lang="it-IT" dirty="0" err="1">
                <a:solidFill>
                  <a:srgbClr val="000000"/>
                </a:solidFill>
              </a:rPr>
              <a:t>modalita'</a:t>
            </a:r>
            <a:r>
              <a:rPr lang="it-IT" dirty="0">
                <a:solidFill>
                  <a:srgbClr val="000000"/>
                </a:solidFill>
              </a:rPr>
              <a:t> </a:t>
            </a:r>
            <a:r>
              <a:rPr lang="it-IT" dirty="0" err="1">
                <a:solidFill>
                  <a:srgbClr val="000000"/>
                </a:solidFill>
              </a:rPr>
              <a:t>e'</a:t>
            </a:r>
            <a:r>
              <a:rPr lang="it-IT" dirty="0">
                <a:solidFill>
                  <a:srgbClr val="000000"/>
                </a:solidFill>
              </a:rPr>
              <a:t> aggiornata l'area di consolidamento di cui sopra. </a:t>
            </a:r>
          </a:p>
        </p:txBody>
      </p:sp>
      <p:sp>
        <p:nvSpPr>
          <p:cNvPr id="16" name="CasellaDiTesto 15"/>
          <p:cNvSpPr txBox="1"/>
          <p:nvPr/>
        </p:nvSpPr>
        <p:spPr>
          <a:xfrm>
            <a:off x="8432054" y="3312790"/>
            <a:ext cx="184666" cy="646331"/>
          </a:xfrm>
          <a:prstGeom prst="rect">
            <a:avLst/>
          </a:prstGeom>
          <a:noFill/>
        </p:spPr>
        <p:txBody>
          <a:bodyPr wrap="none" rtlCol="0">
            <a:spAutoFit/>
          </a:bodyPr>
          <a:lstStyle/>
          <a:p>
            <a:endParaRPr lang="it-IT" dirty="0"/>
          </a:p>
          <a:p>
            <a:endParaRPr lang="it-IT" dirty="0"/>
          </a:p>
        </p:txBody>
      </p:sp>
      <p:sp>
        <p:nvSpPr>
          <p:cNvPr id="26" name="CasellaDiTesto 25"/>
          <p:cNvSpPr txBox="1"/>
          <p:nvPr/>
        </p:nvSpPr>
        <p:spPr>
          <a:xfrm>
            <a:off x="2369879" y="5093579"/>
            <a:ext cx="184666" cy="369332"/>
          </a:xfrm>
          <a:prstGeom prst="rect">
            <a:avLst/>
          </a:prstGeom>
          <a:noFill/>
        </p:spPr>
        <p:txBody>
          <a:bodyPr wrap="none" rtlCol="0">
            <a:spAutoFit/>
          </a:bodyPr>
          <a:lstStyle/>
          <a:p>
            <a:endParaRPr lang="it-IT" dirty="0"/>
          </a:p>
        </p:txBody>
      </p:sp>
      <p:sp>
        <p:nvSpPr>
          <p:cNvPr id="2" name="Segnaposto numero diapositiva 1"/>
          <p:cNvSpPr>
            <a:spLocks noGrp="1"/>
          </p:cNvSpPr>
          <p:nvPr>
            <p:ph type="sldNum" sz="quarter" idx="12"/>
          </p:nvPr>
        </p:nvSpPr>
        <p:spPr/>
        <p:txBody>
          <a:bodyPr/>
          <a:lstStyle/>
          <a:p>
            <a:fld id="{8B37D5FE-740C-46F5-801A-FA5477D9711F}" type="slidenum">
              <a:rPr lang="en-US" smtClean="0"/>
              <a:pPr/>
              <a:t>10</a:t>
            </a:fld>
            <a:endParaRPr lang="en-US"/>
          </a:p>
        </p:txBody>
      </p:sp>
      <p:sp>
        <p:nvSpPr>
          <p:cNvPr id="3" name="Segnaposto piè di pagina 2"/>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624175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egnaposto numero diapositiva 2"/>
          <p:cNvSpPr>
            <a:spLocks noGrp="1"/>
          </p:cNvSpPr>
          <p:nvPr>
            <p:ph type="sldNum" sz="quarter" idx="11"/>
          </p:nvPr>
        </p:nvSpPr>
        <p:spPr>
          <a:noFill/>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fld id="{732D9FDB-DC24-41FF-AB66-C6F068E86806}" type="slidenum">
              <a:rPr lang="it-IT" altLang="it-IT" sz="1200" smtClean="0">
                <a:latin typeface="Arial Black" pitchFamily="34" charset="0"/>
              </a:rPr>
              <a:pPr eaLnBrk="1" hangingPunct="1">
                <a:spcBef>
                  <a:spcPct val="0"/>
                </a:spcBef>
                <a:buClrTx/>
                <a:buSzTx/>
                <a:buFontTx/>
                <a:buNone/>
              </a:pPr>
              <a:t>11</a:t>
            </a:fld>
            <a:endParaRPr lang="it-IT" altLang="it-IT" sz="1200">
              <a:latin typeface="Arial Black" pitchFamily="34" charset="0"/>
            </a:endParaRPr>
          </a:p>
        </p:txBody>
      </p:sp>
      <p:sp>
        <p:nvSpPr>
          <p:cNvPr id="21508" name="Text Box 2"/>
          <p:cNvSpPr txBox="1">
            <a:spLocks noChangeArrowheads="1"/>
          </p:cNvSpPr>
          <p:nvPr/>
        </p:nvSpPr>
        <p:spPr bwMode="auto">
          <a:xfrm>
            <a:off x="287338" y="199196"/>
            <a:ext cx="8426450" cy="460375"/>
          </a:xfrm>
          <a:prstGeom prst="rect">
            <a:avLst/>
          </a:prstGeom>
          <a:noFill/>
          <a:ln w="57150" cmpd="thinThick">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it-IT" altLang="it-IT" sz="2400" b="1" dirty="0"/>
              <a:t>Posizione MIUR: risposta 2 maggio 2017</a:t>
            </a:r>
          </a:p>
        </p:txBody>
      </p:sp>
      <p:sp>
        <p:nvSpPr>
          <p:cNvPr id="21509" name="Text Box 3"/>
          <p:cNvSpPr txBox="1">
            <a:spLocks noChangeArrowheads="1"/>
          </p:cNvSpPr>
          <p:nvPr/>
        </p:nvSpPr>
        <p:spPr bwMode="auto">
          <a:xfrm>
            <a:off x="2484438" y="2060575"/>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it-IT" altLang="it-IT" sz="2000" i="1"/>
          </a:p>
        </p:txBody>
      </p:sp>
      <p:sp>
        <p:nvSpPr>
          <p:cNvPr id="21510" name="Text Box 4"/>
          <p:cNvSpPr txBox="1">
            <a:spLocks noChangeArrowheads="1"/>
          </p:cNvSpPr>
          <p:nvPr/>
        </p:nvSpPr>
        <p:spPr bwMode="auto">
          <a:xfrm>
            <a:off x="250825" y="899782"/>
            <a:ext cx="8569325" cy="526297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buNone/>
            </a:pPr>
            <a:r>
              <a:rPr lang="it-IT" sz="2400" dirty="0"/>
              <a:t>Può non esservi coincidenza fra dati riportati fra le immobilizzazioni finanziarie e quelli che alimentano il bilancio consolidato, in quanto:</a:t>
            </a:r>
            <a:br>
              <a:rPr lang="it-IT" sz="2400" dirty="0"/>
            </a:br>
            <a:r>
              <a:rPr lang="it-IT" sz="2400" dirty="0"/>
              <a:t>- tali soggetti, se costituiti in forma societaria di capitali, verranno consolidati solo se controllati ai sensi del codice civile; quindi nel consolidato non confluiranno le società in cui l’università non detiene partecipazioni di controllo (art. 2359 c.c.);</a:t>
            </a:r>
            <a:br>
              <a:rPr lang="it-IT" sz="2400" dirty="0"/>
            </a:br>
            <a:r>
              <a:rPr lang="it-IT" sz="2400" dirty="0"/>
              <a:t>- le fondazioni universitarie rientreranno sempre nel consolidamento anche se la loro partecipazione non è rilevata fra le immobilizzazioni finanziarie dell’ateneo stante l’impossibilità giuridica di ottenere il rimborso di tutti o parte dei conferimenti al fondo di dotazione (ovviamente ove il divieto risulti dallo statuto);</a:t>
            </a:r>
            <a:endParaRPr lang="it-IT" altLang="it-IT" sz="2000" dirty="0"/>
          </a:p>
        </p:txBody>
      </p:sp>
    </p:spTree>
    <p:extLst>
      <p:ext uri="{BB962C8B-B14F-4D97-AF65-F5344CB8AC3E}">
        <p14:creationId xmlns:p14="http://schemas.microsoft.com/office/powerpoint/2010/main" val="4208621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egnaposto numero diapositiva 2"/>
          <p:cNvSpPr>
            <a:spLocks noGrp="1"/>
          </p:cNvSpPr>
          <p:nvPr>
            <p:ph type="sldNum" sz="quarter" idx="11"/>
          </p:nvPr>
        </p:nvSpPr>
        <p:spPr>
          <a:noFill/>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fld id="{732D9FDB-DC24-41FF-AB66-C6F068E86806}" type="slidenum">
              <a:rPr lang="it-IT" altLang="it-IT" sz="1200" smtClean="0">
                <a:latin typeface="Arial Black" pitchFamily="34" charset="0"/>
              </a:rPr>
              <a:pPr eaLnBrk="1" hangingPunct="1">
                <a:spcBef>
                  <a:spcPct val="0"/>
                </a:spcBef>
                <a:buClrTx/>
                <a:buSzTx/>
                <a:buFontTx/>
                <a:buNone/>
              </a:pPr>
              <a:t>12</a:t>
            </a:fld>
            <a:endParaRPr lang="it-IT" altLang="it-IT" sz="1200">
              <a:latin typeface="Arial Black" pitchFamily="34" charset="0"/>
            </a:endParaRPr>
          </a:p>
        </p:txBody>
      </p:sp>
      <p:sp>
        <p:nvSpPr>
          <p:cNvPr id="21508" name="Text Box 2"/>
          <p:cNvSpPr txBox="1">
            <a:spLocks noChangeArrowheads="1"/>
          </p:cNvSpPr>
          <p:nvPr/>
        </p:nvSpPr>
        <p:spPr bwMode="auto">
          <a:xfrm>
            <a:off x="287338" y="199196"/>
            <a:ext cx="8426450" cy="460375"/>
          </a:xfrm>
          <a:prstGeom prst="rect">
            <a:avLst/>
          </a:prstGeom>
          <a:noFill/>
          <a:ln w="57150" cmpd="thinThick">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it-IT" altLang="it-IT" sz="2400" b="1" dirty="0"/>
              <a:t>Posizione MIUR: risposta 2 maggio 2017</a:t>
            </a:r>
          </a:p>
        </p:txBody>
      </p:sp>
      <p:sp>
        <p:nvSpPr>
          <p:cNvPr id="21509" name="Text Box 3"/>
          <p:cNvSpPr txBox="1">
            <a:spLocks noChangeArrowheads="1"/>
          </p:cNvSpPr>
          <p:nvPr/>
        </p:nvSpPr>
        <p:spPr bwMode="auto">
          <a:xfrm>
            <a:off x="2484438" y="2060575"/>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it-IT" altLang="it-IT" sz="2000" i="1"/>
          </a:p>
        </p:txBody>
      </p:sp>
      <p:sp>
        <p:nvSpPr>
          <p:cNvPr id="21510" name="Text Box 4"/>
          <p:cNvSpPr txBox="1">
            <a:spLocks noChangeArrowheads="1"/>
          </p:cNvSpPr>
          <p:nvPr/>
        </p:nvSpPr>
        <p:spPr bwMode="auto">
          <a:xfrm>
            <a:off x="250825" y="899782"/>
            <a:ext cx="8569325" cy="57061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just">
              <a:buNone/>
            </a:pPr>
            <a:r>
              <a:rPr lang="it-IT" sz="2400" dirty="0"/>
              <a:t>- altri soggetti costituiti non in forma societaria (ad esempio Consorzi), presso i quali l’ente detenga una partecipazione maggioritaria, ma che non possa comunque determinare effetti di controllo e neppure condizioni dominanti nelle decisioni assembleari e/o nella nomina degli organi, non verranno consolidati, ma la loro partecipazione è riportata nel bilancio fra le immobilizzazioni finanziarie sussistendone i presupposti;</a:t>
            </a:r>
          </a:p>
          <a:p>
            <a:pPr algn="just"/>
            <a:r>
              <a:rPr lang="it-IT" sz="2400" dirty="0"/>
              <a:t>- altri soggetti costituiti non in forma societaria (ad esempio Consorzi, associazioni, ecc.), presso i quali l’ente possa risultare titolare di condizioni dominanti nelle decisioni assembleari e/o nella nomina degli organi, ma non abbia alcuna partecipazione non trovano rappresentazione nel bilancio, ma i relativi bilanci verranno consolidati</a:t>
            </a:r>
            <a:r>
              <a:rPr lang="it-IT" sz="2000" dirty="0"/>
              <a:t>.</a:t>
            </a:r>
          </a:p>
          <a:p>
            <a:endParaRPr lang="it-IT" altLang="it-IT" sz="2000" dirty="0"/>
          </a:p>
        </p:txBody>
      </p:sp>
    </p:spTree>
    <p:extLst>
      <p:ext uri="{BB962C8B-B14F-4D97-AF65-F5344CB8AC3E}">
        <p14:creationId xmlns:p14="http://schemas.microsoft.com/office/powerpoint/2010/main" val="2143596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egnaposto numero diapositiva 2"/>
          <p:cNvSpPr>
            <a:spLocks noGrp="1"/>
          </p:cNvSpPr>
          <p:nvPr>
            <p:ph type="sldNum" sz="quarter" idx="11"/>
          </p:nvPr>
        </p:nvSpPr>
        <p:spPr>
          <a:noFill/>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fld id="{732D9FDB-DC24-41FF-AB66-C6F068E86806}" type="slidenum">
              <a:rPr lang="it-IT" altLang="it-IT" sz="1200" smtClean="0">
                <a:latin typeface="Arial Black" pitchFamily="34" charset="0"/>
              </a:rPr>
              <a:pPr eaLnBrk="1" hangingPunct="1">
                <a:spcBef>
                  <a:spcPct val="0"/>
                </a:spcBef>
                <a:buClrTx/>
                <a:buSzTx/>
                <a:buFontTx/>
                <a:buNone/>
              </a:pPr>
              <a:t>13</a:t>
            </a:fld>
            <a:endParaRPr lang="it-IT" altLang="it-IT" sz="1200">
              <a:latin typeface="Arial Black" pitchFamily="34" charset="0"/>
            </a:endParaRPr>
          </a:p>
        </p:txBody>
      </p:sp>
      <p:sp>
        <p:nvSpPr>
          <p:cNvPr id="21508" name="Text Box 2"/>
          <p:cNvSpPr txBox="1">
            <a:spLocks noChangeArrowheads="1"/>
          </p:cNvSpPr>
          <p:nvPr/>
        </p:nvSpPr>
        <p:spPr bwMode="auto">
          <a:xfrm>
            <a:off x="287338" y="199196"/>
            <a:ext cx="8426450" cy="460375"/>
          </a:xfrm>
          <a:prstGeom prst="rect">
            <a:avLst/>
          </a:prstGeom>
          <a:noFill/>
          <a:ln w="57150" cmpd="thinThick">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it-IT" altLang="it-IT" sz="2400" b="1" dirty="0"/>
              <a:t>Posizione MIUR: risposta 2 maggio 2017</a:t>
            </a:r>
          </a:p>
        </p:txBody>
      </p:sp>
      <p:sp>
        <p:nvSpPr>
          <p:cNvPr id="21509" name="Text Box 3"/>
          <p:cNvSpPr txBox="1">
            <a:spLocks noChangeArrowheads="1"/>
          </p:cNvSpPr>
          <p:nvPr/>
        </p:nvSpPr>
        <p:spPr bwMode="auto">
          <a:xfrm>
            <a:off x="2484438" y="2060575"/>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it-IT" altLang="it-IT" sz="2000" i="1"/>
          </a:p>
        </p:txBody>
      </p:sp>
      <p:sp>
        <p:nvSpPr>
          <p:cNvPr id="21510" name="Text Box 4"/>
          <p:cNvSpPr txBox="1">
            <a:spLocks noChangeArrowheads="1"/>
          </p:cNvSpPr>
          <p:nvPr/>
        </p:nvSpPr>
        <p:spPr bwMode="auto">
          <a:xfrm>
            <a:off x="250825" y="899782"/>
            <a:ext cx="8569325" cy="50413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just">
              <a:buNone/>
            </a:pPr>
            <a:r>
              <a:rPr lang="it-IT" sz="2400" dirty="0"/>
              <a:t>Quindi la situazione è assai variegata e può portare a soluzioni disomogenee rispetto alle risultanze del bilancio di esercizio approvato dello stesso periodo di consolidamento.</a:t>
            </a:r>
          </a:p>
          <a:p>
            <a:pPr algn="just">
              <a:buNone/>
            </a:pPr>
            <a:endParaRPr lang="it-IT" sz="2400" dirty="0"/>
          </a:p>
          <a:p>
            <a:pPr algn="just">
              <a:buNone/>
            </a:pPr>
            <a:r>
              <a:rPr lang="it-IT" sz="2400" dirty="0"/>
              <a:t>Sempre in materia di definizione del perimetro di consolidamento, il MIUR ritiene che operi l’obbligo di consolidamento dei bilanci anche nel caso in cui il possesso della partecipazione del soggetto da consolidare venga rappresentato in area di bilancio diversa dalle voci delle immobilizzazioni finanziarie e la partecipazione posseduta, alla data della chiusura dell’esercizio oggetto del bilancio consolidato, sia destinata, per varie motivazioni, alla dismissione.</a:t>
            </a:r>
          </a:p>
        </p:txBody>
      </p:sp>
    </p:spTree>
    <p:extLst>
      <p:ext uri="{BB962C8B-B14F-4D97-AF65-F5344CB8AC3E}">
        <p14:creationId xmlns:p14="http://schemas.microsoft.com/office/powerpoint/2010/main" val="2257148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p:txBody>
          <a:bodyPr/>
          <a:lstStyle/>
          <a:p>
            <a:r>
              <a:rPr lang="it-IT" sz="3600" dirty="0">
                <a:solidFill>
                  <a:srgbClr val="000000"/>
                </a:solidFill>
              </a:rPr>
              <a:t>DM 11 APRILE 2016</a:t>
            </a:r>
            <a:br>
              <a:rPr lang="it-IT" sz="3600" dirty="0">
                <a:solidFill>
                  <a:srgbClr val="000000"/>
                </a:solidFill>
              </a:rPr>
            </a:br>
            <a:r>
              <a:rPr lang="it-IT" sz="3600" dirty="0">
                <a:solidFill>
                  <a:srgbClr val="000000"/>
                </a:solidFill>
              </a:rPr>
              <a:t>La composizione e i principi</a:t>
            </a:r>
          </a:p>
        </p:txBody>
      </p:sp>
      <p:sp>
        <p:nvSpPr>
          <p:cNvPr id="29" name="Segnaposto contenuto 28"/>
          <p:cNvSpPr>
            <a:spLocks noGrp="1"/>
          </p:cNvSpPr>
          <p:nvPr>
            <p:ph idx="1"/>
          </p:nvPr>
        </p:nvSpPr>
        <p:spPr>
          <a:xfrm>
            <a:off x="536823" y="1393176"/>
            <a:ext cx="8301122" cy="5101464"/>
          </a:xfrm>
        </p:spPr>
        <p:txBody>
          <a:bodyPr>
            <a:normAutofit/>
          </a:bodyPr>
          <a:lstStyle/>
          <a:p>
            <a:pPr marL="0" indent="0" algn="just">
              <a:buNone/>
            </a:pPr>
            <a:r>
              <a:rPr lang="it-IT" b="1" dirty="0">
                <a:solidFill>
                  <a:srgbClr val="000000"/>
                </a:solidFill>
              </a:rPr>
              <a:t>COMPOSIZIONE: </a:t>
            </a:r>
            <a:r>
              <a:rPr lang="it-IT" dirty="0">
                <a:solidFill>
                  <a:srgbClr val="000000"/>
                </a:solidFill>
              </a:rPr>
              <a:t>Stato patrimoniale e conto economico (come da schemi allegati al decreto), nota integrativa, relazione sulla gestione, relazione del collegio dei revisori dei conti, elenco degli enti appartenenti all’area di consolidamento.</a:t>
            </a:r>
          </a:p>
          <a:p>
            <a:pPr marL="0" indent="0" algn="just">
              <a:buNone/>
            </a:pPr>
            <a:r>
              <a:rPr lang="it-IT" b="1" dirty="0">
                <a:solidFill>
                  <a:srgbClr val="000000"/>
                </a:solidFill>
              </a:rPr>
              <a:t>PRINCIPI CONTABILI: </a:t>
            </a:r>
            <a:r>
              <a:rPr lang="it-IT" dirty="0">
                <a:solidFill>
                  <a:srgbClr val="000000"/>
                </a:solidFill>
              </a:rPr>
              <a:t>Principi di consolidamento OIC, tenendo conto dei principi di cui al Decreto MIUR n. 19/14. Per i bilanci degli enti del gruppo in contabilità finanziaria, si applicano comunque i principi contabili della capogruppo</a:t>
            </a:r>
          </a:p>
          <a:p>
            <a:pPr marL="0" indent="0" algn="just">
              <a:buNone/>
            </a:pPr>
            <a:r>
              <a:rPr lang="it-IT" b="1" dirty="0">
                <a:solidFill>
                  <a:srgbClr val="000000"/>
                </a:solidFill>
              </a:rPr>
              <a:t>OBBLIGHI: </a:t>
            </a:r>
            <a:r>
              <a:rPr lang="it-IT" dirty="0">
                <a:solidFill>
                  <a:srgbClr val="000000"/>
                </a:solidFill>
              </a:rPr>
              <a:t>gli enti del gruppo sono tenuti a fornire tutte le informazioni necessarie per il consolidamento</a:t>
            </a:r>
          </a:p>
        </p:txBody>
      </p:sp>
      <p:sp>
        <p:nvSpPr>
          <p:cNvPr id="16" name="CasellaDiTesto 15"/>
          <p:cNvSpPr txBox="1"/>
          <p:nvPr/>
        </p:nvSpPr>
        <p:spPr>
          <a:xfrm>
            <a:off x="8432054" y="3312790"/>
            <a:ext cx="184666" cy="646331"/>
          </a:xfrm>
          <a:prstGeom prst="rect">
            <a:avLst/>
          </a:prstGeom>
          <a:noFill/>
        </p:spPr>
        <p:txBody>
          <a:bodyPr wrap="none" rtlCol="0">
            <a:spAutoFit/>
          </a:bodyPr>
          <a:lstStyle/>
          <a:p>
            <a:endParaRPr lang="it-IT" dirty="0"/>
          </a:p>
          <a:p>
            <a:endParaRPr lang="it-IT" dirty="0"/>
          </a:p>
        </p:txBody>
      </p:sp>
      <p:sp>
        <p:nvSpPr>
          <p:cNvPr id="26" name="CasellaDiTesto 25"/>
          <p:cNvSpPr txBox="1"/>
          <p:nvPr/>
        </p:nvSpPr>
        <p:spPr>
          <a:xfrm>
            <a:off x="2369879" y="5093579"/>
            <a:ext cx="184666" cy="369332"/>
          </a:xfrm>
          <a:prstGeom prst="rect">
            <a:avLst/>
          </a:prstGeom>
          <a:noFill/>
        </p:spPr>
        <p:txBody>
          <a:bodyPr wrap="none" rtlCol="0">
            <a:spAutoFit/>
          </a:bodyPr>
          <a:lstStyle/>
          <a:p>
            <a:endParaRPr lang="it-IT" dirty="0"/>
          </a:p>
        </p:txBody>
      </p:sp>
      <p:sp>
        <p:nvSpPr>
          <p:cNvPr id="2" name="Segnaposto numero diapositiva 1"/>
          <p:cNvSpPr>
            <a:spLocks noGrp="1"/>
          </p:cNvSpPr>
          <p:nvPr>
            <p:ph type="sldNum" sz="quarter" idx="12"/>
          </p:nvPr>
        </p:nvSpPr>
        <p:spPr/>
        <p:txBody>
          <a:bodyPr/>
          <a:lstStyle/>
          <a:p>
            <a:fld id="{8B37D5FE-740C-46F5-801A-FA5477D9711F}" type="slidenum">
              <a:rPr lang="en-US" smtClean="0"/>
              <a:pPr/>
              <a:t>14</a:t>
            </a:fld>
            <a:endParaRPr lang="en-US"/>
          </a:p>
        </p:txBody>
      </p:sp>
      <p:sp>
        <p:nvSpPr>
          <p:cNvPr id="3" name="Segnaposto piè di pagina 2"/>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1462188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p:txBody>
          <a:bodyPr/>
          <a:lstStyle/>
          <a:p>
            <a:r>
              <a:rPr lang="it-IT" sz="3600" dirty="0">
                <a:solidFill>
                  <a:srgbClr val="000000"/>
                </a:solidFill>
              </a:rPr>
              <a:t>DM 11 APRILE 2016</a:t>
            </a:r>
            <a:br>
              <a:rPr lang="it-IT" sz="3600" dirty="0">
                <a:solidFill>
                  <a:srgbClr val="000000"/>
                </a:solidFill>
              </a:rPr>
            </a:br>
            <a:r>
              <a:rPr lang="it-IT" sz="3600" dirty="0">
                <a:solidFill>
                  <a:srgbClr val="000000"/>
                </a:solidFill>
              </a:rPr>
              <a:t>La procedura</a:t>
            </a:r>
          </a:p>
        </p:txBody>
      </p:sp>
      <p:sp>
        <p:nvSpPr>
          <p:cNvPr id="29" name="Segnaposto contenuto 28"/>
          <p:cNvSpPr>
            <a:spLocks noGrp="1"/>
          </p:cNvSpPr>
          <p:nvPr>
            <p:ph idx="1"/>
          </p:nvPr>
        </p:nvSpPr>
        <p:spPr>
          <a:xfrm>
            <a:off x="536823" y="1393176"/>
            <a:ext cx="8301122" cy="5101464"/>
          </a:xfrm>
        </p:spPr>
        <p:txBody>
          <a:bodyPr>
            <a:normAutofit/>
          </a:bodyPr>
          <a:lstStyle/>
          <a:p>
            <a:pPr marL="0" indent="0" algn="just">
              <a:buNone/>
            </a:pPr>
            <a:r>
              <a:rPr lang="it-IT" b="1" dirty="0">
                <a:solidFill>
                  <a:srgbClr val="000000"/>
                </a:solidFill>
              </a:rPr>
              <a:t>LA CAPOGRUPPO: </a:t>
            </a:r>
          </a:p>
          <a:p>
            <a:pPr algn="just">
              <a:buFontTx/>
              <a:buChar char="-"/>
            </a:pPr>
            <a:r>
              <a:rPr lang="it-IT" dirty="0">
                <a:solidFill>
                  <a:srgbClr val="000000"/>
                </a:solidFill>
              </a:rPr>
              <a:t>PREDISPONE L’ELENCO DEI SOGGETTI COMPRESI NELL’AREA DI CONSOLIDAMENTO</a:t>
            </a:r>
          </a:p>
          <a:p>
            <a:pPr algn="just">
              <a:buFontTx/>
              <a:buChar char="-"/>
            </a:pPr>
            <a:r>
              <a:rPr lang="it-IT" dirty="0">
                <a:solidFill>
                  <a:srgbClr val="000000"/>
                </a:solidFill>
              </a:rPr>
              <a:t>INFORMA I SOGGETTI INTERESSATI INDICANDO I TEMPI E I MODI PER LA TRASMISSIONE DEI BILANCI E DEGLI ALTRI DOCUMENTI NECESSARI</a:t>
            </a:r>
          </a:p>
          <a:p>
            <a:pPr algn="just">
              <a:buFontTx/>
              <a:buChar char="-"/>
            </a:pPr>
            <a:r>
              <a:rPr lang="it-IT">
                <a:solidFill>
                  <a:srgbClr val="000000"/>
                </a:solidFill>
              </a:rPr>
              <a:t>INDICA I CRITERI DI VALUTAZIONE DELLE POSTE DI BILANCIO E LE MODALITA’ DI CONSOLIDAMENTO</a:t>
            </a:r>
          </a:p>
          <a:p>
            <a:pPr algn="just">
              <a:buFontTx/>
              <a:buChar char="-"/>
            </a:pPr>
            <a:r>
              <a:rPr lang="it-IT">
                <a:solidFill>
                  <a:srgbClr val="000000"/>
                </a:solidFill>
              </a:rPr>
              <a:t>TRASMETTE AI SOGGETTI INTERESSATI LE INDICAZIONI NECESSARIE PER L’UNIFORMIZZAZIONE DEI BILANCI</a:t>
            </a:r>
            <a:endParaRPr lang="it-IT" dirty="0">
              <a:solidFill>
                <a:srgbClr val="000000"/>
              </a:solidFill>
            </a:endParaRPr>
          </a:p>
        </p:txBody>
      </p:sp>
      <p:sp>
        <p:nvSpPr>
          <p:cNvPr id="16" name="CasellaDiTesto 15"/>
          <p:cNvSpPr txBox="1"/>
          <p:nvPr/>
        </p:nvSpPr>
        <p:spPr>
          <a:xfrm>
            <a:off x="8432054" y="3312790"/>
            <a:ext cx="184666" cy="646331"/>
          </a:xfrm>
          <a:prstGeom prst="rect">
            <a:avLst/>
          </a:prstGeom>
          <a:noFill/>
        </p:spPr>
        <p:txBody>
          <a:bodyPr wrap="none" rtlCol="0">
            <a:spAutoFit/>
          </a:bodyPr>
          <a:lstStyle/>
          <a:p>
            <a:endParaRPr lang="it-IT" dirty="0"/>
          </a:p>
          <a:p>
            <a:endParaRPr lang="it-IT" dirty="0"/>
          </a:p>
        </p:txBody>
      </p:sp>
      <p:sp>
        <p:nvSpPr>
          <p:cNvPr id="26" name="CasellaDiTesto 25"/>
          <p:cNvSpPr txBox="1"/>
          <p:nvPr/>
        </p:nvSpPr>
        <p:spPr>
          <a:xfrm>
            <a:off x="2369879" y="5093579"/>
            <a:ext cx="184666" cy="369332"/>
          </a:xfrm>
          <a:prstGeom prst="rect">
            <a:avLst/>
          </a:prstGeom>
          <a:noFill/>
        </p:spPr>
        <p:txBody>
          <a:bodyPr wrap="none" rtlCol="0">
            <a:spAutoFit/>
          </a:bodyPr>
          <a:lstStyle/>
          <a:p>
            <a:endParaRPr lang="it-IT" dirty="0"/>
          </a:p>
        </p:txBody>
      </p:sp>
      <p:sp>
        <p:nvSpPr>
          <p:cNvPr id="2" name="Segnaposto numero diapositiva 1"/>
          <p:cNvSpPr>
            <a:spLocks noGrp="1"/>
          </p:cNvSpPr>
          <p:nvPr>
            <p:ph type="sldNum" sz="quarter" idx="12"/>
          </p:nvPr>
        </p:nvSpPr>
        <p:spPr/>
        <p:txBody>
          <a:bodyPr/>
          <a:lstStyle/>
          <a:p>
            <a:fld id="{8B37D5FE-740C-46F5-801A-FA5477D9711F}" type="slidenum">
              <a:rPr lang="en-US" smtClean="0"/>
              <a:pPr/>
              <a:t>15</a:t>
            </a:fld>
            <a:endParaRPr lang="en-US"/>
          </a:p>
        </p:txBody>
      </p:sp>
      <p:sp>
        <p:nvSpPr>
          <p:cNvPr id="3" name="Segnaposto piè di pagina 2"/>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752351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779463" y="-5887"/>
            <a:ext cx="7583488" cy="1067324"/>
          </a:xfrm>
        </p:spPr>
        <p:txBody>
          <a:bodyPr/>
          <a:lstStyle/>
          <a:p>
            <a:r>
              <a:rPr lang="it-IT" sz="3600" dirty="0">
                <a:solidFill>
                  <a:srgbClr val="000000"/>
                </a:solidFill>
              </a:rPr>
              <a:t>DM 11 APRILE 2016</a:t>
            </a:r>
            <a:br>
              <a:rPr lang="it-IT" sz="3600" dirty="0">
                <a:solidFill>
                  <a:srgbClr val="000000"/>
                </a:solidFill>
              </a:rPr>
            </a:br>
            <a:r>
              <a:rPr lang="it-IT" sz="3600" dirty="0">
                <a:solidFill>
                  <a:srgbClr val="000000"/>
                </a:solidFill>
              </a:rPr>
              <a:t>I prospetti: stato patrimoniale</a:t>
            </a:r>
          </a:p>
        </p:txBody>
      </p:sp>
      <p:sp>
        <p:nvSpPr>
          <p:cNvPr id="29" name="Segnaposto contenuto 28"/>
          <p:cNvSpPr>
            <a:spLocks noGrp="1"/>
          </p:cNvSpPr>
          <p:nvPr>
            <p:ph idx="1"/>
          </p:nvPr>
        </p:nvSpPr>
        <p:spPr>
          <a:xfrm>
            <a:off x="536823" y="1061437"/>
            <a:ext cx="8301122" cy="5101464"/>
          </a:xfrm>
        </p:spPr>
        <p:txBody>
          <a:bodyPr>
            <a:normAutofit fontScale="55000" lnSpcReduction="20000"/>
          </a:bodyPr>
          <a:lstStyle/>
          <a:p>
            <a:pPr marL="0" indent="0" algn="just">
              <a:buNone/>
            </a:pPr>
            <a:r>
              <a:rPr lang="it-IT" b="1" dirty="0">
                <a:solidFill>
                  <a:srgbClr val="000000"/>
                </a:solidFill>
              </a:rPr>
              <a:t>ATTIVO:				PASSIVO</a:t>
            </a:r>
          </a:p>
          <a:p>
            <a:pPr marL="0" indent="0" algn="just">
              <a:buNone/>
            </a:pPr>
            <a:r>
              <a:rPr lang="it-IT" b="1" dirty="0">
                <a:solidFill>
                  <a:srgbClr val="000000"/>
                </a:solidFill>
              </a:rPr>
              <a:t> A) Immobilizzazioni			A) Patrimonio netto</a:t>
            </a:r>
          </a:p>
          <a:p>
            <a:pPr marL="514350" indent="-514350" algn="just">
              <a:buAutoNum type="romanUcParenR"/>
            </a:pPr>
            <a:r>
              <a:rPr lang="it-IT" dirty="0">
                <a:solidFill>
                  <a:srgbClr val="000000"/>
                </a:solidFill>
              </a:rPr>
              <a:t>Immateriali			I) Fondo di dotazione dell’Ateneo</a:t>
            </a:r>
          </a:p>
          <a:p>
            <a:pPr marL="514350" indent="-514350" algn="just">
              <a:buAutoNum type="romanUcParenR"/>
            </a:pPr>
            <a:r>
              <a:rPr lang="it-IT" dirty="0">
                <a:solidFill>
                  <a:srgbClr val="000000"/>
                </a:solidFill>
              </a:rPr>
              <a:t>Materiali			II) Patrimonio vincolato</a:t>
            </a:r>
          </a:p>
          <a:p>
            <a:pPr marL="514350" indent="-514350" algn="just">
              <a:buAutoNum type="romanUcParenR"/>
            </a:pPr>
            <a:r>
              <a:rPr lang="it-IT" dirty="0">
                <a:solidFill>
                  <a:srgbClr val="000000"/>
                </a:solidFill>
              </a:rPr>
              <a:t>Finanziarie			III) Patrimonio non vincolato</a:t>
            </a:r>
          </a:p>
          <a:p>
            <a:pPr marL="0" indent="0" algn="just">
              <a:buNone/>
            </a:pPr>
            <a:r>
              <a:rPr lang="it-IT" b="1" dirty="0">
                <a:solidFill>
                  <a:srgbClr val="000000"/>
                </a:solidFill>
              </a:rPr>
              <a:t>B) Attivo circolante			B) Fondi per rischi ed oneri</a:t>
            </a:r>
          </a:p>
          <a:p>
            <a:pPr marL="514350" indent="-514350" algn="just">
              <a:buAutoNum type="romanUcParenR"/>
            </a:pPr>
            <a:r>
              <a:rPr lang="it-IT" dirty="0">
                <a:solidFill>
                  <a:srgbClr val="000000"/>
                </a:solidFill>
              </a:rPr>
              <a:t>Rimanenze 			</a:t>
            </a:r>
            <a:r>
              <a:rPr lang="it-IT" b="1" dirty="0">
                <a:solidFill>
                  <a:srgbClr val="000000"/>
                </a:solidFill>
              </a:rPr>
              <a:t>C) Trattamento di fine rapporto di lavoro subordinato</a:t>
            </a:r>
          </a:p>
          <a:p>
            <a:pPr marL="514350" indent="-514350" algn="just">
              <a:buAutoNum type="romanUcParenR"/>
            </a:pPr>
            <a:r>
              <a:rPr lang="it-IT" dirty="0">
                <a:solidFill>
                  <a:srgbClr val="000000"/>
                </a:solidFill>
              </a:rPr>
              <a:t>Crediti</a:t>
            </a:r>
          </a:p>
          <a:p>
            <a:pPr marL="514350" indent="-514350" algn="just">
              <a:buAutoNum type="romanUcParenR"/>
            </a:pPr>
            <a:r>
              <a:rPr lang="it-IT" dirty="0">
                <a:solidFill>
                  <a:srgbClr val="000000"/>
                </a:solidFill>
              </a:rPr>
              <a:t>Attività finanziarie		</a:t>
            </a:r>
            <a:r>
              <a:rPr lang="it-IT" b="1" dirty="0">
                <a:solidFill>
                  <a:srgbClr val="000000"/>
                </a:solidFill>
              </a:rPr>
              <a:t>D) Debiti</a:t>
            </a:r>
          </a:p>
          <a:p>
            <a:pPr marL="514350" indent="-514350" algn="just">
              <a:buAutoNum type="romanUcParenR"/>
            </a:pPr>
            <a:r>
              <a:rPr lang="it-IT" dirty="0">
                <a:solidFill>
                  <a:srgbClr val="000000"/>
                </a:solidFill>
              </a:rPr>
              <a:t>Disponibilità liquide		</a:t>
            </a:r>
            <a:r>
              <a:rPr lang="it-IT" b="1" dirty="0">
                <a:solidFill>
                  <a:srgbClr val="000000"/>
                </a:solidFill>
              </a:rPr>
              <a:t>E) Ratei e risconti passivi e contributi agli investimenti</a:t>
            </a:r>
          </a:p>
          <a:p>
            <a:pPr marL="0" indent="0" algn="just">
              <a:buNone/>
            </a:pPr>
            <a:r>
              <a:rPr lang="it-IT" b="1" dirty="0">
                <a:solidFill>
                  <a:srgbClr val="000000"/>
                </a:solidFill>
              </a:rPr>
              <a:t>C) Ratei e risconti attivi</a:t>
            </a:r>
          </a:p>
          <a:p>
            <a:pPr marL="0" indent="0" algn="just">
              <a:buNone/>
            </a:pPr>
            <a:r>
              <a:rPr lang="it-IT" b="1" dirty="0">
                <a:solidFill>
                  <a:srgbClr val="000000"/>
                </a:solidFill>
              </a:rPr>
              <a:t>Conti d’ordine all’attivo 		Conti d’ordine del passivo</a:t>
            </a:r>
          </a:p>
        </p:txBody>
      </p:sp>
      <p:sp>
        <p:nvSpPr>
          <p:cNvPr id="16" name="CasellaDiTesto 15"/>
          <p:cNvSpPr txBox="1"/>
          <p:nvPr/>
        </p:nvSpPr>
        <p:spPr>
          <a:xfrm>
            <a:off x="8432054" y="3312790"/>
            <a:ext cx="184666" cy="646331"/>
          </a:xfrm>
          <a:prstGeom prst="rect">
            <a:avLst/>
          </a:prstGeom>
          <a:noFill/>
        </p:spPr>
        <p:txBody>
          <a:bodyPr wrap="none" rtlCol="0">
            <a:spAutoFit/>
          </a:bodyPr>
          <a:lstStyle/>
          <a:p>
            <a:endParaRPr lang="it-IT" dirty="0"/>
          </a:p>
          <a:p>
            <a:endParaRPr lang="it-IT" dirty="0"/>
          </a:p>
        </p:txBody>
      </p:sp>
      <p:sp>
        <p:nvSpPr>
          <p:cNvPr id="26" name="CasellaDiTesto 25"/>
          <p:cNvSpPr txBox="1"/>
          <p:nvPr/>
        </p:nvSpPr>
        <p:spPr>
          <a:xfrm>
            <a:off x="2369879" y="5093579"/>
            <a:ext cx="184666" cy="369332"/>
          </a:xfrm>
          <a:prstGeom prst="rect">
            <a:avLst/>
          </a:prstGeom>
          <a:noFill/>
        </p:spPr>
        <p:txBody>
          <a:bodyPr wrap="none" rtlCol="0">
            <a:spAutoFit/>
          </a:bodyPr>
          <a:lstStyle/>
          <a:p>
            <a:endParaRPr lang="it-IT" dirty="0"/>
          </a:p>
        </p:txBody>
      </p:sp>
      <p:sp>
        <p:nvSpPr>
          <p:cNvPr id="2" name="Segnaposto numero diapositiva 1"/>
          <p:cNvSpPr>
            <a:spLocks noGrp="1"/>
          </p:cNvSpPr>
          <p:nvPr>
            <p:ph type="sldNum" sz="quarter" idx="12"/>
          </p:nvPr>
        </p:nvSpPr>
        <p:spPr/>
        <p:txBody>
          <a:bodyPr/>
          <a:lstStyle/>
          <a:p>
            <a:fld id="{8B37D5FE-740C-46F5-801A-FA5477D9711F}" type="slidenum">
              <a:rPr lang="en-US" smtClean="0"/>
              <a:pPr/>
              <a:t>16</a:t>
            </a:fld>
            <a:endParaRPr lang="en-US"/>
          </a:p>
        </p:txBody>
      </p:sp>
      <p:sp>
        <p:nvSpPr>
          <p:cNvPr id="3" name="Segnaposto piè di pagina 2"/>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620221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779463" y="-5887"/>
            <a:ext cx="7583488" cy="497206"/>
          </a:xfrm>
        </p:spPr>
        <p:txBody>
          <a:bodyPr/>
          <a:lstStyle/>
          <a:p>
            <a:r>
              <a:rPr lang="it-IT" sz="1600" dirty="0">
                <a:solidFill>
                  <a:srgbClr val="000000"/>
                </a:solidFill>
              </a:rPr>
              <a:t>DM 11 APRILE 2016 : I prospetti: conto economico</a:t>
            </a:r>
          </a:p>
        </p:txBody>
      </p:sp>
      <p:sp>
        <p:nvSpPr>
          <p:cNvPr id="29" name="Segnaposto contenuto 28"/>
          <p:cNvSpPr>
            <a:spLocks noGrp="1"/>
          </p:cNvSpPr>
          <p:nvPr>
            <p:ph idx="1"/>
          </p:nvPr>
        </p:nvSpPr>
        <p:spPr>
          <a:xfrm>
            <a:off x="536823" y="395785"/>
            <a:ext cx="8301122" cy="6291618"/>
          </a:xfrm>
        </p:spPr>
        <p:txBody>
          <a:bodyPr>
            <a:normAutofit/>
          </a:bodyPr>
          <a:lstStyle/>
          <a:p>
            <a:pPr algn="just">
              <a:buAutoNum type="alphaUcParenR"/>
            </a:pPr>
            <a:r>
              <a:rPr lang="it-IT" b="1" dirty="0">
                <a:solidFill>
                  <a:srgbClr val="000000"/>
                </a:solidFill>
              </a:rPr>
              <a:t>PROVENTI OPERATIVI:</a:t>
            </a:r>
          </a:p>
          <a:p>
            <a:pPr marL="514350" indent="-514350" algn="just">
              <a:buAutoNum type="romanUcParenR"/>
            </a:pPr>
            <a:r>
              <a:rPr lang="it-IT" dirty="0">
                <a:solidFill>
                  <a:srgbClr val="000000"/>
                </a:solidFill>
              </a:rPr>
              <a:t>Proventi propri</a:t>
            </a:r>
          </a:p>
          <a:p>
            <a:pPr marL="514350" indent="-514350" algn="just">
              <a:buAutoNum type="romanUcParenR"/>
            </a:pPr>
            <a:r>
              <a:rPr lang="it-IT" dirty="0">
                <a:solidFill>
                  <a:srgbClr val="000000"/>
                </a:solidFill>
              </a:rPr>
              <a:t>Contributi</a:t>
            </a:r>
          </a:p>
          <a:p>
            <a:pPr marL="514350" indent="-514350" algn="just">
              <a:buAutoNum type="romanUcParenR"/>
            </a:pPr>
            <a:r>
              <a:rPr lang="it-IT" dirty="0">
                <a:solidFill>
                  <a:srgbClr val="000000"/>
                </a:solidFill>
              </a:rPr>
              <a:t>Proventi per attività assistenziale</a:t>
            </a:r>
          </a:p>
          <a:p>
            <a:pPr marL="514350" indent="-514350" algn="just">
              <a:buAutoNum type="romanUcParenR"/>
            </a:pPr>
            <a:r>
              <a:rPr lang="it-IT" dirty="0">
                <a:solidFill>
                  <a:srgbClr val="000000"/>
                </a:solidFill>
              </a:rPr>
              <a:t>Proventi per gestione diretta interventi per il diritto allo studio</a:t>
            </a:r>
          </a:p>
          <a:p>
            <a:pPr marL="514350" indent="-514350" algn="just">
              <a:buAutoNum type="romanUcParenR"/>
            </a:pPr>
            <a:r>
              <a:rPr lang="it-IT" dirty="0">
                <a:solidFill>
                  <a:srgbClr val="000000"/>
                </a:solidFill>
              </a:rPr>
              <a:t>Altri proventi e ricavi diversi</a:t>
            </a:r>
          </a:p>
          <a:p>
            <a:pPr marL="514350" indent="-514350" algn="just">
              <a:buAutoNum type="romanUcParenR"/>
            </a:pPr>
            <a:r>
              <a:rPr lang="it-IT" dirty="0">
                <a:solidFill>
                  <a:srgbClr val="000000"/>
                </a:solidFill>
              </a:rPr>
              <a:t>Variazioni rimanenze</a:t>
            </a:r>
          </a:p>
          <a:p>
            <a:pPr marL="514350" indent="-514350" algn="just">
              <a:buAutoNum type="romanUcParenR"/>
            </a:pPr>
            <a:r>
              <a:rPr lang="it-IT" dirty="0">
                <a:solidFill>
                  <a:srgbClr val="000000"/>
                </a:solidFill>
              </a:rPr>
              <a:t>Incremento delle immobilizzazioni per lavori interni</a:t>
            </a:r>
          </a:p>
        </p:txBody>
      </p:sp>
      <p:sp>
        <p:nvSpPr>
          <p:cNvPr id="16" name="CasellaDiTesto 15"/>
          <p:cNvSpPr txBox="1"/>
          <p:nvPr/>
        </p:nvSpPr>
        <p:spPr>
          <a:xfrm>
            <a:off x="8432054" y="3312790"/>
            <a:ext cx="184666" cy="646331"/>
          </a:xfrm>
          <a:prstGeom prst="rect">
            <a:avLst/>
          </a:prstGeom>
          <a:noFill/>
        </p:spPr>
        <p:txBody>
          <a:bodyPr wrap="none" rtlCol="0">
            <a:spAutoFit/>
          </a:bodyPr>
          <a:lstStyle/>
          <a:p>
            <a:endParaRPr lang="it-IT" dirty="0"/>
          </a:p>
          <a:p>
            <a:endParaRPr lang="it-IT" dirty="0"/>
          </a:p>
        </p:txBody>
      </p:sp>
      <p:sp>
        <p:nvSpPr>
          <p:cNvPr id="26" name="CasellaDiTesto 25"/>
          <p:cNvSpPr txBox="1"/>
          <p:nvPr/>
        </p:nvSpPr>
        <p:spPr>
          <a:xfrm>
            <a:off x="2369879" y="5093579"/>
            <a:ext cx="184666" cy="369332"/>
          </a:xfrm>
          <a:prstGeom prst="rect">
            <a:avLst/>
          </a:prstGeom>
          <a:noFill/>
        </p:spPr>
        <p:txBody>
          <a:bodyPr wrap="none" rtlCol="0">
            <a:spAutoFit/>
          </a:bodyPr>
          <a:lstStyle/>
          <a:p>
            <a:endParaRPr lang="it-IT" dirty="0"/>
          </a:p>
        </p:txBody>
      </p:sp>
      <p:sp>
        <p:nvSpPr>
          <p:cNvPr id="2" name="Segnaposto numero diapositiva 1"/>
          <p:cNvSpPr>
            <a:spLocks noGrp="1"/>
          </p:cNvSpPr>
          <p:nvPr>
            <p:ph type="sldNum" sz="quarter" idx="12"/>
          </p:nvPr>
        </p:nvSpPr>
        <p:spPr/>
        <p:txBody>
          <a:bodyPr/>
          <a:lstStyle/>
          <a:p>
            <a:fld id="{8B37D5FE-740C-46F5-801A-FA5477D9711F}" type="slidenum">
              <a:rPr lang="en-US" smtClean="0"/>
              <a:pPr/>
              <a:t>17</a:t>
            </a:fld>
            <a:endParaRPr lang="en-US"/>
          </a:p>
        </p:txBody>
      </p:sp>
    </p:spTree>
    <p:extLst>
      <p:ext uri="{BB962C8B-B14F-4D97-AF65-F5344CB8AC3E}">
        <p14:creationId xmlns:p14="http://schemas.microsoft.com/office/powerpoint/2010/main" val="18751853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779463" y="-5887"/>
            <a:ext cx="7583488" cy="497206"/>
          </a:xfrm>
        </p:spPr>
        <p:txBody>
          <a:bodyPr/>
          <a:lstStyle/>
          <a:p>
            <a:r>
              <a:rPr lang="it-IT" sz="1600" dirty="0">
                <a:solidFill>
                  <a:srgbClr val="000000"/>
                </a:solidFill>
              </a:rPr>
              <a:t>DM 11 APRILE 2016 : I prospetti: conto economico</a:t>
            </a:r>
          </a:p>
        </p:txBody>
      </p:sp>
      <p:sp>
        <p:nvSpPr>
          <p:cNvPr id="29" name="Segnaposto contenuto 28"/>
          <p:cNvSpPr>
            <a:spLocks noGrp="1"/>
          </p:cNvSpPr>
          <p:nvPr>
            <p:ph idx="1"/>
          </p:nvPr>
        </p:nvSpPr>
        <p:spPr>
          <a:xfrm>
            <a:off x="536823" y="395785"/>
            <a:ext cx="8301122" cy="6291618"/>
          </a:xfrm>
        </p:spPr>
        <p:txBody>
          <a:bodyPr>
            <a:normAutofit fontScale="92500" lnSpcReduction="10000"/>
          </a:bodyPr>
          <a:lstStyle/>
          <a:p>
            <a:pPr marL="0" indent="0" algn="just">
              <a:buNone/>
            </a:pPr>
            <a:r>
              <a:rPr lang="it-IT" b="1" dirty="0">
                <a:solidFill>
                  <a:srgbClr val="000000"/>
                </a:solidFill>
              </a:rPr>
              <a:t>B) Costi operativi</a:t>
            </a:r>
          </a:p>
          <a:p>
            <a:pPr marL="0" indent="0" algn="just">
              <a:buNone/>
            </a:pPr>
            <a:r>
              <a:rPr lang="it-IT" dirty="0">
                <a:solidFill>
                  <a:srgbClr val="000000"/>
                </a:solidFill>
              </a:rPr>
              <a:t>VIII) Costi del personale</a:t>
            </a:r>
          </a:p>
          <a:p>
            <a:pPr marL="0" indent="0" algn="just">
              <a:buNone/>
            </a:pPr>
            <a:r>
              <a:rPr lang="it-IT" dirty="0">
                <a:solidFill>
                  <a:srgbClr val="000000"/>
                </a:solidFill>
              </a:rPr>
              <a:t>IX ) Costi della gestione corrente</a:t>
            </a:r>
          </a:p>
          <a:p>
            <a:pPr marL="0" indent="0" algn="just">
              <a:buNone/>
            </a:pPr>
            <a:r>
              <a:rPr lang="it-IT" dirty="0">
                <a:solidFill>
                  <a:srgbClr val="000000"/>
                </a:solidFill>
              </a:rPr>
              <a:t>X) Ammortamenti e svalutazioni</a:t>
            </a:r>
          </a:p>
          <a:p>
            <a:pPr marL="0" indent="0" algn="just">
              <a:buNone/>
            </a:pPr>
            <a:r>
              <a:rPr lang="it-IT" dirty="0">
                <a:solidFill>
                  <a:srgbClr val="000000"/>
                </a:solidFill>
              </a:rPr>
              <a:t>XI) Accantonamento per rischi</a:t>
            </a:r>
          </a:p>
          <a:p>
            <a:pPr marL="0" indent="0" algn="just">
              <a:buNone/>
            </a:pPr>
            <a:r>
              <a:rPr lang="it-IT" dirty="0">
                <a:solidFill>
                  <a:srgbClr val="000000"/>
                </a:solidFill>
              </a:rPr>
              <a:t>XII) Oneri diversi di gestione</a:t>
            </a:r>
          </a:p>
          <a:p>
            <a:pPr marL="0" indent="0" algn="just">
              <a:buNone/>
            </a:pPr>
            <a:r>
              <a:rPr lang="it-IT" b="1" dirty="0">
                <a:solidFill>
                  <a:srgbClr val="000000"/>
                </a:solidFill>
              </a:rPr>
              <a:t>C) Proventi e oneri finanziari</a:t>
            </a:r>
          </a:p>
          <a:p>
            <a:pPr marL="0" indent="0" algn="just">
              <a:buNone/>
            </a:pPr>
            <a:r>
              <a:rPr lang="it-IT" b="1" dirty="0">
                <a:solidFill>
                  <a:srgbClr val="000000"/>
                </a:solidFill>
              </a:rPr>
              <a:t>D) Rettifiche di valore di attività finanziarie</a:t>
            </a:r>
          </a:p>
          <a:p>
            <a:pPr marL="0" indent="0" algn="just">
              <a:buNone/>
            </a:pPr>
            <a:r>
              <a:rPr lang="it-IT" b="1" dirty="0">
                <a:solidFill>
                  <a:srgbClr val="000000"/>
                </a:solidFill>
              </a:rPr>
              <a:t>E) Proventi e oneri straordinari</a:t>
            </a:r>
          </a:p>
          <a:p>
            <a:pPr marL="0" indent="0" algn="just">
              <a:buNone/>
            </a:pPr>
            <a:r>
              <a:rPr lang="it-IT" b="1" dirty="0">
                <a:solidFill>
                  <a:srgbClr val="000000"/>
                </a:solidFill>
              </a:rPr>
              <a:t>F) Imposte sul reddito dell’esercizio correnti, differite, anticipate</a:t>
            </a:r>
          </a:p>
          <a:p>
            <a:pPr marL="0" indent="0" algn="just">
              <a:buNone/>
            </a:pPr>
            <a:r>
              <a:rPr lang="it-IT" b="1" dirty="0">
                <a:solidFill>
                  <a:srgbClr val="000000"/>
                </a:solidFill>
              </a:rPr>
              <a:t>RISULTATO DI ESERCIZIO</a:t>
            </a:r>
          </a:p>
        </p:txBody>
      </p:sp>
      <p:sp>
        <p:nvSpPr>
          <p:cNvPr id="16" name="CasellaDiTesto 15"/>
          <p:cNvSpPr txBox="1"/>
          <p:nvPr/>
        </p:nvSpPr>
        <p:spPr>
          <a:xfrm>
            <a:off x="8432054" y="3312790"/>
            <a:ext cx="184666" cy="646331"/>
          </a:xfrm>
          <a:prstGeom prst="rect">
            <a:avLst/>
          </a:prstGeom>
          <a:noFill/>
        </p:spPr>
        <p:txBody>
          <a:bodyPr wrap="none" rtlCol="0">
            <a:spAutoFit/>
          </a:bodyPr>
          <a:lstStyle/>
          <a:p>
            <a:endParaRPr lang="it-IT" dirty="0"/>
          </a:p>
          <a:p>
            <a:endParaRPr lang="it-IT" dirty="0"/>
          </a:p>
        </p:txBody>
      </p:sp>
      <p:sp>
        <p:nvSpPr>
          <p:cNvPr id="26" name="CasellaDiTesto 25"/>
          <p:cNvSpPr txBox="1"/>
          <p:nvPr/>
        </p:nvSpPr>
        <p:spPr>
          <a:xfrm>
            <a:off x="2369879" y="5093579"/>
            <a:ext cx="184666" cy="369332"/>
          </a:xfrm>
          <a:prstGeom prst="rect">
            <a:avLst/>
          </a:prstGeom>
          <a:noFill/>
        </p:spPr>
        <p:txBody>
          <a:bodyPr wrap="none" rtlCol="0">
            <a:spAutoFit/>
          </a:bodyPr>
          <a:lstStyle/>
          <a:p>
            <a:endParaRPr lang="it-IT" dirty="0"/>
          </a:p>
        </p:txBody>
      </p:sp>
      <p:sp>
        <p:nvSpPr>
          <p:cNvPr id="2" name="Segnaposto numero diapositiva 1"/>
          <p:cNvSpPr>
            <a:spLocks noGrp="1"/>
          </p:cNvSpPr>
          <p:nvPr>
            <p:ph type="sldNum" sz="quarter" idx="12"/>
          </p:nvPr>
        </p:nvSpPr>
        <p:spPr/>
        <p:txBody>
          <a:bodyPr/>
          <a:lstStyle/>
          <a:p>
            <a:fld id="{8B37D5FE-740C-46F5-801A-FA5477D9711F}" type="slidenum">
              <a:rPr lang="en-US" smtClean="0"/>
              <a:pPr/>
              <a:t>18</a:t>
            </a:fld>
            <a:endParaRPr lang="en-US"/>
          </a:p>
        </p:txBody>
      </p:sp>
    </p:spTree>
    <p:extLst>
      <p:ext uri="{BB962C8B-B14F-4D97-AF65-F5344CB8AC3E}">
        <p14:creationId xmlns:p14="http://schemas.microsoft.com/office/powerpoint/2010/main" val="990654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p:cNvSpPr>
            <a:spLocks noGrp="1"/>
          </p:cNvSpPr>
          <p:nvPr>
            <p:ph type="title"/>
          </p:nvPr>
        </p:nvSpPr>
        <p:spPr/>
        <p:txBody>
          <a:bodyPr/>
          <a:lstStyle/>
          <a:p>
            <a:r>
              <a:rPr lang="it-IT" sz="3600" dirty="0">
                <a:solidFill>
                  <a:schemeClr val="tx1"/>
                </a:solidFill>
              </a:rPr>
              <a:t>DIFFERENZE CONCETTUALI</a:t>
            </a:r>
          </a:p>
        </p:txBody>
      </p:sp>
      <p:sp>
        <p:nvSpPr>
          <p:cNvPr id="14" name="Segnaposto contenuto 13"/>
          <p:cNvSpPr>
            <a:spLocks noGrp="1"/>
          </p:cNvSpPr>
          <p:nvPr>
            <p:ph idx="1"/>
          </p:nvPr>
        </p:nvSpPr>
        <p:spPr>
          <a:xfrm>
            <a:off x="311008" y="1232648"/>
            <a:ext cx="8526841" cy="5304678"/>
          </a:xfrm>
        </p:spPr>
        <p:txBody>
          <a:bodyPr/>
          <a:lstStyle/>
          <a:p>
            <a:r>
              <a:rPr lang="it-IT" b="1" dirty="0">
                <a:solidFill>
                  <a:srgbClr val="000000"/>
                </a:solidFill>
              </a:rPr>
              <a:t>ISCRIZIONE E VALUTAZIONE PARTECIPAZIONI:</a:t>
            </a:r>
          </a:p>
          <a:p>
            <a:pPr>
              <a:buFont typeface="Courier New"/>
              <a:buChar char="o"/>
            </a:pPr>
            <a:r>
              <a:rPr lang="it-IT" dirty="0">
                <a:solidFill>
                  <a:srgbClr val="000000"/>
                </a:solidFill>
              </a:rPr>
              <a:t>Nell’attivo dello stato patrimoniale figurano le partecipazioni nelle varie società ed enti</a:t>
            </a:r>
          </a:p>
          <a:p>
            <a:pPr>
              <a:buFont typeface="Courier New"/>
              <a:buChar char="o"/>
            </a:pPr>
            <a:r>
              <a:rPr lang="it-IT" dirty="0">
                <a:solidFill>
                  <a:srgbClr val="000000"/>
                </a:solidFill>
              </a:rPr>
              <a:t>Problema: criteri di valutazione</a:t>
            </a:r>
            <a:endParaRPr lang="it-IT" b="1" dirty="0">
              <a:solidFill>
                <a:srgbClr val="000000"/>
              </a:solidFill>
            </a:endParaRPr>
          </a:p>
          <a:p>
            <a:r>
              <a:rPr lang="it-IT" b="1" dirty="0">
                <a:solidFill>
                  <a:srgbClr val="000000"/>
                </a:solidFill>
              </a:rPr>
              <a:t>CONSOLIDAMENTO</a:t>
            </a:r>
          </a:p>
          <a:p>
            <a:pPr>
              <a:buFont typeface="Courier New"/>
              <a:buChar char="o"/>
            </a:pPr>
            <a:r>
              <a:rPr lang="it-IT" dirty="0">
                <a:solidFill>
                  <a:srgbClr val="000000"/>
                </a:solidFill>
              </a:rPr>
              <a:t>Nell’attivo e nel passivo dello stato patrimoniale figurano le attività e passività delle società controllate e collegate; viene eliminata la partecipazione </a:t>
            </a:r>
          </a:p>
          <a:p>
            <a:pPr>
              <a:buFont typeface="Courier New"/>
              <a:buChar char="o"/>
            </a:pPr>
            <a:r>
              <a:rPr lang="it-IT" dirty="0">
                <a:solidFill>
                  <a:srgbClr val="000000"/>
                </a:solidFill>
              </a:rPr>
              <a:t>Problema: definire le procedure di consolidamento</a:t>
            </a:r>
          </a:p>
        </p:txBody>
      </p:sp>
      <p:sp>
        <p:nvSpPr>
          <p:cNvPr id="7" name="Segnaposto numero diapositiva 6"/>
          <p:cNvSpPr>
            <a:spLocks noGrp="1"/>
          </p:cNvSpPr>
          <p:nvPr>
            <p:ph type="sldNum" sz="quarter" idx="12"/>
          </p:nvPr>
        </p:nvSpPr>
        <p:spPr/>
        <p:txBody>
          <a:bodyPr/>
          <a:lstStyle/>
          <a:p>
            <a:fld id="{8B37D5FE-740C-46F5-801A-FA5477D9711F}" type="slidenum">
              <a:rPr lang="en-US" smtClean="0"/>
              <a:pPr/>
              <a:t>19</a:t>
            </a:fld>
            <a:endParaRPr lang="en-US"/>
          </a:p>
        </p:txBody>
      </p:sp>
      <p:sp>
        <p:nvSpPr>
          <p:cNvPr id="15" name="Segnaposto piè di pagina 14"/>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027699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egnaposto numero diapositiva 2"/>
          <p:cNvSpPr>
            <a:spLocks noGrp="1"/>
          </p:cNvSpPr>
          <p:nvPr>
            <p:ph type="sldNum" sz="quarter" idx="11"/>
          </p:nvPr>
        </p:nvSpPr>
        <p:spPr>
          <a:noFill/>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fld id="{732D9FDB-DC24-41FF-AB66-C6F068E86806}" type="slidenum">
              <a:rPr lang="it-IT" altLang="it-IT" sz="1200" smtClean="0">
                <a:latin typeface="Arial Black" pitchFamily="34" charset="0"/>
              </a:rPr>
              <a:pPr eaLnBrk="1" hangingPunct="1">
                <a:spcBef>
                  <a:spcPct val="0"/>
                </a:spcBef>
                <a:buClrTx/>
                <a:buSzTx/>
                <a:buFontTx/>
                <a:buNone/>
              </a:pPr>
              <a:t>2</a:t>
            </a:fld>
            <a:endParaRPr lang="it-IT" altLang="it-IT" sz="1200">
              <a:latin typeface="Arial Black" pitchFamily="34" charset="0"/>
            </a:endParaRPr>
          </a:p>
        </p:txBody>
      </p:sp>
      <p:sp>
        <p:nvSpPr>
          <p:cNvPr id="21508" name="Text Box 2"/>
          <p:cNvSpPr txBox="1">
            <a:spLocks noChangeArrowheads="1"/>
          </p:cNvSpPr>
          <p:nvPr/>
        </p:nvSpPr>
        <p:spPr bwMode="auto">
          <a:xfrm>
            <a:off x="287338" y="429384"/>
            <a:ext cx="8426450" cy="460375"/>
          </a:xfrm>
          <a:prstGeom prst="rect">
            <a:avLst/>
          </a:prstGeom>
          <a:noFill/>
          <a:ln w="57150" cmpd="thinThick">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it-IT" altLang="it-IT" sz="2400" b="1" dirty="0"/>
              <a:t>Stato dell’arte</a:t>
            </a:r>
          </a:p>
        </p:txBody>
      </p:sp>
      <p:sp>
        <p:nvSpPr>
          <p:cNvPr id="21509" name="Text Box 3"/>
          <p:cNvSpPr txBox="1">
            <a:spLocks noChangeArrowheads="1"/>
          </p:cNvSpPr>
          <p:nvPr/>
        </p:nvSpPr>
        <p:spPr bwMode="auto">
          <a:xfrm>
            <a:off x="2484438" y="2060575"/>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it-IT" altLang="it-IT" sz="2000" i="1"/>
          </a:p>
        </p:txBody>
      </p:sp>
      <p:sp>
        <p:nvSpPr>
          <p:cNvPr id="21510" name="Text Box 4"/>
          <p:cNvSpPr txBox="1">
            <a:spLocks noChangeArrowheads="1"/>
          </p:cNvSpPr>
          <p:nvPr/>
        </p:nvSpPr>
        <p:spPr bwMode="auto">
          <a:xfrm>
            <a:off x="250825" y="1172737"/>
            <a:ext cx="8569325" cy="489364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it-IT" sz="2400" dirty="0"/>
              <a:t>Il Decreto Interministeriale 248 del 11.04.16 ha approvato lo schema di bilancio consolidato per le Università e ha definito i principi generali con particolare riguardo all’area di consolidamento.</a:t>
            </a:r>
          </a:p>
          <a:p>
            <a:pPr eaLnBrk="1" hangingPunct="1">
              <a:spcBef>
                <a:spcPct val="0"/>
              </a:spcBef>
              <a:buClrTx/>
              <a:buSzTx/>
              <a:buFontTx/>
              <a:buNone/>
            </a:pPr>
            <a:br>
              <a:rPr lang="it-IT" sz="2400" dirty="0"/>
            </a:br>
            <a:r>
              <a:rPr lang="it-IT" sz="2400" dirty="0"/>
              <a:t>Lo stesso Decreto, però, dà atto che esso viene approvato ai sensi dell’art. 6 del </a:t>
            </a:r>
            <a:r>
              <a:rPr lang="it-IT" sz="2400" dirty="0" err="1"/>
              <a:t>D.Lgs.</a:t>
            </a:r>
            <a:r>
              <a:rPr lang="it-IT" sz="2400" dirty="0"/>
              <a:t> 18/12 nelle more della adozione (che un anno fa si diceva nel decreto stesso essere prossima, ma che ancora non c’è stata) del provvedimento previsto dall’art. 18 del </a:t>
            </a:r>
            <a:r>
              <a:rPr lang="it-IT" sz="2400" dirty="0" err="1"/>
              <a:t>D.Lgs.</a:t>
            </a:r>
            <a:r>
              <a:rPr lang="it-IT" sz="2400" dirty="0"/>
              <a:t> 91/11, provvedimento che dovrà fissare le regole generali per la predisposizione del bilancio consolidato di tutte le Amministrazioni Pubbliche, regole generali cui dovranno attenersi anche le Università. </a:t>
            </a:r>
          </a:p>
        </p:txBody>
      </p:sp>
    </p:spTree>
    <p:extLst>
      <p:ext uri="{BB962C8B-B14F-4D97-AF65-F5344CB8AC3E}">
        <p14:creationId xmlns:p14="http://schemas.microsoft.com/office/powerpoint/2010/main" val="429222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chemeClr val="tx1"/>
                </a:solidFill>
              </a:rPr>
              <a:t>CONSOLIDAMENTO INTEGRALE</a:t>
            </a:r>
          </a:p>
        </p:txBody>
      </p:sp>
      <p:sp>
        <p:nvSpPr>
          <p:cNvPr id="3" name="Segnaposto contenuto 2"/>
          <p:cNvSpPr>
            <a:spLocks noGrp="1"/>
          </p:cNvSpPr>
          <p:nvPr>
            <p:ph idx="1"/>
          </p:nvPr>
        </p:nvSpPr>
        <p:spPr>
          <a:xfrm>
            <a:off x="486419" y="1134839"/>
            <a:ext cx="8255610" cy="5390478"/>
          </a:xfrm>
        </p:spPr>
        <p:txBody>
          <a:bodyPr/>
          <a:lstStyle/>
          <a:p>
            <a:pPr marL="0" indent="0">
              <a:buNone/>
            </a:pPr>
            <a:r>
              <a:rPr lang="it-IT" b="1" dirty="0">
                <a:solidFill>
                  <a:srgbClr val="000000"/>
                </a:solidFill>
                <a:latin typeface="Times New Roman"/>
                <a:cs typeface="Times New Roman"/>
              </a:rPr>
              <a:t>IL METODO DEL CONSOLIDAMENTO INTEGRALE CONSISTE NELLA </a:t>
            </a:r>
            <a:r>
              <a:rPr lang="it-IT" b="1" dirty="0">
                <a:latin typeface="Times New Roman"/>
                <a:cs typeface="Times New Roman"/>
              </a:rPr>
              <a:t>SOSTITUZIONE </a:t>
            </a:r>
            <a:r>
              <a:rPr lang="it-IT" b="1" dirty="0">
                <a:solidFill>
                  <a:schemeClr val="tx1"/>
                </a:solidFill>
                <a:latin typeface="Times New Roman"/>
                <a:cs typeface="Times New Roman"/>
              </a:rPr>
              <a:t>DEL VALORE DELLE PARTECIPAZIONI (ISCRITTO NELL’ATTIVO DELLO S.P. DELLA SOCIETA’ CONTROLLANTE) CON IL </a:t>
            </a:r>
            <a:r>
              <a:rPr lang="it-IT" b="1" dirty="0">
                <a:latin typeface="Times New Roman"/>
                <a:cs typeface="Times New Roman"/>
              </a:rPr>
              <a:t>TOTALE </a:t>
            </a:r>
            <a:r>
              <a:rPr lang="it-IT" b="1" dirty="0">
                <a:solidFill>
                  <a:schemeClr val="tx1"/>
                </a:solidFill>
                <a:latin typeface="Times New Roman"/>
                <a:cs typeface="Times New Roman"/>
              </a:rPr>
              <a:t>DELLE ATTIVITA’ E PASSIVITA’ (PATRIMONIO NETTO ESCLUSO) DELLA SOCIETA’ DI RIFERIMENTO </a:t>
            </a:r>
            <a:r>
              <a:rPr lang="it-IT" b="1" dirty="0">
                <a:latin typeface="Times New Roman"/>
                <a:cs typeface="Times New Roman"/>
              </a:rPr>
              <a:t>INDIPENDENTEMENTE </a:t>
            </a:r>
            <a:r>
              <a:rPr lang="it-IT" b="1" dirty="0">
                <a:solidFill>
                  <a:schemeClr val="tx1"/>
                </a:solidFill>
                <a:latin typeface="Times New Roman"/>
                <a:cs typeface="Times New Roman"/>
              </a:rPr>
              <a:t>DALLA PERCENTUALE DI PARTECIPAZIONE.</a:t>
            </a:r>
          </a:p>
          <a:p>
            <a:pPr marL="0" indent="0">
              <a:buNone/>
            </a:pPr>
            <a:r>
              <a:rPr lang="it-IT" b="1" dirty="0">
                <a:solidFill>
                  <a:schemeClr val="tx1"/>
                </a:solidFill>
                <a:latin typeface="Times New Roman"/>
                <a:cs typeface="Times New Roman"/>
              </a:rPr>
              <a:t>(IN MODO ANALOGO COSTI E RICAVI)</a:t>
            </a:r>
            <a:r>
              <a:rPr lang="it-IT" b="1" dirty="0">
                <a:solidFill>
                  <a:srgbClr val="000000"/>
                </a:solidFill>
                <a:latin typeface="Times New Roman"/>
                <a:cs typeface="Times New Roman"/>
              </a:rPr>
              <a:t> </a:t>
            </a:r>
          </a:p>
        </p:txBody>
      </p:sp>
      <p:sp>
        <p:nvSpPr>
          <p:cNvPr id="4" name="Freccia destra con strisce 3"/>
          <p:cNvSpPr/>
          <p:nvPr/>
        </p:nvSpPr>
        <p:spPr>
          <a:xfrm rot="5400000">
            <a:off x="4012111" y="4401286"/>
            <a:ext cx="1057488" cy="2704219"/>
          </a:xfrm>
          <a:prstGeom prst="stripedRight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Segnaposto numero diapositiva 4"/>
          <p:cNvSpPr>
            <a:spLocks noGrp="1"/>
          </p:cNvSpPr>
          <p:nvPr>
            <p:ph type="sldNum" sz="quarter" idx="12"/>
          </p:nvPr>
        </p:nvSpPr>
        <p:spPr/>
        <p:txBody>
          <a:bodyPr/>
          <a:lstStyle/>
          <a:p>
            <a:fld id="{8B37D5FE-740C-46F5-801A-FA5477D9711F}" type="slidenum">
              <a:rPr lang="en-US" smtClean="0"/>
              <a:pPr/>
              <a:t>20</a:t>
            </a:fld>
            <a:endParaRPr lang="en-US"/>
          </a:p>
        </p:txBody>
      </p:sp>
      <p:sp>
        <p:nvSpPr>
          <p:cNvPr id="6" name="Segnaposto piè di pagina 5"/>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619696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CONSOLIDAMENTO INTEGRALE</a:t>
            </a:r>
          </a:p>
        </p:txBody>
      </p:sp>
      <p:sp>
        <p:nvSpPr>
          <p:cNvPr id="3" name="Segnaposto contenuto 2"/>
          <p:cNvSpPr>
            <a:spLocks noGrp="1"/>
          </p:cNvSpPr>
          <p:nvPr>
            <p:ph idx="1"/>
          </p:nvPr>
        </p:nvSpPr>
        <p:spPr>
          <a:xfrm>
            <a:off x="955674" y="1600200"/>
            <a:ext cx="7934983" cy="4291013"/>
          </a:xfrm>
        </p:spPr>
        <p:txBody>
          <a:bodyPr/>
          <a:lstStyle/>
          <a:p>
            <a:pPr marL="0" indent="0">
              <a:buNone/>
            </a:pPr>
            <a:r>
              <a:rPr lang="it-IT" b="1" dirty="0">
                <a:solidFill>
                  <a:srgbClr val="000000"/>
                </a:solidFill>
                <a:latin typeface="Times New Roman"/>
                <a:cs typeface="Times New Roman"/>
              </a:rPr>
              <a:t>                         SP Ateneo                    SP Controllata</a:t>
            </a:r>
          </a:p>
          <a:p>
            <a:pPr marL="0" indent="0">
              <a:buNone/>
            </a:pPr>
            <a:r>
              <a:rPr lang="it-IT" b="1" dirty="0">
                <a:solidFill>
                  <a:srgbClr val="000000"/>
                </a:solidFill>
                <a:latin typeface="Times New Roman"/>
                <a:cs typeface="Times New Roman"/>
              </a:rPr>
              <a:t>Partecipazione 100                      </a:t>
            </a:r>
            <a:r>
              <a:rPr lang="it-IT" b="1" u="sng" dirty="0">
                <a:solidFill>
                  <a:srgbClr val="000000"/>
                </a:solidFill>
                <a:latin typeface="Times New Roman"/>
                <a:cs typeface="Times New Roman"/>
              </a:rPr>
              <a:t>Attività 300 </a:t>
            </a:r>
            <a:r>
              <a:rPr lang="it-IT" b="1" dirty="0">
                <a:solidFill>
                  <a:srgbClr val="000000"/>
                </a:solidFill>
                <a:latin typeface="Times New Roman"/>
                <a:cs typeface="Times New Roman"/>
              </a:rPr>
              <a:t>Netto 100</a:t>
            </a:r>
          </a:p>
          <a:p>
            <a:pPr marL="0" indent="0">
              <a:buNone/>
            </a:pPr>
            <a:r>
              <a:rPr lang="it-IT" b="1" dirty="0">
                <a:solidFill>
                  <a:srgbClr val="000000"/>
                </a:solidFill>
                <a:latin typeface="Times New Roman"/>
                <a:cs typeface="Times New Roman"/>
              </a:rPr>
              <a:t>                                                                           </a:t>
            </a:r>
            <a:r>
              <a:rPr lang="it-IT" b="1" u="sng" dirty="0" err="1">
                <a:solidFill>
                  <a:srgbClr val="000000"/>
                </a:solidFill>
                <a:latin typeface="Times New Roman"/>
                <a:cs typeface="Times New Roman"/>
              </a:rPr>
              <a:t>Passivita’</a:t>
            </a:r>
            <a:r>
              <a:rPr lang="it-IT" b="1" u="sng" dirty="0">
                <a:solidFill>
                  <a:srgbClr val="000000"/>
                </a:solidFill>
                <a:latin typeface="Times New Roman"/>
                <a:cs typeface="Times New Roman"/>
              </a:rPr>
              <a:t> 200                 </a:t>
            </a:r>
          </a:p>
        </p:txBody>
      </p:sp>
      <p:cxnSp>
        <p:nvCxnSpPr>
          <p:cNvPr id="5" name="Connettore 1 4"/>
          <p:cNvCxnSpPr/>
          <p:nvPr/>
        </p:nvCxnSpPr>
        <p:spPr>
          <a:xfrm>
            <a:off x="2364536" y="2188616"/>
            <a:ext cx="237804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Connettore 1 6"/>
          <p:cNvCxnSpPr/>
          <p:nvPr/>
        </p:nvCxnSpPr>
        <p:spPr>
          <a:xfrm>
            <a:off x="5533803" y="2188616"/>
            <a:ext cx="237804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Connettore 1 7"/>
          <p:cNvCxnSpPr/>
          <p:nvPr/>
        </p:nvCxnSpPr>
        <p:spPr>
          <a:xfrm>
            <a:off x="3543820" y="2192407"/>
            <a:ext cx="0" cy="1960969"/>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Connettore 1 9"/>
          <p:cNvCxnSpPr/>
          <p:nvPr/>
        </p:nvCxnSpPr>
        <p:spPr>
          <a:xfrm flipV="1">
            <a:off x="6722827" y="2188616"/>
            <a:ext cx="0" cy="1725486"/>
          </a:xfrm>
          <a:prstGeom prst="line">
            <a:avLst/>
          </a:prstGeom>
        </p:spPr>
        <p:style>
          <a:lnRef idx="2">
            <a:schemeClr val="accent1"/>
          </a:lnRef>
          <a:fillRef idx="0">
            <a:schemeClr val="accent1"/>
          </a:fillRef>
          <a:effectRef idx="1">
            <a:schemeClr val="accent1"/>
          </a:effectRef>
          <a:fontRef idx="minor">
            <a:schemeClr val="tx1"/>
          </a:fontRef>
        </p:style>
      </p:cxnSp>
      <p:sp>
        <p:nvSpPr>
          <p:cNvPr id="14" name="Freccia curva 13"/>
          <p:cNvSpPr/>
          <p:nvPr/>
        </p:nvSpPr>
        <p:spPr>
          <a:xfrm rot="10800000">
            <a:off x="2148350" y="2697954"/>
            <a:ext cx="3989050" cy="868680"/>
          </a:xfrm>
          <a:prstGeom prst="ben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tx1"/>
              </a:solidFill>
            </a:endParaRPr>
          </a:p>
        </p:txBody>
      </p:sp>
      <p:sp>
        <p:nvSpPr>
          <p:cNvPr id="15" name="Freccia curva 14"/>
          <p:cNvSpPr/>
          <p:nvPr/>
        </p:nvSpPr>
        <p:spPr>
          <a:xfrm rot="10800000">
            <a:off x="3688676" y="3284694"/>
            <a:ext cx="3844193" cy="868681"/>
          </a:xfrm>
          <a:prstGeom prst="ben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tx1"/>
              </a:solidFill>
            </a:endParaRPr>
          </a:p>
        </p:txBody>
      </p:sp>
      <p:cxnSp>
        <p:nvCxnSpPr>
          <p:cNvPr id="18" name="Connettore 1 17"/>
          <p:cNvCxnSpPr/>
          <p:nvPr/>
        </p:nvCxnSpPr>
        <p:spPr>
          <a:xfrm>
            <a:off x="1661931" y="2192407"/>
            <a:ext cx="560733" cy="617667"/>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Connettore 1 19"/>
          <p:cNvCxnSpPr/>
          <p:nvPr/>
        </p:nvCxnSpPr>
        <p:spPr>
          <a:xfrm flipH="1">
            <a:off x="1661931" y="2192407"/>
            <a:ext cx="560734" cy="617667"/>
          </a:xfrm>
          <a:prstGeom prst="line">
            <a:avLst/>
          </a:prstGeom>
        </p:spPr>
        <p:style>
          <a:lnRef idx="2">
            <a:schemeClr val="accent1"/>
          </a:lnRef>
          <a:fillRef idx="0">
            <a:schemeClr val="accent1"/>
          </a:fillRef>
          <a:effectRef idx="1">
            <a:schemeClr val="accent1"/>
          </a:effectRef>
          <a:fontRef idx="minor">
            <a:schemeClr val="tx1"/>
          </a:fontRef>
        </p:style>
      </p:cxnSp>
      <p:sp>
        <p:nvSpPr>
          <p:cNvPr id="4" name="Segnaposto numero diapositiva 3"/>
          <p:cNvSpPr>
            <a:spLocks noGrp="1"/>
          </p:cNvSpPr>
          <p:nvPr>
            <p:ph type="sldNum" sz="quarter" idx="12"/>
          </p:nvPr>
        </p:nvSpPr>
        <p:spPr/>
        <p:txBody>
          <a:bodyPr/>
          <a:lstStyle/>
          <a:p>
            <a:fld id="{8B37D5FE-740C-46F5-801A-FA5477D9711F}" type="slidenum">
              <a:rPr lang="en-US" smtClean="0"/>
              <a:pPr/>
              <a:t>21</a:t>
            </a:fld>
            <a:endParaRPr lang="en-US"/>
          </a:p>
        </p:txBody>
      </p:sp>
      <p:sp>
        <p:nvSpPr>
          <p:cNvPr id="6" name="Segnaposto piè di pagina 5"/>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882011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PROCEDURA DI CONSOLIDAMENTO</a:t>
            </a:r>
          </a:p>
        </p:txBody>
      </p:sp>
      <p:sp>
        <p:nvSpPr>
          <p:cNvPr id="3" name="Segnaposto contenuto 2"/>
          <p:cNvSpPr>
            <a:spLocks noGrp="1"/>
          </p:cNvSpPr>
          <p:nvPr>
            <p:ph idx="1"/>
          </p:nvPr>
        </p:nvSpPr>
        <p:spPr>
          <a:xfrm>
            <a:off x="513442" y="1600200"/>
            <a:ext cx="8336680" cy="4884587"/>
          </a:xfrm>
        </p:spPr>
        <p:txBody>
          <a:bodyPr>
            <a:normAutofit fontScale="92500" lnSpcReduction="10000"/>
          </a:bodyPr>
          <a:lstStyle/>
          <a:p>
            <a:pPr>
              <a:buFont typeface="+mj-lt"/>
              <a:buAutoNum type="alphaLcPeriod"/>
            </a:pPr>
            <a:r>
              <a:rPr lang="it-IT" b="1" dirty="0">
                <a:solidFill>
                  <a:srgbClr val="000000"/>
                </a:solidFill>
                <a:latin typeface="Times New Roman"/>
                <a:cs typeface="Times New Roman"/>
              </a:rPr>
              <a:t> </a:t>
            </a:r>
            <a:r>
              <a:rPr lang="it-IT" sz="2800" b="1" dirty="0">
                <a:solidFill>
                  <a:srgbClr val="000000"/>
                </a:solidFill>
                <a:latin typeface="Times New Roman"/>
                <a:cs typeface="Times New Roman"/>
              </a:rPr>
              <a:t>Ripresa integrale dei bilanci delle singole controllate</a:t>
            </a:r>
          </a:p>
          <a:p>
            <a:pPr>
              <a:buFont typeface="+mj-lt"/>
              <a:buAutoNum type="alphaLcPeriod"/>
            </a:pPr>
            <a:r>
              <a:rPr lang="it-IT" sz="2800" b="1" dirty="0">
                <a:solidFill>
                  <a:srgbClr val="000000"/>
                </a:solidFill>
                <a:latin typeface="Times New Roman"/>
                <a:cs typeface="Times New Roman"/>
              </a:rPr>
              <a:t> Eliminazione delle partecipazioni contro la frazione di PN</a:t>
            </a:r>
          </a:p>
          <a:p>
            <a:pPr>
              <a:buFont typeface="+mj-lt"/>
              <a:buAutoNum type="alphaLcPeriod"/>
            </a:pPr>
            <a:r>
              <a:rPr lang="it-IT" sz="2800" b="1" dirty="0">
                <a:solidFill>
                  <a:srgbClr val="000000"/>
                </a:solidFill>
                <a:latin typeface="Times New Roman"/>
                <a:cs typeface="Times New Roman"/>
              </a:rPr>
              <a:t> Determinazione  e trattamento dell’eventuale differenza</a:t>
            </a:r>
          </a:p>
          <a:p>
            <a:pPr>
              <a:buFont typeface="+mj-lt"/>
              <a:buAutoNum type="alphaLcPeriod"/>
            </a:pPr>
            <a:r>
              <a:rPr lang="it-IT" sz="2800" b="1" dirty="0">
                <a:solidFill>
                  <a:srgbClr val="000000"/>
                </a:solidFill>
                <a:latin typeface="Times New Roman"/>
                <a:cs typeface="Times New Roman"/>
              </a:rPr>
              <a:t> Determinazione ed iscrizione degli interessi di minoranza</a:t>
            </a:r>
          </a:p>
          <a:p>
            <a:pPr>
              <a:buFont typeface="+mj-lt"/>
              <a:buAutoNum type="alphaLcPeriod"/>
            </a:pPr>
            <a:r>
              <a:rPr lang="it-IT" sz="2800" b="1" dirty="0">
                <a:solidFill>
                  <a:srgbClr val="000000"/>
                </a:solidFill>
                <a:latin typeface="Times New Roman"/>
                <a:cs typeface="Times New Roman"/>
              </a:rPr>
              <a:t> Trattamento delle azioni proprie e delle partecipazioni reciproche e circolari (fattispecie non presente per le Università)</a:t>
            </a:r>
          </a:p>
        </p:txBody>
      </p:sp>
      <p:sp>
        <p:nvSpPr>
          <p:cNvPr id="4" name="Segnaposto numero diapositiva 3"/>
          <p:cNvSpPr>
            <a:spLocks noGrp="1"/>
          </p:cNvSpPr>
          <p:nvPr>
            <p:ph type="sldNum" sz="quarter" idx="12"/>
          </p:nvPr>
        </p:nvSpPr>
        <p:spPr/>
        <p:txBody>
          <a:bodyPr/>
          <a:lstStyle/>
          <a:p>
            <a:fld id="{8B37D5FE-740C-46F5-801A-FA5477D9711F}" type="slidenum">
              <a:rPr lang="en-US" smtClean="0"/>
              <a:pPr/>
              <a:t>22</a:t>
            </a:fld>
            <a:endParaRPr lang="en-US"/>
          </a:p>
        </p:txBody>
      </p:sp>
      <p:sp>
        <p:nvSpPr>
          <p:cNvPr id="5" name="Segnaposto piè di pagina 4"/>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702285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lstStyle/>
          <a:p>
            <a:r>
              <a:rPr lang="it-IT" sz="3200" dirty="0">
                <a:solidFill>
                  <a:schemeClr val="tx1"/>
                </a:solidFill>
              </a:rPr>
              <a:t>OPERAZIONI NECESSARIE PER IL CONSOLIDAMENTO</a:t>
            </a:r>
          </a:p>
        </p:txBody>
      </p:sp>
      <p:sp>
        <p:nvSpPr>
          <p:cNvPr id="6" name="Segnaposto contenuto 5"/>
          <p:cNvSpPr>
            <a:spLocks noGrp="1"/>
          </p:cNvSpPr>
          <p:nvPr>
            <p:ph idx="1"/>
          </p:nvPr>
        </p:nvSpPr>
        <p:spPr>
          <a:xfrm>
            <a:off x="349886" y="2138715"/>
            <a:ext cx="8552757" cy="4033485"/>
          </a:xfrm>
        </p:spPr>
        <p:txBody>
          <a:bodyPr>
            <a:normAutofit fontScale="77500" lnSpcReduction="20000"/>
          </a:bodyPr>
          <a:lstStyle/>
          <a:p>
            <a:pPr>
              <a:buFont typeface="+mj-ea"/>
              <a:buAutoNum type="circleNumDbPlain"/>
            </a:pPr>
            <a:r>
              <a:rPr lang="it-IT" sz="3600" dirty="0">
                <a:solidFill>
                  <a:srgbClr val="000000"/>
                </a:solidFill>
              </a:rPr>
              <a:t> </a:t>
            </a:r>
            <a:r>
              <a:rPr lang="it-IT" sz="3600" dirty="0">
                <a:solidFill>
                  <a:srgbClr val="000000"/>
                </a:solidFill>
                <a:latin typeface="Times New Roman"/>
                <a:cs typeface="Times New Roman"/>
              </a:rPr>
              <a:t>DEFINIZIONE DELL’AREA DI CONSOLIDAMENTO</a:t>
            </a:r>
          </a:p>
          <a:p>
            <a:pPr>
              <a:buFont typeface="+mj-ea"/>
              <a:buAutoNum type="circleNumDbPlain"/>
            </a:pPr>
            <a:r>
              <a:rPr lang="it-IT" sz="3600" dirty="0">
                <a:solidFill>
                  <a:srgbClr val="000000"/>
                </a:solidFill>
                <a:latin typeface="Times New Roman"/>
                <a:cs typeface="Times New Roman"/>
              </a:rPr>
              <a:t> OMOGENIZZAZIONE DEI BILANCI</a:t>
            </a:r>
          </a:p>
          <a:p>
            <a:pPr>
              <a:buFont typeface="+mj-ea"/>
              <a:buAutoNum type="circleNumDbPlain"/>
            </a:pPr>
            <a:r>
              <a:rPr lang="it-IT" sz="3600" dirty="0">
                <a:solidFill>
                  <a:srgbClr val="000000"/>
                </a:solidFill>
                <a:latin typeface="Times New Roman"/>
                <a:cs typeface="Times New Roman"/>
              </a:rPr>
              <a:t> CONSOLIDAMENTO DEI BILANCI</a:t>
            </a:r>
          </a:p>
          <a:p>
            <a:pPr marL="0" indent="0">
              <a:buNone/>
            </a:pPr>
            <a:endParaRPr lang="it-IT" dirty="0">
              <a:solidFill>
                <a:srgbClr val="000000"/>
              </a:solidFill>
              <a:latin typeface="Times New Roman"/>
              <a:cs typeface="Times New Roman"/>
            </a:endParaRPr>
          </a:p>
          <a:p>
            <a:pPr>
              <a:buFont typeface="+mj-ea"/>
              <a:buAutoNum type="circleNumDbPlain"/>
            </a:pPr>
            <a:endParaRPr lang="it-IT" dirty="0">
              <a:solidFill>
                <a:srgbClr val="000000"/>
              </a:solidFill>
              <a:latin typeface="Times New Roman"/>
              <a:cs typeface="Times New Roman"/>
            </a:endParaRPr>
          </a:p>
          <a:p>
            <a:pPr>
              <a:buFont typeface="+mj-ea"/>
              <a:buAutoNum type="circleNumDbPlain"/>
            </a:pPr>
            <a:endParaRPr lang="it-IT" dirty="0">
              <a:solidFill>
                <a:srgbClr val="000000"/>
              </a:solidFill>
              <a:latin typeface="Times New Roman"/>
              <a:cs typeface="Times New Roman"/>
            </a:endParaRPr>
          </a:p>
          <a:p>
            <a:pPr marL="0" indent="0">
              <a:buNone/>
            </a:pPr>
            <a:r>
              <a:rPr lang="it-IT" sz="2000" dirty="0">
                <a:solidFill>
                  <a:srgbClr val="000000"/>
                </a:solidFill>
                <a:latin typeface="Times New Roman"/>
                <a:cs typeface="Times New Roman"/>
              </a:rPr>
              <a:t> </a:t>
            </a:r>
            <a:endParaRPr lang="it-IT" dirty="0">
              <a:solidFill>
                <a:srgbClr val="000000"/>
              </a:solidFill>
            </a:endParaRPr>
          </a:p>
        </p:txBody>
      </p:sp>
      <p:sp>
        <p:nvSpPr>
          <p:cNvPr id="2" name="Segnaposto numero diapositiva 1"/>
          <p:cNvSpPr>
            <a:spLocks noGrp="1"/>
          </p:cNvSpPr>
          <p:nvPr>
            <p:ph type="sldNum" sz="quarter" idx="12"/>
          </p:nvPr>
        </p:nvSpPr>
        <p:spPr/>
        <p:txBody>
          <a:bodyPr/>
          <a:lstStyle/>
          <a:p>
            <a:fld id="{8B37D5FE-740C-46F5-801A-FA5477D9711F}" type="slidenum">
              <a:rPr lang="en-US" smtClean="0"/>
              <a:pPr/>
              <a:t>23</a:t>
            </a:fld>
            <a:endParaRPr lang="en-US"/>
          </a:p>
        </p:txBody>
      </p:sp>
      <p:sp>
        <p:nvSpPr>
          <p:cNvPr id="3" name="Segnaposto piè di pagina 2"/>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9799078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p:txBody>
          <a:bodyPr/>
          <a:lstStyle/>
          <a:p>
            <a:r>
              <a:rPr lang="it-IT" sz="3600" dirty="0">
                <a:solidFill>
                  <a:srgbClr val="000000"/>
                </a:solidFill>
              </a:rPr>
              <a:t>AREA DI CONSOLIDAMENTO </a:t>
            </a:r>
            <a:br>
              <a:rPr lang="it-IT" sz="3600" dirty="0">
                <a:solidFill>
                  <a:srgbClr val="000000"/>
                </a:solidFill>
              </a:rPr>
            </a:br>
            <a:r>
              <a:rPr lang="it-IT" sz="3600" dirty="0">
                <a:solidFill>
                  <a:srgbClr val="000000"/>
                </a:solidFill>
              </a:rPr>
              <a:t>(art.6 del </a:t>
            </a:r>
            <a:r>
              <a:rPr lang="it-IT" sz="3600" dirty="0" err="1">
                <a:solidFill>
                  <a:srgbClr val="000000"/>
                </a:solidFill>
              </a:rPr>
              <a:t>D.Lgs.</a:t>
            </a:r>
            <a:r>
              <a:rPr lang="it-IT" sz="3600" dirty="0">
                <a:solidFill>
                  <a:srgbClr val="000000"/>
                </a:solidFill>
              </a:rPr>
              <a:t> 18/12)</a:t>
            </a:r>
          </a:p>
        </p:txBody>
      </p:sp>
      <p:sp>
        <p:nvSpPr>
          <p:cNvPr id="29" name="Segnaposto contenuto 28"/>
          <p:cNvSpPr>
            <a:spLocks noGrp="1"/>
          </p:cNvSpPr>
          <p:nvPr>
            <p:ph idx="1"/>
          </p:nvPr>
        </p:nvSpPr>
        <p:spPr>
          <a:xfrm>
            <a:off x="536823" y="1393176"/>
            <a:ext cx="8301122" cy="5101464"/>
          </a:xfrm>
        </p:spPr>
        <p:txBody>
          <a:bodyPr>
            <a:normAutofit fontScale="70000" lnSpcReduction="20000"/>
          </a:bodyPr>
          <a:lstStyle/>
          <a:p>
            <a:pPr marL="0" indent="0" algn="just">
              <a:buNone/>
            </a:pPr>
            <a:r>
              <a:rPr lang="it-IT" b="1" dirty="0">
                <a:solidFill>
                  <a:srgbClr val="000000"/>
                </a:solidFill>
              </a:rPr>
              <a:t>L'area di consolidamento  </a:t>
            </a:r>
            <a:r>
              <a:rPr lang="it-IT" dirty="0" err="1">
                <a:solidFill>
                  <a:srgbClr val="000000"/>
                </a:solidFill>
              </a:rPr>
              <a:t>e'</a:t>
            </a:r>
            <a:r>
              <a:rPr lang="it-IT" dirty="0">
                <a:solidFill>
                  <a:srgbClr val="000000"/>
                </a:solidFill>
              </a:rPr>
              <a:t>  costituita  dai  seguenti  enti  e </a:t>
            </a:r>
            <a:r>
              <a:rPr lang="it-IT" dirty="0" err="1">
                <a:solidFill>
                  <a:srgbClr val="000000"/>
                </a:solidFill>
              </a:rPr>
              <a:t>societa'</a:t>
            </a:r>
            <a:r>
              <a:rPr lang="it-IT" dirty="0">
                <a:solidFill>
                  <a:srgbClr val="000000"/>
                </a:solidFill>
              </a:rPr>
              <a:t>, anche se non definiti amministrazioni  pubbliche  ai  sensi dell'articolo 1, comma 2, della legge 31 dicembre 2009, n. 196:</a:t>
            </a:r>
          </a:p>
          <a:p>
            <a:pPr algn="just">
              <a:buAutoNum type="alphaLcParenR"/>
            </a:pPr>
            <a:r>
              <a:rPr lang="it-IT" b="1" dirty="0">
                <a:solidFill>
                  <a:srgbClr val="000000"/>
                </a:solidFill>
              </a:rPr>
              <a:t>fondazioni universitarie </a:t>
            </a:r>
            <a:r>
              <a:rPr lang="it-IT" dirty="0">
                <a:solidFill>
                  <a:srgbClr val="000000"/>
                </a:solidFill>
              </a:rPr>
              <a:t>istituite ai sensi dell'articolo  59, comma  3,  della  legge  23  dicembre  2000,  n.  388,  e  successive modificazioni; </a:t>
            </a:r>
          </a:p>
          <a:p>
            <a:pPr algn="just">
              <a:buAutoNum type="alphaLcParenR"/>
            </a:pPr>
            <a:r>
              <a:rPr lang="it-IT" b="1" dirty="0" err="1">
                <a:solidFill>
                  <a:srgbClr val="000000"/>
                </a:solidFill>
              </a:rPr>
              <a:t>societa'</a:t>
            </a:r>
            <a:r>
              <a:rPr lang="it-IT" b="1" dirty="0">
                <a:solidFill>
                  <a:srgbClr val="000000"/>
                </a:solidFill>
              </a:rPr>
              <a:t> di capitali controllate dalle  </a:t>
            </a:r>
            <a:r>
              <a:rPr lang="it-IT" b="1" dirty="0" err="1">
                <a:solidFill>
                  <a:srgbClr val="000000"/>
                </a:solidFill>
              </a:rPr>
              <a:t>universita'</a:t>
            </a:r>
            <a:r>
              <a:rPr lang="it-IT" b="1" dirty="0">
                <a:solidFill>
                  <a:srgbClr val="000000"/>
                </a:solidFill>
              </a:rPr>
              <a:t>  </a:t>
            </a:r>
            <a:r>
              <a:rPr lang="it-IT" dirty="0">
                <a:solidFill>
                  <a:srgbClr val="000000"/>
                </a:solidFill>
              </a:rPr>
              <a:t>ai  sensi del codice civile, art. 2359; </a:t>
            </a:r>
          </a:p>
          <a:p>
            <a:pPr algn="just">
              <a:buAutoNum type="alphaLcParenR"/>
            </a:pPr>
            <a:r>
              <a:rPr lang="it-IT" b="1" dirty="0">
                <a:solidFill>
                  <a:srgbClr val="000000"/>
                </a:solidFill>
              </a:rPr>
              <a:t>altri enti  </a:t>
            </a:r>
            <a:r>
              <a:rPr lang="it-IT" dirty="0">
                <a:solidFill>
                  <a:srgbClr val="000000"/>
                </a:solidFill>
              </a:rPr>
              <a:t>nei  quali  le  </a:t>
            </a:r>
            <a:r>
              <a:rPr lang="it-IT" dirty="0" err="1">
                <a:solidFill>
                  <a:srgbClr val="000000"/>
                </a:solidFill>
              </a:rPr>
              <a:t>universita'</a:t>
            </a:r>
            <a:r>
              <a:rPr lang="it-IT" dirty="0">
                <a:solidFill>
                  <a:srgbClr val="000000"/>
                </a:solidFill>
              </a:rPr>
              <a:t>  hanno  il  potere  di esercitare la </a:t>
            </a:r>
            <a:r>
              <a:rPr lang="it-IT" b="1" dirty="0">
                <a:solidFill>
                  <a:srgbClr val="000000"/>
                </a:solidFill>
              </a:rPr>
              <a:t>maggioranza dei voti nell'assemblea dei soci</a:t>
            </a:r>
            <a:r>
              <a:rPr lang="it-IT" dirty="0">
                <a:solidFill>
                  <a:srgbClr val="000000"/>
                </a:solidFill>
              </a:rPr>
              <a:t>;</a:t>
            </a:r>
          </a:p>
          <a:p>
            <a:pPr algn="just">
              <a:buAutoNum type="alphaLcParenR"/>
            </a:pPr>
            <a:r>
              <a:rPr lang="it-IT" b="1" dirty="0">
                <a:solidFill>
                  <a:srgbClr val="000000"/>
                </a:solidFill>
              </a:rPr>
              <a:t>altri enti  </a:t>
            </a:r>
            <a:r>
              <a:rPr lang="it-IT" dirty="0">
                <a:solidFill>
                  <a:srgbClr val="000000"/>
                </a:solidFill>
              </a:rPr>
              <a:t>nei  quali  le  </a:t>
            </a:r>
            <a:r>
              <a:rPr lang="it-IT" dirty="0" err="1">
                <a:solidFill>
                  <a:srgbClr val="000000"/>
                </a:solidFill>
              </a:rPr>
              <a:t>universita'</a:t>
            </a:r>
            <a:r>
              <a:rPr lang="it-IT" dirty="0">
                <a:solidFill>
                  <a:srgbClr val="000000"/>
                </a:solidFill>
              </a:rPr>
              <a:t>  possono  </a:t>
            </a:r>
            <a:r>
              <a:rPr lang="it-IT" b="1" dirty="0">
                <a:solidFill>
                  <a:srgbClr val="000000"/>
                </a:solidFill>
              </a:rPr>
              <a:t>nominare  la maggioranza dei componenti degli organi di amministrazione</a:t>
            </a:r>
            <a:r>
              <a:rPr lang="it-IT" dirty="0">
                <a:solidFill>
                  <a:srgbClr val="000000"/>
                </a:solidFill>
              </a:rPr>
              <a:t>.  </a:t>
            </a:r>
          </a:p>
          <a:p>
            <a:pPr marL="0" indent="0" algn="just">
              <a:buNone/>
            </a:pPr>
            <a:r>
              <a:rPr lang="it-IT" dirty="0">
                <a:solidFill>
                  <a:srgbClr val="000000"/>
                </a:solidFill>
              </a:rPr>
              <a:t>I  principi  contabili  di  consolidamento  sono  stabiliti   e aggiornati con decreto del MIUR, di concerto con il MEF, sentita la CRUI.  </a:t>
            </a:r>
          </a:p>
          <a:p>
            <a:pPr marL="0" indent="0" algn="just">
              <a:buNone/>
            </a:pPr>
            <a:r>
              <a:rPr lang="it-IT" dirty="0">
                <a:solidFill>
                  <a:srgbClr val="000000"/>
                </a:solidFill>
              </a:rPr>
              <a:t>Con  le  medesime </a:t>
            </a:r>
            <a:r>
              <a:rPr lang="it-IT" dirty="0" err="1">
                <a:solidFill>
                  <a:srgbClr val="000000"/>
                </a:solidFill>
              </a:rPr>
              <a:t>modalita'</a:t>
            </a:r>
            <a:r>
              <a:rPr lang="it-IT" dirty="0">
                <a:solidFill>
                  <a:srgbClr val="000000"/>
                </a:solidFill>
              </a:rPr>
              <a:t> </a:t>
            </a:r>
            <a:r>
              <a:rPr lang="it-IT" dirty="0" err="1">
                <a:solidFill>
                  <a:srgbClr val="000000"/>
                </a:solidFill>
              </a:rPr>
              <a:t>e'</a:t>
            </a:r>
            <a:r>
              <a:rPr lang="it-IT" dirty="0">
                <a:solidFill>
                  <a:srgbClr val="000000"/>
                </a:solidFill>
              </a:rPr>
              <a:t> aggiornata l'area di consolidamento di cui sopra. </a:t>
            </a:r>
          </a:p>
        </p:txBody>
      </p:sp>
      <p:sp>
        <p:nvSpPr>
          <p:cNvPr id="16" name="CasellaDiTesto 15"/>
          <p:cNvSpPr txBox="1"/>
          <p:nvPr/>
        </p:nvSpPr>
        <p:spPr>
          <a:xfrm>
            <a:off x="8432054" y="3312790"/>
            <a:ext cx="184666" cy="646331"/>
          </a:xfrm>
          <a:prstGeom prst="rect">
            <a:avLst/>
          </a:prstGeom>
          <a:noFill/>
        </p:spPr>
        <p:txBody>
          <a:bodyPr wrap="none" rtlCol="0">
            <a:spAutoFit/>
          </a:bodyPr>
          <a:lstStyle/>
          <a:p>
            <a:endParaRPr lang="it-IT" dirty="0"/>
          </a:p>
          <a:p>
            <a:endParaRPr lang="it-IT" dirty="0"/>
          </a:p>
        </p:txBody>
      </p:sp>
      <p:sp>
        <p:nvSpPr>
          <p:cNvPr id="26" name="CasellaDiTesto 25"/>
          <p:cNvSpPr txBox="1"/>
          <p:nvPr/>
        </p:nvSpPr>
        <p:spPr>
          <a:xfrm>
            <a:off x="2369879" y="5093579"/>
            <a:ext cx="184666" cy="369332"/>
          </a:xfrm>
          <a:prstGeom prst="rect">
            <a:avLst/>
          </a:prstGeom>
          <a:noFill/>
        </p:spPr>
        <p:txBody>
          <a:bodyPr wrap="none" rtlCol="0">
            <a:spAutoFit/>
          </a:bodyPr>
          <a:lstStyle/>
          <a:p>
            <a:endParaRPr lang="it-IT" dirty="0"/>
          </a:p>
        </p:txBody>
      </p:sp>
      <p:sp>
        <p:nvSpPr>
          <p:cNvPr id="2" name="Segnaposto numero diapositiva 1"/>
          <p:cNvSpPr>
            <a:spLocks noGrp="1"/>
          </p:cNvSpPr>
          <p:nvPr>
            <p:ph type="sldNum" sz="quarter" idx="12"/>
          </p:nvPr>
        </p:nvSpPr>
        <p:spPr/>
        <p:txBody>
          <a:bodyPr/>
          <a:lstStyle/>
          <a:p>
            <a:fld id="{8B37D5FE-740C-46F5-801A-FA5477D9711F}" type="slidenum">
              <a:rPr lang="en-US" smtClean="0"/>
              <a:pPr/>
              <a:t>24</a:t>
            </a:fld>
            <a:endParaRPr lang="en-US"/>
          </a:p>
        </p:txBody>
      </p:sp>
      <p:sp>
        <p:nvSpPr>
          <p:cNvPr id="3" name="Segnaposto piè di pagina 2"/>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8334031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chemeClr val="tx1"/>
                </a:solidFill>
              </a:rPr>
              <a:t>OMOGENEIZZAZIONE DEI BILANCI</a:t>
            </a:r>
          </a:p>
        </p:txBody>
      </p:sp>
      <p:sp>
        <p:nvSpPr>
          <p:cNvPr id="3" name="Segnaposto contenuto 2"/>
          <p:cNvSpPr>
            <a:spLocks noGrp="1"/>
          </p:cNvSpPr>
          <p:nvPr>
            <p:ph idx="1"/>
          </p:nvPr>
        </p:nvSpPr>
        <p:spPr/>
        <p:txBody>
          <a:bodyPr/>
          <a:lstStyle/>
          <a:p>
            <a:r>
              <a:rPr lang="it-IT" dirty="0">
                <a:solidFill>
                  <a:srgbClr val="000000"/>
                </a:solidFill>
                <a:latin typeface="Times New Roman"/>
                <a:cs typeface="Times New Roman"/>
              </a:rPr>
              <a:t>DATA DI RIFERIMENTO</a:t>
            </a:r>
          </a:p>
          <a:p>
            <a:r>
              <a:rPr lang="it-IT" dirty="0">
                <a:solidFill>
                  <a:srgbClr val="000000"/>
                </a:solidFill>
                <a:latin typeface="Times New Roman"/>
                <a:cs typeface="Times New Roman"/>
              </a:rPr>
              <a:t>SCHEMI DI BILANCIO</a:t>
            </a:r>
          </a:p>
          <a:p>
            <a:r>
              <a:rPr lang="it-IT" dirty="0">
                <a:solidFill>
                  <a:srgbClr val="000000"/>
                </a:solidFill>
                <a:latin typeface="Times New Roman"/>
                <a:cs typeface="Times New Roman"/>
              </a:rPr>
              <a:t>CRITERI DI VALUTAZIONE </a:t>
            </a:r>
          </a:p>
          <a:p>
            <a:r>
              <a:rPr lang="it-IT" dirty="0">
                <a:solidFill>
                  <a:srgbClr val="000000"/>
                </a:solidFill>
                <a:latin typeface="Times New Roman"/>
                <a:cs typeface="Times New Roman"/>
              </a:rPr>
              <a:t>CONVERSIONE DEI BILANCI IN VALUTA ESTERA</a:t>
            </a:r>
            <a:r>
              <a:rPr lang="it-IT" dirty="0">
                <a:solidFill>
                  <a:srgbClr val="000000"/>
                </a:solidFill>
              </a:rPr>
              <a:t> </a:t>
            </a:r>
          </a:p>
        </p:txBody>
      </p:sp>
      <p:sp>
        <p:nvSpPr>
          <p:cNvPr id="4" name="Segnaposto numero diapositiva 3"/>
          <p:cNvSpPr>
            <a:spLocks noGrp="1"/>
          </p:cNvSpPr>
          <p:nvPr>
            <p:ph type="sldNum" sz="quarter" idx="12"/>
          </p:nvPr>
        </p:nvSpPr>
        <p:spPr/>
        <p:txBody>
          <a:bodyPr/>
          <a:lstStyle/>
          <a:p>
            <a:fld id="{8B37D5FE-740C-46F5-801A-FA5477D9711F}" type="slidenum">
              <a:rPr lang="en-US" smtClean="0"/>
              <a:pPr/>
              <a:t>25</a:t>
            </a:fld>
            <a:endParaRPr lang="en-US"/>
          </a:p>
        </p:txBody>
      </p:sp>
      <p:sp>
        <p:nvSpPr>
          <p:cNvPr id="5" name="Segnaposto piè di pagina 4"/>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339909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DATA DI RIFERIMENTO</a:t>
            </a:r>
            <a:br>
              <a:rPr lang="it-IT" sz="3600" dirty="0">
                <a:solidFill>
                  <a:srgbClr val="000000"/>
                </a:solidFill>
              </a:rPr>
            </a:br>
            <a:r>
              <a:rPr lang="it-IT" sz="3600" dirty="0">
                <a:solidFill>
                  <a:srgbClr val="000000"/>
                </a:solidFill>
              </a:rPr>
              <a:t>(art.30 </a:t>
            </a:r>
            <a:r>
              <a:rPr lang="it-IT" sz="3600" dirty="0" err="1">
                <a:solidFill>
                  <a:srgbClr val="000000"/>
                </a:solidFill>
              </a:rPr>
              <a:t>D.Lgs.</a:t>
            </a:r>
            <a:r>
              <a:rPr lang="it-IT" sz="3600" dirty="0">
                <a:solidFill>
                  <a:srgbClr val="000000"/>
                </a:solidFill>
              </a:rPr>
              <a:t> 127/91)</a:t>
            </a:r>
          </a:p>
        </p:txBody>
      </p:sp>
      <p:sp>
        <p:nvSpPr>
          <p:cNvPr id="3" name="Segnaposto contenuto 2"/>
          <p:cNvSpPr>
            <a:spLocks noGrp="1"/>
          </p:cNvSpPr>
          <p:nvPr>
            <p:ph idx="1"/>
          </p:nvPr>
        </p:nvSpPr>
        <p:spPr/>
        <p:txBody>
          <a:bodyPr/>
          <a:lstStyle/>
          <a:p>
            <a:pPr marL="0" indent="0">
              <a:buNone/>
            </a:pPr>
            <a:r>
              <a:rPr lang="it-IT" dirty="0">
                <a:solidFill>
                  <a:srgbClr val="000000"/>
                </a:solidFill>
                <a:latin typeface="Times New Roman"/>
                <a:cs typeface="Times New Roman"/>
              </a:rPr>
              <a:t>ALTERNATIVAMENTE:</a:t>
            </a:r>
          </a:p>
        </p:txBody>
      </p:sp>
      <p:sp>
        <p:nvSpPr>
          <p:cNvPr id="5" name="Cubo 4"/>
          <p:cNvSpPr/>
          <p:nvPr/>
        </p:nvSpPr>
        <p:spPr>
          <a:xfrm>
            <a:off x="1099834" y="2189433"/>
            <a:ext cx="6769212" cy="1450708"/>
          </a:xfrm>
          <a:prstGeom prst="cube">
            <a:avLst/>
          </a:prstGeom>
          <a:gradFill flip="none" rotWithShape="1">
            <a:gsLst>
              <a:gs pos="0">
                <a:schemeClr val="accent1">
                  <a:shade val="80000"/>
                  <a:satMod val="110000"/>
                </a:schemeClr>
              </a:gs>
              <a:gs pos="100000">
                <a:srgbClr val="FFFFFF"/>
              </a:gs>
            </a:gsLst>
            <a:path path="rect">
              <a:fillToRect l="100000" t="100000"/>
            </a:path>
            <a:tileRect r="-100000" b="-100000"/>
          </a:gradFill>
          <a:effectLst>
            <a:glow rad="101600">
              <a:schemeClr val="accent1">
                <a:lumMod val="60000"/>
                <a:lumOff val="40000"/>
                <a:alpha val="75000"/>
              </a:schemeClr>
            </a:glow>
            <a:outerShdw blurRad="76200" sx="101000" sy="101000" algn="ctr" rotWithShape="0">
              <a:schemeClr val="accent1">
                <a:lumMod val="20000"/>
                <a:lumOff val="80000"/>
                <a:alpha val="50000"/>
              </a:schemeClr>
            </a:outerShdw>
            <a:reflection blurRad="12700" stA="20000" endPos="35000" dist="63500" dir="5400000" sy="-100000" rotWithShape="0"/>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rPr>
              <a:t>DATA DI CHIUSURA DEL BILANCIO DI ESERCIZIO DELLA CONTROLLANTE</a:t>
            </a:r>
          </a:p>
        </p:txBody>
      </p:sp>
      <p:sp>
        <p:nvSpPr>
          <p:cNvPr id="7" name="Cubo 6"/>
          <p:cNvSpPr/>
          <p:nvPr/>
        </p:nvSpPr>
        <p:spPr>
          <a:xfrm>
            <a:off x="1099834" y="4017868"/>
            <a:ext cx="6769212" cy="1494720"/>
          </a:xfrm>
          <a:prstGeom prst="cube">
            <a:avLst/>
          </a:prstGeom>
          <a:gradFill flip="none" rotWithShape="1">
            <a:gsLst>
              <a:gs pos="0">
                <a:schemeClr val="accent1">
                  <a:shade val="80000"/>
                  <a:satMod val="110000"/>
                </a:schemeClr>
              </a:gs>
              <a:gs pos="100000">
                <a:srgbClr val="FFFFFF"/>
              </a:gs>
            </a:gsLst>
            <a:path path="rect">
              <a:fillToRect l="100000" t="100000"/>
            </a:path>
            <a:tileRect r="-100000" b="-100000"/>
          </a:gradFill>
          <a:effectLst>
            <a:glow rad="101600">
              <a:schemeClr val="accent1">
                <a:lumMod val="60000"/>
                <a:lumOff val="40000"/>
                <a:alpha val="75000"/>
              </a:schemeClr>
            </a:glow>
            <a:outerShdw blurRad="76200" sx="101000" sy="101000" algn="ctr" rotWithShape="0">
              <a:schemeClr val="accent1">
                <a:lumMod val="20000"/>
                <a:lumOff val="80000"/>
                <a:alpha val="50000"/>
              </a:schemeClr>
            </a:outerShdw>
            <a:reflection blurRad="12700" stA="20000" endPos="35000" dist="63500" dir="5400000" sy="-100000" rotWithShape="0"/>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ctr">
              <a:buFont typeface="Wingdings" charset="2"/>
              <a:buChar char="§"/>
            </a:pPr>
            <a:r>
              <a:rPr lang="it-IT" sz="1400" b="1" dirty="0">
                <a:solidFill>
                  <a:srgbClr val="000000"/>
                </a:solidFill>
              </a:rPr>
              <a:t>DATA DI CHIUSURA DEL BILANCIO DI ESERCIZIO DELLA MAGGIOR PARTE DELLE IMPRESE INCLUSE NELL’AREA DI CONSOLIDAMENTO</a:t>
            </a:r>
          </a:p>
          <a:p>
            <a:pPr marL="285750" indent="-285750" algn="ctr">
              <a:buFont typeface="Wingdings" charset="2"/>
              <a:buChar char="§"/>
            </a:pPr>
            <a:r>
              <a:rPr lang="it-IT" sz="1400" b="1" dirty="0">
                <a:solidFill>
                  <a:srgbClr val="000000"/>
                </a:solidFill>
              </a:rPr>
              <a:t>DATA DI CHIUSURA DEL BILANCIO DI ESERCIZIO DELLE PIU’ IMPORTANTI IMPRESE INCLUSE NELL’AREA DI CONSOLIDAMENTO </a:t>
            </a:r>
          </a:p>
          <a:p>
            <a:pPr marL="285750" indent="-285750" algn="ctr">
              <a:buFont typeface="Wingdings" charset="2"/>
              <a:buChar char="§"/>
            </a:pPr>
            <a:endParaRPr lang="it-IT" sz="1400" b="1" dirty="0">
              <a:solidFill>
                <a:srgbClr val="000000"/>
              </a:solidFill>
            </a:endParaRPr>
          </a:p>
        </p:txBody>
      </p:sp>
      <p:sp>
        <p:nvSpPr>
          <p:cNvPr id="4" name="Segnaposto numero diapositiva 3"/>
          <p:cNvSpPr>
            <a:spLocks noGrp="1"/>
          </p:cNvSpPr>
          <p:nvPr>
            <p:ph type="sldNum" sz="quarter" idx="12"/>
          </p:nvPr>
        </p:nvSpPr>
        <p:spPr/>
        <p:txBody>
          <a:bodyPr/>
          <a:lstStyle/>
          <a:p>
            <a:fld id="{8B37D5FE-740C-46F5-801A-FA5477D9711F}" type="slidenum">
              <a:rPr lang="en-US" smtClean="0"/>
              <a:pPr/>
              <a:t>26</a:t>
            </a:fld>
            <a:endParaRPr lang="en-US"/>
          </a:p>
        </p:txBody>
      </p:sp>
      <p:sp>
        <p:nvSpPr>
          <p:cNvPr id="6" name="Segnaposto piè di pagina 5"/>
          <p:cNvSpPr>
            <a:spLocks noGrp="1"/>
          </p:cNvSpPr>
          <p:nvPr>
            <p:ph type="ftr" sz="quarter" idx="11"/>
          </p:nvPr>
        </p:nvSpPr>
        <p:spPr/>
        <p:txBody>
          <a:bodyPr/>
          <a:lstStyle/>
          <a:p>
            <a:r>
              <a:rPr lang="hr-HR"/>
              <a:t>Ilaria Parodi - Paolo Parodi</a:t>
            </a:r>
            <a:endParaRPr lang="en-US"/>
          </a:p>
        </p:txBody>
      </p:sp>
      <p:sp>
        <p:nvSpPr>
          <p:cNvPr id="8" name="Freccia destra 7"/>
          <p:cNvSpPr/>
          <p:nvPr/>
        </p:nvSpPr>
        <p:spPr>
          <a:xfrm rot="2174062">
            <a:off x="48621" y="2330179"/>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56903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SCHEMI DI BILANCIO</a:t>
            </a:r>
            <a:br>
              <a:rPr lang="it-IT" sz="3600" dirty="0">
                <a:solidFill>
                  <a:srgbClr val="000000"/>
                </a:solidFill>
              </a:rPr>
            </a:br>
            <a:r>
              <a:rPr lang="it-IT" sz="3600" dirty="0">
                <a:solidFill>
                  <a:srgbClr val="000000"/>
                </a:solidFill>
              </a:rPr>
              <a:t>(art.29)</a:t>
            </a:r>
          </a:p>
        </p:txBody>
      </p:sp>
      <p:sp>
        <p:nvSpPr>
          <p:cNvPr id="3" name="Segnaposto contenuto 2"/>
          <p:cNvSpPr>
            <a:spLocks noGrp="1"/>
          </p:cNvSpPr>
          <p:nvPr>
            <p:ph idx="1"/>
          </p:nvPr>
        </p:nvSpPr>
        <p:spPr/>
        <p:txBody>
          <a:bodyPr/>
          <a:lstStyle/>
          <a:p>
            <a:pPr marL="0" indent="0">
              <a:buNone/>
            </a:pPr>
            <a:endParaRPr lang="it-IT" dirty="0">
              <a:solidFill>
                <a:srgbClr val="000000"/>
              </a:solidFill>
            </a:endParaRPr>
          </a:p>
          <a:p>
            <a:pPr marL="0" indent="0">
              <a:buNone/>
            </a:pPr>
            <a:endParaRPr lang="it-IT" dirty="0">
              <a:solidFill>
                <a:srgbClr val="000000"/>
              </a:solidFill>
            </a:endParaRPr>
          </a:p>
        </p:txBody>
      </p:sp>
      <p:sp>
        <p:nvSpPr>
          <p:cNvPr id="4" name="Cilindro 3"/>
          <p:cNvSpPr/>
          <p:nvPr/>
        </p:nvSpPr>
        <p:spPr>
          <a:xfrm>
            <a:off x="1112927" y="1780789"/>
            <a:ext cx="6769212" cy="3941304"/>
          </a:xfrm>
          <a:prstGeom prst="can">
            <a:avLst/>
          </a:prstGeom>
          <a:gradFill flip="none" rotWithShape="1">
            <a:gsLst>
              <a:gs pos="0">
                <a:srgbClr val="3366FF"/>
              </a:gs>
              <a:gs pos="100000">
                <a:srgbClr val="FFFFFF"/>
              </a:gs>
            </a:gsLst>
            <a:path path="shape">
              <a:fillToRect l="50000" t="50000" r="50000" b="50000"/>
            </a:path>
            <a:tileRect/>
          </a:gradFill>
          <a:effectLst>
            <a:glow rad="101600">
              <a:srgbClr val="0000FF">
                <a:alpha val="75000"/>
              </a:srgbClr>
            </a:glow>
            <a:outerShdw blurRad="76200" sx="101000" sy="101000" algn="tl" rotWithShape="0">
              <a:srgbClr val="000090">
                <a:alpha val="50000"/>
              </a:srgbClr>
            </a:outerShdw>
            <a:reflection blurRad="12700" stA="20000" endPos="35000" dist="63500" dir="5400000" sy="-100000" rotWithShape="0"/>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400" b="1" dirty="0">
                <a:solidFill>
                  <a:srgbClr val="000000"/>
                </a:solidFill>
                <a:latin typeface="Times New Roman"/>
                <a:cs typeface="Times New Roman"/>
              </a:rPr>
              <a:t>ADEGUAMENTI PER L’INSERIMENTO DI VOCI TIPICHE ED ESCLUSIVE DEL BILANCIO CONSOLIDATO</a:t>
            </a:r>
          </a:p>
        </p:txBody>
      </p:sp>
      <p:sp>
        <p:nvSpPr>
          <p:cNvPr id="5" name="Segnaposto numero diapositiva 4"/>
          <p:cNvSpPr>
            <a:spLocks noGrp="1"/>
          </p:cNvSpPr>
          <p:nvPr>
            <p:ph type="sldNum" sz="quarter" idx="12"/>
          </p:nvPr>
        </p:nvSpPr>
        <p:spPr/>
        <p:txBody>
          <a:bodyPr/>
          <a:lstStyle/>
          <a:p>
            <a:fld id="{8B37D5FE-740C-46F5-801A-FA5477D9711F}" type="slidenum">
              <a:rPr lang="en-US" smtClean="0"/>
              <a:pPr/>
              <a:t>27</a:t>
            </a:fld>
            <a:endParaRPr lang="en-US"/>
          </a:p>
        </p:txBody>
      </p:sp>
      <p:sp>
        <p:nvSpPr>
          <p:cNvPr id="6" name="Segnaposto piè di pagina 5"/>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2618832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CRITERI DI VALUTAZIONE</a:t>
            </a:r>
            <a:br>
              <a:rPr lang="it-IT" sz="3600" dirty="0">
                <a:solidFill>
                  <a:srgbClr val="000000"/>
                </a:solidFill>
              </a:rPr>
            </a:br>
            <a:r>
              <a:rPr lang="it-IT" sz="3600" dirty="0">
                <a:solidFill>
                  <a:srgbClr val="000000"/>
                </a:solidFill>
              </a:rPr>
              <a:t>(art.34 e 35)</a:t>
            </a:r>
          </a:p>
        </p:txBody>
      </p:sp>
      <p:sp>
        <p:nvSpPr>
          <p:cNvPr id="3" name="Segnaposto contenuto 2"/>
          <p:cNvSpPr>
            <a:spLocks noGrp="1"/>
          </p:cNvSpPr>
          <p:nvPr>
            <p:ph idx="1"/>
          </p:nvPr>
        </p:nvSpPr>
        <p:spPr>
          <a:xfrm>
            <a:off x="327332" y="1648111"/>
            <a:ext cx="8641546" cy="3838289"/>
          </a:xfrm>
        </p:spPr>
        <p:txBody>
          <a:bodyPr/>
          <a:lstStyle/>
          <a:p>
            <a:endParaRPr lang="it-IT" dirty="0"/>
          </a:p>
          <a:p>
            <a:endParaRPr lang="it-IT" dirty="0"/>
          </a:p>
          <a:p>
            <a:endParaRPr lang="it-IT" dirty="0"/>
          </a:p>
          <a:p>
            <a:endParaRPr lang="it-IT" dirty="0"/>
          </a:p>
          <a:p>
            <a:endParaRPr lang="it-IT" dirty="0"/>
          </a:p>
        </p:txBody>
      </p:sp>
      <p:sp>
        <p:nvSpPr>
          <p:cNvPr id="5" name="Cubo 4"/>
          <p:cNvSpPr/>
          <p:nvPr/>
        </p:nvSpPr>
        <p:spPr>
          <a:xfrm>
            <a:off x="568335" y="2009950"/>
            <a:ext cx="2671023" cy="2671183"/>
          </a:xfrm>
          <a:prstGeom prst="cube">
            <a:avLst/>
          </a:prstGeom>
          <a:gradFill flip="none" rotWithShape="1">
            <a:gsLst>
              <a:gs pos="0">
                <a:schemeClr val="accent1">
                  <a:shade val="80000"/>
                  <a:satMod val="110000"/>
                </a:schemeClr>
              </a:gs>
              <a:gs pos="100000">
                <a:srgbClr val="FFFFFF"/>
              </a:gs>
            </a:gsLst>
            <a:path path="shap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latin typeface="Times New Roman"/>
                <a:cs typeface="Times New Roman"/>
              </a:rPr>
              <a:t>UNIFORMITA’ SPAZIALE </a:t>
            </a:r>
          </a:p>
        </p:txBody>
      </p:sp>
      <p:sp>
        <p:nvSpPr>
          <p:cNvPr id="9" name="Cubo 8"/>
          <p:cNvSpPr/>
          <p:nvPr/>
        </p:nvSpPr>
        <p:spPr>
          <a:xfrm>
            <a:off x="5691928" y="2009950"/>
            <a:ext cx="2671023" cy="2671183"/>
          </a:xfrm>
          <a:prstGeom prst="cube">
            <a:avLst/>
          </a:prstGeom>
          <a:gradFill flip="none" rotWithShape="1">
            <a:gsLst>
              <a:gs pos="0">
                <a:schemeClr val="accent1">
                  <a:shade val="80000"/>
                  <a:satMod val="110000"/>
                </a:schemeClr>
              </a:gs>
              <a:gs pos="100000">
                <a:srgbClr val="FFFFFF"/>
              </a:gs>
            </a:gsLst>
            <a:path path="shap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latin typeface="Times New Roman"/>
                <a:cs typeface="Times New Roman"/>
              </a:rPr>
              <a:t>UNIFORMITA’ TEMPORALE</a:t>
            </a:r>
          </a:p>
        </p:txBody>
      </p:sp>
      <p:sp>
        <p:nvSpPr>
          <p:cNvPr id="4" name="Segnaposto numero diapositiva 3"/>
          <p:cNvSpPr>
            <a:spLocks noGrp="1"/>
          </p:cNvSpPr>
          <p:nvPr>
            <p:ph type="sldNum" sz="quarter" idx="12"/>
          </p:nvPr>
        </p:nvSpPr>
        <p:spPr/>
        <p:txBody>
          <a:bodyPr/>
          <a:lstStyle/>
          <a:p>
            <a:fld id="{8B37D5FE-740C-46F5-801A-FA5477D9711F}" type="slidenum">
              <a:rPr lang="en-US" smtClean="0"/>
              <a:pPr/>
              <a:t>28</a:t>
            </a:fld>
            <a:endParaRPr lang="en-US"/>
          </a:p>
        </p:txBody>
      </p:sp>
      <p:sp>
        <p:nvSpPr>
          <p:cNvPr id="6" name="Segnaposto piè di pagina 5"/>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248304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SCRITTURE CONTABILI</a:t>
            </a:r>
            <a:br>
              <a:rPr lang="it-IT" sz="3600" dirty="0">
                <a:solidFill>
                  <a:srgbClr val="000000"/>
                </a:solidFill>
              </a:rPr>
            </a:br>
            <a:endParaRPr lang="it-IT" sz="3600" dirty="0">
              <a:solidFill>
                <a:srgbClr val="000000"/>
              </a:solidFill>
            </a:endParaRPr>
          </a:p>
        </p:txBody>
      </p:sp>
      <p:sp>
        <p:nvSpPr>
          <p:cNvPr id="3" name="Segnaposto contenuto 2"/>
          <p:cNvSpPr>
            <a:spLocks noGrp="1"/>
          </p:cNvSpPr>
          <p:nvPr>
            <p:ph idx="1"/>
          </p:nvPr>
        </p:nvSpPr>
        <p:spPr>
          <a:xfrm>
            <a:off x="327332" y="1060618"/>
            <a:ext cx="8641546" cy="5447118"/>
          </a:xfrm>
        </p:spPr>
        <p:txBody>
          <a:bodyPr>
            <a:normAutofit/>
          </a:bodyPr>
          <a:lstStyle/>
          <a:p>
            <a:pPr>
              <a:buFont typeface="Wingdings" charset="2"/>
              <a:buChar char="q"/>
            </a:pPr>
            <a:r>
              <a:rPr lang="it-IT" sz="3200" b="1" dirty="0">
                <a:solidFill>
                  <a:srgbClr val="000000"/>
                </a:solidFill>
              </a:rPr>
              <a:t>Non esiste una contabilità a sé stante del gruppo</a:t>
            </a:r>
          </a:p>
          <a:p>
            <a:pPr>
              <a:buFont typeface="Wingdings" charset="2"/>
              <a:buChar char="q"/>
            </a:pPr>
            <a:r>
              <a:rPr lang="it-IT" sz="3200" b="1" dirty="0">
                <a:solidFill>
                  <a:srgbClr val="000000"/>
                </a:solidFill>
              </a:rPr>
              <a:t> Le scritture contabili sono quelle di esercizio delle singole imprese</a:t>
            </a:r>
          </a:p>
          <a:p>
            <a:pPr>
              <a:buFont typeface="Wingdings" charset="2"/>
              <a:buChar char="q"/>
            </a:pPr>
            <a:r>
              <a:rPr lang="it-IT" sz="3200" dirty="0">
                <a:solidFill>
                  <a:srgbClr val="000000"/>
                </a:solidFill>
                <a:latin typeface="Times New Roman"/>
                <a:cs typeface="Times New Roman"/>
              </a:rPr>
              <a:t> </a:t>
            </a:r>
            <a:r>
              <a:rPr lang="it-IT" sz="3200" b="1" dirty="0">
                <a:solidFill>
                  <a:srgbClr val="000000"/>
                </a:solidFill>
                <a:cs typeface="Times New Roman"/>
              </a:rPr>
              <a:t>Ogni anno nel consolidato si devono ripetere le scritture di consolidamento come se fosse la prima volta (tenendo conto dei dati maturati nell’esercizio precedente).</a:t>
            </a:r>
            <a:endParaRPr lang="it-IT" sz="3200" dirty="0">
              <a:solidFill>
                <a:srgbClr val="000000"/>
              </a:solidFill>
              <a:latin typeface="Times New Roman"/>
              <a:cs typeface="Times New Roman"/>
            </a:endParaRPr>
          </a:p>
        </p:txBody>
      </p:sp>
      <p:sp>
        <p:nvSpPr>
          <p:cNvPr id="4" name="Segnaposto numero diapositiva 3"/>
          <p:cNvSpPr>
            <a:spLocks noGrp="1"/>
          </p:cNvSpPr>
          <p:nvPr>
            <p:ph type="sldNum" sz="quarter" idx="12"/>
          </p:nvPr>
        </p:nvSpPr>
        <p:spPr/>
        <p:txBody>
          <a:bodyPr/>
          <a:lstStyle/>
          <a:p>
            <a:fld id="{8B37D5FE-740C-46F5-801A-FA5477D9711F}" type="slidenum">
              <a:rPr lang="en-US" smtClean="0"/>
              <a:pPr/>
              <a:t>29</a:t>
            </a:fld>
            <a:endParaRPr lang="en-US"/>
          </a:p>
        </p:txBody>
      </p:sp>
      <p:sp>
        <p:nvSpPr>
          <p:cNvPr id="6" name="Segnaposto piè di pagina 5"/>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006782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egnaposto numero diapositiva 2"/>
          <p:cNvSpPr>
            <a:spLocks noGrp="1"/>
          </p:cNvSpPr>
          <p:nvPr>
            <p:ph type="sldNum" sz="quarter" idx="11"/>
          </p:nvPr>
        </p:nvSpPr>
        <p:spPr>
          <a:noFill/>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fld id="{732D9FDB-DC24-41FF-AB66-C6F068E86806}" type="slidenum">
              <a:rPr lang="it-IT" altLang="it-IT" sz="1200" smtClean="0">
                <a:latin typeface="Arial Black" pitchFamily="34" charset="0"/>
              </a:rPr>
              <a:pPr eaLnBrk="1" hangingPunct="1">
                <a:spcBef>
                  <a:spcPct val="0"/>
                </a:spcBef>
                <a:buClrTx/>
                <a:buSzTx/>
                <a:buFontTx/>
                <a:buNone/>
              </a:pPr>
              <a:t>3</a:t>
            </a:fld>
            <a:endParaRPr lang="it-IT" altLang="it-IT" sz="1200">
              <a:latin typeface="Arial Black" pitchFamily="34" charset="0"/>
            </a:endParaRPr>
          </a:p>
        </p:txBody>
      </p:sp>
      <p:sp>
        <p:nvSpPr>
          <p:cNvPr id="21508" name="Text Box 2"/>
          <p:cNvSpPr txBox="1">
            <a:spLocks noChangeArrowheads="1"/>
          </p:cNvSpPr>
          <p:nvPr/>
        </p:nvSpPr>
        <p:spPr bwMode="auto">
          <a:xfrm>
            <a:off x="287338" y="199196"/>
            <a:ext cx="8426450" cy="460375"/>
          </a:xfrm>
          <a:prstGeom prst="rect">
            <a:avLst/>
          </a:prstGeom>
          <a:noFill/>
          <a:ln w="57150" cmpd="thinThick">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it-IT" altLang="it-IT" sz="2400" b="1" dirty="0"/>
              <a:t>Stato dell’arte</a:t>
            </a:r>
          </a:p>
        </p:txBody>
      </p:sp>
      <p:sp>
        <p:nvSpPr>
          <p:cNvPr id="21509" name="Text Box 3"/>
          <p:cNvSpPr txBox="1">
            <a:spLocks noChangeArrowheads="1"/>
          </p:cNvSpPr>
          <p:nvPr/>
        </p:nvSpPr>
        <p:spPr bwMode="auto">
          <a:xfrm>
            <a:off x="2484438" y="2060575"/>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it-IT" altLang="it-IT" sz="2000" i="1"/>
          </a:p>
        </p:txBody>
      </p:sp>
      <p:sp>
        <p:nvSpPr>
          <p:cNvPr id="21510" name="Text Box 4"/>
          <p:cNvSpPr txBox="1">
            <a:spLocks noChangeArrowheads="1"/>
          </p:cNvSpPr>
          <p:nvPr/>
        </p:nvSpPr>
        <p:spPr bwMode="auto">
          <a:xfrm>
            <a:off x="250825" y="1008964"/>
            <a:ext cx="8569325" cy="563231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it-IT" sz="2400" dirty="0"/>
              <a:t>Il medesimo Decreto 11/4/16 ricorda inoltre che, ai sensi dell’art. 18 del </a:t>
            </a:r>
            <a:r>
              <a:rPr lang="it-IT" sz="2400" dirty="0" err="1"/>
              <a:t>D.Lgs.</a:t>
            </a:r>
            <a:r>
              <a:rPr lang="it-IT" sz="2400" dirty="0"/>
              <a:t> 91/11, l’emanando Regolamento stabilirà anche i tempi e i modi per l’adozione e la pubblicazione del bilancio consolidato da parte di tutte le P.A..</a:t>
            </a:r>
            <a:br>
              <a:rPr lang="it-IT" sz="2400" dirty="0"/>
            </a:br>
            <a:r>
              <a:rPr lang="it-IT" sz="2400" dirty="0"/>
              <a:t>In tale contesto, occorre altresì notare che il D.lgs. 18/12 tratta in due articoli diversi, rispettivamente il 5 ed il 6, le modalità ed i tempi di approvazione per bilancio d’esercizio e bilancio consolidato. </a:t>
            </a:r>
          </a:p>
          <a:p>
            <a:pPr eaLnBrk="1" hangingPunct="1">
              <a:spcBef>
                <a:spcPct val="0"/>
              </a:spcBef>
              <a:buClrTx/>
              <a:buSzTx/>
              <a:buFontTx/>
              <a:buNone/>
            </a:pPr>
            <a:r>
              <a:rPr lang="it-IT" sz="2400" dirty="0"/>
              <a:t>Nell’art. 5, è detto chiaramente che il bilancio d’esercizio deve essere approvato entro il 30 aprile; </a:t>
            </a:r>
          </a:p>
          <a:p>
            <a:pPr eaLnBrk="1" hangingPunct="1">
              <a:spcBef>
                <a:spcPct val="0"/>
              </a:spcBef>
              <a:buClrTx/>
              <a:buSzTx/>
              <a:buFontTx/>
              <a:buNone/>
            </a:pPr>
            <a:r>
              <a:rPr lang="it-IT" sz="2400" dirty="0"/>
              <a:t>nell’art. 6, invece, non viene fissato un termine specifico per il consolidato, ma il legislatore si limita a rinviare al </a:t>
            </a:r>
            <a:r>
              <a:rPr lang="it-IT" sz="2400" dirty="0" err="1"/>
              <a:t>D.Lgs.</a:t>
            </a:r>
            <a:r>
              <a:rPr lang="it-IT" sz="2400" dirty="0"/>
              <a:t> 91/11.</a:t>
            </a:r>
            <a:br>
              <a:rPr lang="it-IT" sz="2400" dirty="0"/>
            </a:br>
            <a:r>
              <a:rPr lang="it-IT" sz="2400" dirty="0"/>
              <a:t>In tale contesto, la maggior parte degli Atenei  ha ritenuto di non redigere il bilancio consolidato.</a:t>
            </a:r>
            <a:endParaRPr lang="it-IT" altLang="it-IT" sz="2400" dirty="0"/>
          </a:p>
        </p:txBody>
      </p:sp>
    </p:spTree>
    <p:extLst>
      <p:ext uri="{BB962C8B-B14F-4D97-AF65-F5344CB8AC3E}">
        <p14:creationId xmlns:p14="http://schemas.microsoft.com/office/powerpoint/2010/main" val="16449817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CONVERSIONE DEI BILANCI IN VALUTA ESTERA</a:t>
            </a:r>
          </a:p>
        </p:txBody>
      </p:sp>
      <p:sp>
        <p:nvSpPr>
          <p:cNvPr id="3" name="Segnaposto contenuto 2"/>
          <p:cNvSpPr>
            <a:spLocks noGrp="1"/>
          </p:cNvSpPr>
          <p:nvPr>
            <p:ph idx="1"/>
          </p:nvPr>
        </p:nvSpPr>
        <p:spPr/>
        <p:txBody>
          <a:bodyPr/>
          <a:lstStyle/>
          <a:p>
            <a:endParaRPr lang="it-IT" dirty="0">
              <a:solidFill>
                <a:srgbClr val="000000"/>
              </a:solidFill>
              <a:latin typeface="Times New Roman"/>
              <a:cs typeface="Times New Roman"/>
            </a:endParaRPr>
          </a:p>
          <a:p>
            <a:pPr marL="0" indent="0">
              <a:buNone/>
            </a:pPr>
            <a:endParaRPr lang="it-IT" dirty="0">
              <a:solidFill>
                <a:srgbClr val="000000"/>
              </a:solidFill>
              <a:latin typeface="Times New Roman"/>
              <a:cs typeface="Times New Roman"/>
            </a:endParaRPr>
          </a:p>
        </p:txBody>
      </p:sp>
      <p:sp>
        <p:nvSpPr>
          <p:cNvPr id="4" name="Cilindro 3"/>
          <p:cNvSpPr/>
          <p:nvPr/>
        </p:nvSpPr>
        <p:spPr>
          <a:xfrm>
            <a:off x="432077" y="1232647"/>
            <a:ext cx="2042547" cy="3181851"/>
          </a:xfrm>
          <a:prstGeom prst="can">
            <a:avLst/>
          </a:prstGeom>
          <a:gradFill flip="none" rotWithShape="1">
            <a:gsLst>
              <a:gs pos="0">
                <a:srgbClr val="3366FF"/>
              </a:gs>
              <a:gs pos="100000">
                <a:srgbClr val="FFFFFF"/>
              </a:gs>
            </a:gsLst>
            <a:path path="rect">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latin typeface="Times New Roman"/>
                <a:cs typeface="Times New Roman"/>
              </a:rPr>
              <a:t>SCELTA DEL METODO DI CONVERSIONE:</a:t>
            </a:r>
          </a:p>
          <a:p>
            <a:pPr marL="285750" indent="-285750" algn="ctr">
              <a:buFont typeface="Courier New"/>
              <a:buChar char="o"/>
            </a:pPr>
            <a:r>
              <a:rPr lang="it-IT" b="1" dirty="0">
                <a:solidFill>
                  <a:srgbClr val="000000"/>
                </a:solidFill>
                <a:latin typeface="Times New Roman"/>
                <a:cs typeface="Times New Roman"/>
              </a:rPr>
              <a:t> metodo dei cambi a fine esercizio</a:t>
            </a:r>
          </a:p>
          <a:p>
            <a:pPr marL="285750" indent="-285750" algn="ctr">
              <a:buFont typeface="Courier New"/>
              <a:buChar char="o"/>
            </a:pPr>
            <a:r>
              <a:rPr lang="it-IT" b="1" dirty="0">
                <a:solidFill>
                  <a:srgbClr val="000000"/>
                </a:solidFill>
                <a:latin typeface="Times New Roman"/>
                <a:cs typeface="Times New Roman"/>
              </a:rPr>
              <a:t> metodo dei cambi storici</a:t>
            </a:r>
          </a:p>
        </p:txBody>
      </p:sp>
      <p:sp>
        <p:nvSpPr>
          <p:cNvPr id="5" name="Cilindro 4"/>
          <p:cNvSpPr/>
          <p:nvPr/>
        </p:nvSpPr>
        <p:spPr>
          <a:xfrm>
            <a:off x="3391152" y="3478284"/>
            <a:ext cx="2526997" cy="2736654"/>
          </a:xfrm>
          <a:prstGeom prst="can">
            <a:avLst/>
          </a:prstGeom>
          <a:gradFill flip="none" rotWithShape="1">
            <a:gsLst>
              <a:gs pos="0">
                <a:srgbClr val="3366FF"/>
              </a:gs>
              <a:gs pos="100000">
                <a:srgbClr val="FFFFFF"/>
              </a:gs>
            </a:gsLst>
            <a:path path="rect">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latin typeface="Times New Roman"/>
                <a:cs typeface="Times New Roman"/>
              </a:rPr>
              <a:t>TRATTAMENTO DELLE DIFFERENZE DI CONVERSIONE:</a:t>
            </a:r>
          </a:p>
          <a:p>
            <a:pPr marL="285750" indent="-285750" algn="ctr">
              <a:buFont typeface="Wingdings" charset="2"/>
              <a:buChar char="²"/>
            </a:pPr>
            <a:r>
              <a:rPr lang="it-IT" b="1" dirty="0">
                <a:solidFill>
                  <a:srgbClr val="000000"/>
                </a:solidFill>
                <a:latin typeface="Times New Roman"/>
                <a:cs typeface="Times New Roman"/>
              </a:rPr>
              <a:t> a conto economico</a:t>
            </a:r>
          </a:p>
          <a:p>
            <a:pPr marL="285750" indent="-285750" algn="ctr">
              <a:buFont typeface="Wingdings" charset="2"/>
              <a:buChar char="²"/>
            </a:pPr>
            <a:r>
              <a:rPr lang="it-IT" b="1" dirty="0">
                <a:solidFill>
                  <a:srgbClr val="000000"/>
                </a:solidFill>
                <a:latin typeface="Times New Roman"/>
                <a:cs typeface="Times New Roman"/>
              </a:rPr>
              <a:t> imputate a riserve</a:t>
            </a:r>
          </a:p>
        </p:txBody>
      </p:sp>
      <p:sp>
        <p:nvSpPr>
          <p:cNvPr id="6" name="Cilindro 5"/>
          <p:cNvSpPr/>
          <p:nvPr/>
        </p:nvSpPr>
        <p:spPr>
          <a:xfrm>
            <a:off x="6716839" y="1232647"/>
            <a:ext cx="2190229" cy="3181850"/>
          </a:xfrm>
          <a:prstGeom prst="can">
            <a:avLst/>
          </a:prstGeom>
          <a:gradFill flip="none" rotWithShape="1">
            <a:gsLst>
              <a:gs pos="0">
                <a:srgbClr val="3366FF"/>
              </a:gs>
              <a:gs pos="100000">
                <a:srgbClr val="FFFFFF"/>
              </a:gs>
            </a:gsLst>
            <a:path path="rect">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latin typeface="Times New Roman"/>
                <a:cs typeface="Times New Roman"/>
              </a:rPr>
              <a:t>INDIVIDUAZIONE DELLE DIFFERENZE DI CONVERSIONE (dovute all’applicazione di cambi differenti)</a:t>
            </a:r>
          </a:p>
        </p:txBody>
      </p:sp>
      <p:sp>
        <p:nvSpPr>
          <p:cNvPr id="7" name="Segnaposto numero diapositiva 6"/>
          <p:cNvSpPr>
            <a:spLocks noGrp="1"/>
          </p:cNvSpPr>
          <p:nvPr>
            <p:ph type="sldNum" sz="quarter" idx="12"/>
          </p:nvPr>
        </p:nvSpPr>
        <p:spPr/>
        <p:txBody>
          <a:bodyPr/>
          <a:lstStyle/>
          <a:p>
            <a:fld id="{8B37D5FE-740C-46F5-801A-FA5477D9711F}" type="slidenum">
              <a:rPr lang="en-US" smtClean="0"/>
              <a:pPr/>
              <a:t>30</a:t>
            </a:fld>
            <a:endParaRPr lang="en-US"/>
          </a:p>
        </p:txBody>
      </p:sp>
      <p:sp>
        <p:nvSpPr>
          <p:cNvPr id="8" name="Segnaposto piè di pagina 7"/>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9730067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chemeClr val="tx1"/>
                </a:solidFill>
              </a:rPr>
              <a:t>DIFFERENZA DI CONSOLIDAMENTO</a:t>
            </a:r>
          </a:p>
        </p:txBody>
      </p:sp>
      <p:sp>
        <p:nvSpPr>
          <p:cNvPr id="3" name="Segnaposto contenuto 2"/>
          <p:cNvSpPr>
            <a:spLocks noGrp="1"/>
          </p:cNvSpPr>
          <p:nvPr>
            <p:ph idx="1"/>
          </p:nvPr>
        </p:nvSpPr>
        <p:spPr/>
        <p:txBody>
          <a:bodyPr/>
          <a:lstStyle/>
          <a:p>
            <a:pPr marL="0" indent="0">
              <a:buNone/>
            </a:pPr>
            <a:endParaRPr lang="it-IT" b="1" dirty="0">
              <a:solidFill>
                <a:srgbClr val="000000"/>
              </a:solidFill>
            </a:endParaRPr>
          </a:p>
          <a:p>
            <a:pPr marL="0" indent="0">
              <a:buNone/>
            </a:pPr>
            <a:endParaRPr lang="it-IT" b="1" dirty="0">
              <a:solidFill>
                <a:srgbClr val="000000"/>
              </a:solidFill>
            </a:endParaRPr>
          </a:p>
        </p:txBody>
      </p:sp>
      <p:sp>
        <p:nvSpPr>
          <p:cNvPr id="4" name="Segnaposto numero diapositiva 3"/>
          <p:cNvSpPr>
            <a:spLocks noGrp="1"/>
          </p:cNvSpPr>
          <p:nvPr>
            <p:ph type="sldNum" sz="quarter" idx="12"/>
          </p:nvPr>
        </p:nvSpPr>
        <p:spPr/>
        <p:txBody>
          <a:bodyPr/>
          <a:lstStyle/>
          <a:p>
            <a:fld id="{8B37D5FE-740C-46F5-801A-FA5477D9711F}" type="slidenum">
              <a:rPr lang="en-US" smtClean="0"/>
              <a:pPr/>
              <a:t>31</a:t>
            </a:fld>
            <a:endParaRPr lang="en-US"/>
          </a:p>
        </p:txBody>
      </p:sp>
      <p:sp>
        <p:nvSpPr>
          <p:cNvPr id="5" name="Sole 4"/>
          <p:cNvSpPr/>
          <p:nvPr/>
        </p:nvSpPr>
        <p:spPr>
          <a:xfrm>
            <a:off x="479473" y="1232647"/>
            <a:ext cx="8293584" cy="4939553"/>
          </a:xfrm>
          <a:prstGeom prst="sun">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rPr>
              <a:t>DIFFERENZA TRA IL VALORE DELLA PARTECIPAZIONE E LA CORRISPONDENTE FRAZIONE DI PATRIMONIO NETTO</a:t>
            </a:r>
          </a:p>
        </p:txBody>
      </p:sp>
      <p:sp>
        <p:nvSpPr>
          <p:cNvPr id="6" name="Segnaposto piè di pagina 5"/>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867906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DIFFERENZE CONTABILI</a:t>
            </a:r>
          </a:p>
        </p:txBody>
      </p:sp>
      <p:sp>
        <p:nvSpPr>
          <p:cNvPr id="3" name="Segnaposto contenuto 2"/>
          <p:cNvSpPr>
            <a:spLocks noGrp="1"/>
          </p:cNvSpPr>
          <p:nvPr>
            <p:ph idx="1"/>
          </p:nvPr>
        </p:nvSpPr>
        <p:spPr>
          <a:xfrm>
            <a:off x="337791" y="1337487"/>
            <a:ext cx="8323168" cy="5228360"/>
          </a:xfrm>
        </p:spPr>
        <p:txBody>
          <a:bodyPr/>
          <a:lstStyle/>
          <a:p>
            <a:pPr marL="0" indent="0">
              <a:buNone/>
            </a:pPr>
            <a:r>
              <a:rPr lang="it-IT" b="1" dirty="0">
                <a:solidFill>
                  <a:srgbClr val="000000"/>
                </a:solidFill>
                <a:latin typeface="Times New Roman"/>
                <a:cs typeface="Times New Roman"/>
              </a:rPr>
              <a:t>CASO 1 </a:t>
            </a:r>
          </a:p>
          <a:p>
            <a:pPr marL="0" indent="0">
              <a:buNone/>
            </a:pPr>
            <a:endParaRPr lang="it-IT" b="1" dirty="0">
              <a:solidFill>
                <a:srgbClr val="000000"/>
              </a:solidFill>
              <a:latin typeface="Times New Roman"/>
              <a:cs typeface="Times New Roman"/>
            </a:endParaRPr>
          </a:p>
          <a:p>
            <a:pPr marL="0" indent="0">
              <a:buNone/>
            </a:pPr>
            <a:r>
              <a:rPr lang="it-IT" sz="2000" b="1" dirty="0">
                <a:solidFill>
                  <a:srgbClr val="000000"/>
                </a:solidFill>
                <a:latin typeface="Times New Roman"/>
                <a:cs typeface="Times New Roman"/>
              </a:rPr>
              <a:t>                       NON EMERGE ALCUNA DIFFERENZA CONTABILE</a:t>
            </a:r>
          </a:p>
          <a:p>
            <a:pPr marL="0" indent="0">
              <a:buNone/>
            </a:pPr>
            <a:r>
              <a:rPr lang="it-IT" b="1" dirty="0">
                <a:solidFill>
                  <a:srgbClr val="000000"/>
                </a:solidFill>
                <a:latin typeface="Times New Roman"/>
                <a:cs typeface="Times New Roman"/>
              </a:rPr>
              <a:t>CASO 2</a:t>
            </a:r>
          </a:p>
          <a:p>
            <a:pPr marL="0" indent="0">
              <a:buNone/>
            </a:pPr>
            <a:endParaRPr lang="it-IT" b="1" dirty="0">
              <a:solidFill>
                <a:srgbClr val="000000"/>
              </a:solidFill>
              <a:latin typeface="Times New Roman"/>
              <a:cs typeface="Times New Roman"/>
            </a:endParaRPr>
          </a:p>
          <a:p>
            <a:pPr marL="0" indent="0">
              <a:buNone/>
            </a:pPr>
            <a:r>
              <a:rPr lang="it-IT" b="1" dirty="0">
                <a:solidFill>
                  <a:srgbClr val="000000"/>
                </a:solidFill>
                <a:latin typeface="Times New Roman"/>
                <a:cs typeface="Times New Roman"/>
              </a:rPr>
              <a:t>                            </a:t>
            </a:r>
            <a:r>
              <a:rPr lang="it-IT" sz="2000" b="1" dirty="0">
                <a:solidFill>
                  <a:srgbClr val="000000"/>
                </a:solidFill>
                <a:latin typeface="Times New Roman"/>
                <a:cs typeface="Times New Roman"/>
              </a:rPr>
              <a:t>EMERGE UNA DIFFERENZA CONTABILE</a:t>
            </a:r>
            <a:r>
              <a:rPr lang="it-IT" b="1" dirty="0">
                <a:solidFill>
                  <a:srgbClr val="000000"/>
                </a:solidFill>
                <a:latin typeface="Times New Roman"/>
                <a:cs typeface="Times New Roman"/>
              </a:rPr>
              <a:t> </a:t>
            </a:r>
            <a:r>
              <a:rPr lang="it-IT" sz="2000" b="1" dirty="0">
                <a:solidFill>
                  <a:srgbClr val="000000"/>
                </a:solidFill>
                <a:latin typeface="Times New Roman"/>
                <a:cs typeface="Times New Roman"/>
              </a:rPr>
              <a:t> </a:t>
            </a:r>
          </a:p>
        </p:txBody>
      </p:sp>
      <p:sp>
        <p:nvSpPr>
          <p:cNvPr id="4" name="Callout con freccia in giù 3"/>
          <p:cNvSpPr/>
          <p:nvPr/>
        </p:nvSpPr>
        <p:spPr>
          <a:xfrm>
            <a:off x="1858211" y="1474726"/>
            <a:ext cx="6277477" cy="914400"/>
          </a:xfrm>
          <a:prstGeom prst="downArrowCallout">
            <a:avLst/>
          </a:prstGeom>
          <a:gradFill flip="none" rotWithShape="1">
            <a:gsLst>
              <a:gs pos="0">
                <a:schemeClr val="accent6">
                  <a:lumMod val="75000"/>
                </a:schemeClr>
              </a:gs>
              <a:gs pos="100000">
                <a:srgbClr val="FFFFFF"/>
              </a:gs>
            </a:gsLst>
            <a:path path="shap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rPr>
              <a:t>VALORE DELLA PARTECIPAZIONE = FRAZIONE DEL PN</a:t>
            </a:r>
          </a:p>
        </p:txBody>
      </p:sp>
      <p:sp>
        <p:nvSpPr>
          <p:cNvPr id="5" name="Callout con freccia in giù 4"/>
          <p:cNvSpPr/>
          <p:nvPr/>
        </p:nvSpPr>
        <p:spPr>
          <a:xfrm>
            <a:off x="1858211" y="3288853"/>
            <a:ext cx="6277477" cy="914400"/>
          </a:xfrm>
          <a:prstGeom prst="downArrowCallout">
            <a:avLst/>
          </a:prstGeom>
          <a:gradFill flip="none" rotWithShape="1">
            <a:gsLst>
              <a:gs pos="0">
                <a:schemeClr val="accent6">
                  <a:lumMod val="75000"/>
                </a:schemeClr>
              </a:gs>
              <a:gs pos="100000">
                <a:srgbClr val="FFFFFF"/>
              </a:gs>
            </a:gsLst>
            <a:path path="shap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rPr>
              <a:t>VALORE DELLA PARTECIPAZIONE # FRAZIONE DEL PN</a:t>
            </a:r>
          </a:p>
        </p:txBody>
      </p:sp>
      <p:sp>
        <p:nvSpPr>
          <p:cNvPr id="9" name="Rettangolo 8"/>
          <p:cNvSpPr/>
          <p:nvPr/>
        </p:nvSpPr>
        <p:spPr>
          <a:xfrm>
            <a:off x="1661931" y="5009234"/>
            <a:ext cx="1387307" cy="33775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rPr>
              <a:t>POSITIVA</a:t>
            </a:r>
          </a:p>
        </p:txBody>
      </p:sp>
      <p:sp>
        <p:nvSpPr>
          <p:cNvPr id="10" name="Rettangolo 9"/>
          <p:cNvSpPr/>
          <p:nvPr/>
        </p:nvSpPr>
        <p:spPr>
          <a:xfrm>
            <a:off x="6542784" y="5009234"/>
            <a:ext cx="1387307" cy="33775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rPr>
              <a:t>NEGATIVA</a:t>
            </a:r>
          </a:p>
        </p:txBody>
      </p:sp>
      <p:sp>
        <p:nvSpPr>
          <p:cNvPr id="11" name="Rettangolo 10"/>
          <p:cNvSpPr/>
          <p:nvPr/>
        </p:nvSpPr>
        <p:spPr>
          <a:xfrm>
            <a:off x="918791" y="5515859"/>
            <a:ext cx="3026607" cy="648479"/>
          </a:xfrm>
          <a:prstGeom prst="rect">
            <a:avLst/>
          </a:prstGeom>
          <a:gradFill flip="none" rotWithShape="1">
            <a:gsLst>
              <a:gs pos="0">
                <a:schemeClr val="accent6">
                  <a:lumMod val="75000"/>
                </a:schemeClr>
              </a:gs>
              <a:gs pos="100000">
                <a:srgbClr val="FFFFFF"/>
              </a:gs>
            </a:gsLst>
            <a:path path="rect">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b="1" dirty="0">
                <a:solidFill>
                  <a:srgbClr val="000000"/>
                </a:solidFill>
              </a:rPr>
              <a:t>VALORE PARTECIPAZIONE </a:t>
            </a:r>
            <a:r>
              <a:rPr lang="it-IT" sz="2000" b="1" dirty="0">
                <a:solidFill>
                  <a:srgbClr val="000000"/>
                </a:solidFill>
              </a:rPr>
              <a:t>&gt;</a:t>
            </a:r>
            <a:r>
              <a:rPr lang="it-IT" sz="1600" b="1" dirty="0">
                <a:solidFill>
                  <a:srgbClr val="000000"/>
                </a:solidFill>
              </a:rPr>
              <a:t> CORRISPONDENTE PN</a:t>
            </a:r>
          </a:p>
        </p:txBody>
      </p:sp>
      <p:sp>
        <p:nvSpPr>
          <p:cNvPr id="12" name="Rettangolo 11"/>
          <p:cNvSpPr/>
          <p:nvPr/>
        </p:nvSpPr>
        <p:spPr>
          <a:xfrm>
            <a:off x="5647864" y="5515859"/>
            <a:ext cx="3013095" cy="648479"/>
          </a:xfrm>
          <a:prstGeom prst="rect">
            <a:avLst/>
          </a:prstGeom>
          <a:gradFill flip="none" rotWithShape="1">
            <a:gsLst>
              <a:gs pos="0">
                <a:schemeClr val="accent6">
                  <a:lumMod val="75000"/>
                </a:schemeClr>
              </a:gs>
              <a:gs pos="100000">
                <a:srgbClr val="FFFFFF"/>
              </a:gs>
            </a:gsLst>
            <a:path path="rect">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b="1" dirty="0">
                <a:solidFill>
                  <a:srgbClr val="000000"/>
                </a:solidFill>
              </a:rPr>
              <a:t>VALORE PARTECIPAZIONE </a:t>
            </a:r>
            <a:r>
              <a:rPr lang="it-IT" sz="2000" b="1" dirty="0">
                <a:solidFill>
                  <a:srgbClr val="000000"/>
                </a:solidFill>
              </a:rPr>
              <a:t>&lt; </a:t>
            </a:r>
            <a:r>
              <a:rPr lang="it-IT" sz="1600" b="1" dirty="0">
                <a:solidFill>
                  <a:srgbClr val="000000"/>
                </a:solidFill>
              </a:rPr>
              <a:t>CORRISPONDENTE PN</a:t>
            </a:r>
          </a:p>
        </p:txBody>
      </p:sp>
      <p:sp>
        <p:nvSpPr>
          <p:cNvPr id="6" name="Segnaposto numero diapositiva 5"/>
          <p:cNvSpPr>
            <a:spLocks noGrp="1"/>
          </p:cNvSpPr>
          <p:nvPr>
            <p:ph type="sldNum" sz="quarter" idx="12"/>
          </p:nvPr>
        </p:nvSpPr>
        <p:spPr/>
        <p:txBody>
          <a:bodyPr/>
          <a:lstStyle/>
          <a:p>
            <a:fld id="{8B37D5FE-740C-46F5-801A-FA5477D9711F}" type="slidenum">
              <a:rPr lang="en-US" smtClean="0"/>
              <a:pPr/>
              <a:t>32</a:t>
            </a:fld>
            <a:endParaRPr lang="en-US"/>
          </a:p>
        </p:txBody>
      </p:sp>
      <p:sp>
        <p:nvSpPr>
          <p:cNvPr id="7" name="Segnaposto piè di pagina 6"/>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13791334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chemeClr val="tx1"/>
                </a:solidFill>
              </a:rPr>
              <a:t>OPERAZIONI INTRAGRUPPO</a:t>
            </a:r>
          </a:p>
        </p:txBody>
      </p:sp>
      <p:sp>
        <p:nvSpPr>
          <p:cNvPr id="3" name="Segnaposto contenuto 2"/>
          <p:cNvSpPr>
            <a:spLocks noGrp="1"/>
          </p:cNvSpPr>
          <p:nvPr>
            <p:ph idx="1"/>
          </p:nvPr>
        </p:nvSpPr>
        <p:spPr>
          <a:xfrm>
            <a:off x="489444" y="1600200"/>
            <a:ext cx="8439598" cy="4291013"/>
          </a:xfrm>
        </p:spPr>
        <p:txBody>
          <a:bodyPr/>
          <a:lstStyle/>
          <a:p>
            <a:pPr marL="0" indent="0">
              <a:buNone/>
            </a:pPr>
            <a:r>
              <a:rPr lang="it-IT" b="1" dirty="0">
                <a:solidFill>
                  <a:srgbClr val="000000"/>
                </a:solidFill>
                <a:latin typeface="Times New Roman"/>
                <a:cs typeface="Times New Roman"/>
              </a:rPr>
              <a:t>RISORSE TRASFERITE ALL’INTERNO DEL GRUPPO</a:t>
            </a:r>
          </a:p>
          <a:p>
            <a:pPr marL="0" indent="0">
              <a:buNone/>
            </a:pPr>
            <a:endParaRPr lang="it-IT" b="1" dirty="0">
              <a:solidFill>
                <a:srgbClr val="000000"/>
              </a:solidFill>
              <a:latin typeface="Times New Roman"/>
              <a:cs typeface="Times New Roman"/>
            </a:endParaRPr>
          </a:p>
          <a:p>
            <a:pPr marL="0" indent="0">
              <a:buNone/>
            </a:pPr>
            <a:r>
              <a:rPr lang="it-IT" b="1" dirty="0">
                <a:solidFill>
                  <a:srgbClr val="000000"/>
                </a:solidFill>
                <a:latin typeface="Times New Roman"/>
                <a:cs typeface="Times New Roman"/>
              </a:rPr>
              <a:t>NON DEVONO CONTRIBUIRE ALLA DETERMINAZIONE DEL RISULTATO ECONOMICO CONSOLIDATO E DELLA SITUAZIONE PATRIMONIALE E FINANZIARIA</a:t>
            </a:r>
          </a:p>
          <a:p>
            <a:pPr marL="0" indent="0">
              <a:buNone/>
            </a:pPr>
            <a:endParaRPr lang="it-IT" b="1" dirty="0">
              <a:solidFill>
                <a:srgbClr val="000000"/>
              </a:solidFill>
              <a:latin typeface="Times New Roman"/>
              <a:cs typeface="Times New Roman"/>
            </a:endParaRPr>
          </a:p>
          <a:p>
            <a:pPr marL="0" indent="0" algn="ctr">
              <a:buNone/>
            </a:pPr>
            <a:r>
              <a:rPr lang="it-IT" b="1" dirty="0">
                <a:solidFill>
                  <a:srgbClr val="000000"/>
                </a:solidFill>
                <a:latin typeface="Times New Roman"/>
                <a:cs typeface="Times New Roman"/>
              </a:rPr>
              <a:t>INDIVIDUAZIONE ED </a:t>
            </a:r>
            <a:r>
              <a:rPr lang="it-IT" sz="3200" b="1" dirty="0">
                <a:solidFill>
                  <a:schemeClr val="tx1"/>
                </a:solidFill>
                <a:latin typeface="Times New Roman"/>
                <a:cs typeface="Times New Roman"/>
              </a:rPr>
              <a:t>ELIMINAZIONE</a:t>
            </a:r>
          </a:p>
        </p:txBody>
      </p:sp>
      <p:sp>
        <p:nvSpPr>
          <p:cNvPr id="4" name="Freccia destra con strisce 3"/>
          <p:cNvSpPr/>
          <p:nvPr/>
        </p:nvSpPr>
        <p:spPr>
          <a:xfrm rot="5400000">
            <a:off x="4283521" y="853763"/>
            <a:ext cx="445335" cy="3006772"/>
          </a:xfrm>
          <a:prstGeom prst="stripedRight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Freccia destra con strisce 4"/>
          <p:cNvSpPr/>
          <p:nvPr/>
        </p:nvSpPr>
        <p:spPr>
          <a:xfrm rot="5400000">
            <a:off x="4283521" y="2898026"/>
            <a:ext cx="445335" cy="3006772"/>
          </a:xfrm>
          <a:prstGeom prst="stripedRight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Segnaposto numero diapositiva 5"/>
          <p:cNvSpPr>
            <a:spLocks noGrp="1"/>
          </p:cNvSpPr>
          <p:nvPr>
            <p:ph type="sldNum" sz="quarter" idx="12"/>
          </p:nvPr>
        </p:nvSpPr>
        <p:spPr/>
        <p:txBody>
          <a:bodyPr/>
          <a:lstStyle/>
          <a:p>
            <a:fld id="{8B37D5FE-740C-46F5-801A-FA5477D9711F}" type="slidenum">
              <a:rPr lang="en-US" smtClean="0"/>
              <a:pPr/>
              <a:t>33</a:t>
            </a:fld>
            <a:endParaRPr lang="en-US"/>
          </a:p>
        </p:txBody>
      </p:sp>
      <p:sp>
        <p:nvSpPr>
          <p:cNvPr id="7" name="Segnaposto piè di pagina 6"/>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2688564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chemeClr val="tx1"/>
                </a:solidFill>
              </a:rPr>
              <a:t>OPERAZIONI INTRAGRUPPO</a:t>
            </a:r>
            <a:br>
              <a:rPr lang="it-IT" sz="3600" dirty="0">
                <a:solidFill>
                  <a:schemeClr val="tx1"/>
                </a:solidFill>
              </a:rPr>
            </a:br>
            <a:r>
              <a:rPr lang="it-IT" sz="3600" dirty="0">
                <a:solidFill>
                  <a:schemeClr val="tx1"/>
                </a:solidFill>
              </a:rPr>
              <a:t>da eliminare</a:t>
            </a:r>
          </a:p>
        </p:txBody>
      </p:sp>
      <p:sp>
        <p:nvSpPr>
          <p:cNvPr id="3" name="Segnaposto contenuto 2"/>
          <p:cNvSpPr>
            <a:spLocks noGrp="1"/>
          </p:cNvSpPr>
          <p:nvPr>
            <p:ph idx="1"/>
          </p:nvPr>
        </p:nvSpPr>
        <p:spPr>
          <a:xfrm>
            <a:off x="489444" y="1393176"/>
            <a:ext cx="8439598" cy="4487752"/>
          </a:xfrm>
        </p:spPr>
        <p:txBody>
          <a:bodyPr>
            <a:noAutofit/>
          </a:bodyPr>
          <a:lstStyle/>
          <a:p>
            <a:r>
              <a:rPr lang="it-IT" sz="3200" dirty="0">
                <a:solidFill>
                  <a:srgbClr val="000000"/>
                </a:solidFill>
                <a:latin typeface="Times New Roman"/>
                <a:cs typeface="Times New Roman"/>
              </a:rPr>
              <a:t>Ricavi e costi per operazioni fra i soggetti partecipanti al consolidamento </a:t>
            </a:r>
          </a:p>
          <a:p>
            <a:r>
              <a:rPr lang="it-IT" sz="3200" dirty="0">
                <a:solidFill>
                  <a:srgbClr val="000000"/>
                </a:solidFill>
                <a:latin typeface="Times New Roman"/>
                <a:cs typeface="Times New Roman"/>
              </a:rPr>
              <a:t>Trasferimenti reciproci</a:t>
            </a:r>
          </a:p>
          <a:p>
            <a:r>
              <a:rPr lang="it-IT" sz="3200" dirty="0">
                <a:solidFill>
                  <a:srgbClr val="000000"/>
                </a:solidFill>
                <a:latin typeface="Times New Roman"/>
                <a:cs typeface="Times New Roman"/>
              </a:rPr>
              <a:t>Crediti e debiti reciproci</a:t>
            </a:r>
          </a:p>
          <a:p>
            <a:r>
              <a:rPr lang="it-IT" sz="3200" dirty="0">
                <a:solidFill>
                  <a:srgbClr val="000000"/>
                </a:solidFill>
                <a:latin typeface="Times New Roman"/>
                <a:cs typeface="Times New Roman"/>
              </a:rPr>
              <a:t>Dividendi </a:t>
            </a:r>
          </a:p>
          <a:p>
            <a:r>
              <a:rPr lang="it-IT" sz="3200" dirty="0">
                <a:solidFill>
                  <a:srgbClr val="000000"/>
                </a:solidFill>
                <a:latin typeface="Times New Roman"/>
                <a:cs typeface="Times New Roman"/>
              </a:rPr>
              <a:t>Differenze temporanee di rilevazione</a:t>
            </a:r>
            <a:endParaRPr lang="it-IT" sz="3200" dirty="0">
              <a:solidFill>
                <a:schemeClr val="tx1"/>
              </a:solidFill>
              <a:latin typeface="Times New Roman"/>
              <a:cs typeface="Times New Roman"/>
            </a:endParaRPr>
          </a:p>
        </p:txBody>
      </p:sp>
      <p:sp>
        <p:nvSpPr>
          <p:cNvPr id="6" name="Segnaposto numero diapositiva 5"/>
          <p:cNvSpPr>
            <a:spLocks noGrp="1"/>
          </p:cNvSpPr>
          <p:nvPr>
            <p:ph type="sldNum" sz="quarter" idx="12"/>
          </p:nvPr>
        </p:nvSpPr>
        <p:spPr/>
        <p:txBody>
          <a:bodyPr/>
          <a:lstStyle/>
          <a:p>
            <a:fld id="{8B37D5FE-740C-46F5-801A-FA5477D9711F}" type="slidenum">
              <a:rPr lang="en-US" smtClean="0"/>
              <a:pPr/>
              <a:t>34</a:t>
            </a:fld>
            <a:endParaRPr lang="en-US"/>
          </a:p>
        </p:txBody>
      </p:sp>
      <p:sp>
        <p:nvSpPr>
          <p:cNvPr id="7" name="Segnaposto piè di pagina 6"/>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3440032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ESEMPIO NUMERICO</a:t>
            </a:r>
            <a:br>
              <a:rPr lang="it-IT" sz="3600" dirty="0">
                <a:solidFill>
                  <a:srgbClr val="000000"/>
                </a:solidFill>
              </a:rPr>
            </a:br>
            <a:r>
              <a:rPr lang="it-IT" sz="1800" dirty="0">
                <a:solidFill>
                  <a:srgbClr val="000000"/>
                </a:solidFill>
              </a:rPr>
              <a:t>Differenza da consolidamento 90% immobilizzazioni e la restante parte ad avviamento</a:t>
            </a:r>
            <a:endParaRPr lang="it-IT" sz="3600" dirty="0">
              <a:solidFill>
                <a:srgbClr val="000000"/>
              </a:solidFill>
            </a:endParaRPr>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775151840"/>
              </p:ext>
            </p:extLst>
          </p:nvPr>
        </p:nvGraphicFramePr>
        <p:xfrm>
          <a:off x="405350" y="1600200"/>
          <a:ext cx="7953952" cy="4785360"/>
        </p:xfrm>
        <a:graphic>
          <a:graphicData uri="http://schemas.openxmlformats.org/drawingml/2006/table">
            <a:tbl>
              <a:tblPr firstRow="1" bandRow="1">
                <a:tableStyleId>{08FB837D-C827-4EFA-A057-4D05807E0F7C}</a:tableStyleId>
              </a:tblPr>
              <a:tblGrid>
                <a:gridCol w="1526814">
                  <a:extLst>
                    <a:ext uri="{9D8B030D-6E8A-4147-A177-3AD203B41FA5}">
                      <a16:colId xmlns:a16="http://schemas.microsoft.com/office/drawing/2014/main" val="20000"/>
                    </a:ext>
                  </a:extLst>
                </a:gridCol>
                <a:gridCol w="815350">
                  <a:extLst>
                    <a:ext uri="{9D8B030D-6E8A-4147-A177-3AD203B41FA5}">
                      <a16:colId xmlns:a16="http://schemas.microsoft.com/office/drawing/2014/main" val="20001"/>
                    </a:ext>
                  </a:extLst>
                </a:gridCol>
                <a:gridCol w="1033236">
                  <a:extLst>
                    <a:ext uri="{9D8B030D-6E8A-4147-A177-3AD203B41FA5}">
                      <a16:colId xmlns:a16="http://schemas.microsoft.com/office/drawing/2014/main" val="20002"/>
                    </a:ext>
                  </a:extLst>
                </a:gridCol>
                <a:gridCol w="1295225">
                  <a:extLst>
                    <a:ext uri="{9D8B030D-6E8A-4147-A177-3AD203B41FA5}">
                      <a16:colId xmlns:a16="http://schemas.microsoft.com/office/drawing/2014/main" val="20003"/>
                    </a:ext>
                  </a:extLst>
                </a:gridCol>
                <a:gridCol w="866931">
                  <a:extLst>
                    <a:ext uri="{9D8B030D-6E8A-4147-A177-3AD203B41FA5}">
                      <a16:colId xmlns:a16="http://schemas.microsoft.com/office/drawing/2014/main" val="20004"/>
                    </a:ext>
                  </a:extLst>
                </a:gridCol>
                <a:gridCol w="937552">
                  <a:extLst>
                    <a:ext uri="{9D8B030D-6E8A-4147-A177-3AD203B41FA5}">
                      <a16:colId xmlns:a16="http://schemas.microsoft.com/office/drawing/2014/main" val="20005"/>
                    </a:ext>
                  </a:extLst>
                </a:gridCol>
                <a:gridCol w="1478844">
                  <a:extLst>
                    <a:ext uri="{9D8B030D-6E8A-4147-A177-3AD203B41FA5}">
                      <a16:colId xmlns:a16="http://schemas.microsoft.com/office/drawing/2014/main" val="20006"/>
                    </a:ext>
                  </a:extLst>
                </a:gridCol>
              </a:tblGrid>
              <a:tr h="370840">
                <a:tc>
                  <a:txBody>
                    <a:bodyPr/>
                    <a:lstStyle/>
                    <a:p>
                      <a:r>
                        <a:rPr lang="it-IT" dirty="0">
                          <a:solidFill>
                            <a:srgbClr val="000000"/>
                          </a:solidFill>
                        </a:rPr>
                        <a:t>VOCE</a:t>
                      </a:r>
                    </a:p>
                  </a:txBody>
                  <a:tcPr/>
                </a:tc>
                <a:tc>
                  <a:txBody>
                    <a:bodyPr/>
                    <a:lstStyle/>
                    <a:p>
                      <a:pPr algn="ctr"/>
                      <a:r>
                        <a:rPr lang="it-IT" dirty="0">
                          <a:solidFill>
                            <a:srgbClr val="000000"/>
                          </a:solidFill>
                        </a:rPr>
                        <a:t>SP A</a:t>
                      </a:r>
                    </a:p>
                  </a:txBody>
                  <a:tcPr/>
                </a:tc>
                <a:tc>
                  <a:txBody>
                    <a:bodyPr/>
                    <a:lstStyle/>
                    <a:p>
                      <a:pPr algn="ctr"/>
                      <a:r>
                        <a:rPr lang="it-IT" dirty="0">
                          <a:solidFill>
                            <a:srgbClr val="000000"/>
                          </a:solidFill>
                        </a:rPr>
                        <a:t>SP B</a:t>
                      </a:r>
                    </a:p>
                  </a:txBody>
                  <a:tcPr/>
                </a:tc>
                <a:tc>
                  <a:txBody>
                    <a:bodyPr/>
                    <a:lstStyle/>
                    <a:p>
                      <a:r>
                        <a:rPr lang="it-IT" dirty="0">
                          <a:solidFill>
                            <a:srgbClr val="000000"/>
                          </a:solidFill>
                        </a:rPr>
                        <a:t>AGGREG.</a:t>
                      </a:r>
                    </a:p>
                  </a:txBody>
                  <a:tcPr/>
                </a:tc>
                <a:tc>
                  <a:txBody>
                    <a:bodyPr/>
                    <a:lstStyle/>
                    <a:p>
                      <a:r>
                        <a:rPr lang="it-IT" dirty="0">
                          <a:solidFill>
                            <a:srgbClr val="000000"/>
                          </a:solidFill>
                        </a:rPr>
                        <a:t>DARE</a:t>
                      </a:r>
                    </a:p>
                  </a:txBody>
                  <a:tcPr/>
                </a:tc>
                <a:tc>
                  <a:txBody>
                    <a:bodyPr/>
                    <a:lstStyle/>
                    <a:p>
                      <a:r>
                        <a:rPr lang="it-IT" dirty="0">
                          <a:solidFill>
                            <a:srgbClr val="000000"/>
                          </a:solidFill>
                        </a:rPr>
                        <a:t>AVERE</a:t>
                      </a:r>
                    </a:p>
                  </a:txBody>
                  <a:tcPr/>
                </a:tc>
                <a:tc>
                  <a:txBody>
                    <a:bodyPr/>
                    <a:lstStyle/>
                    <a:p>
                      <a:r>
                        <a:rPr lang="it-IT" dirty="0">
                          <a:solidFill>
                            <a:srgbClr val="000000"/>
                          </a:solidFill>
                        </a:rPr>
                        <a:t>CONSOLID.</a:t>
                      </a:r>
                    </a:p>
                  </a:txBody>
                  <a:tcPr/>
                </a:tc>
                <a:extLst>
                  <a:ext uri="{0D108BD9-81ED-4DB2-BD59-A6C34878D82A}">
                    <a16:rowId xmlns:a16="http://schemas.microsoft.com/office/drawing/2014/main" val="10000"/>
                  </a:ext>
                </a:extLst>
              </a:tr>
              <a:tr h="370840">
                <a:tc>
                  <a:txBody>
                    <a:bodyPr/>
                    <a:lstStyle/>
                    <a:p>
                      <a:r>
                        <a:rPr lang="it-IT" b="1" dirty="0">
                          <a:solidFill>
                            <a:srgbClr val="000000"/>
                          </a:solidFill>
                        </a:rPr>
                        <a:t>Attivo</a:t>
                      </a:r>
                      <a:r>
                        <a:rPr lang="it-IT" b="1" baseline="0" dirty="0">
                          <a:solidFill>
                            <a:srgbClr val="000000"/>
                          </a:solidFill>
                        </a:rPr>
                        <a:t> corrente</a:t>
                      </a:r>
                      <a:endParaRPr lang="it-IT" b="1" dirty="0">
                        <a:solidFill>
                          <a:srgbClr val="000000"/>
                        </a:solidFill>
                      </a:endParaRPr>
                    </a:p>
                  </a:txBody>
                  <a:tcPr/>
                </a:tc>
                <a:tc>
                  <a:txBody>
                    <a:bodyPr/>
                    <a:lstStyle/>
                    <a:p>
                      <a:pPr algn="r"/>
                      <a:r>
                        <a:rPr lang="it-IT" dirty="0">
                          <a:solidFill>
                            <a:srgbClr val="000000"/>
                          </a:solidFill>
                        </a:rPr>
                        <a:t>3.700</a:t>
                      </a:r>
                    </a:p>
                  </a:txBody>
                  <a:tcPr/>
                </a:tc>
                <a:tc>
                  <a:txBody>
                    <a:bodyPr/>
                    <a:lstStyle/>
                    <a:p>
                      <a:pPr algn="r"/>
                      <a:r>
                        <a:rPr lang="it-IT" dirty="0">
                          <a:solidFill>
                            <a:srgbClr val="000000"/>
                          </a:solidFill>
                        </a:rPr>
                        <a:t>1.800</a:t>
                      </a:r>
                    </a:p>
                  </a:txBody>
                  <a:tcPr/>
                </a:tc>
                <a:tc>
                  <a:txBody>
                    <a:bodyPr/>
                    <a:lstStyle/>
                    <a:p>
                      <a:pPr algn="r"/>
                      <a:r>
                        <a:rPr lang="it-IT" dirty="0">
                          <a:solidFill>
                            <a:srgbClr val="000000"/>
                          </a:solidFill>
                        </a:rPr>
                        <a:t>5.500</a:t>
                      </a:r>
                    </a:p>
                  </a:txBody>
                  <a:tcPr/>
                </a:tc>
                <a:tc>
                  <a:txBody>
                    <a:bodyPr/>
                    <a:lstStyle/>
                    <a:p>
                      <a:pPr algn="r"/>
                      <a:endParaRPr lang="it-IT" dirty="0">
                        <a:solidFill>
                          <a:srgbClr val="000000"/>
                        </a:solidFill>
                      </a:endParaRP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5.500</a:t>
                      </a:r>
                    </a:p>
                  </a:txBody>
                  <a:tcPr/>
                </a:tc>
                <a:extLst>
                  <a:ext uri="{0D108BD9-81ED-4DB2-BD59-A6C34878D82A}">
                    <a16:rowId xmlns:a16="http://schemas.microsoft.com/office/drawing/2014/main" val="10001"/>
                  </a:ext>
                </a:extLst>
              </a:tr>
              <a:tr h="370840">
                <a:tc>
                  <a:txBody>
                    <a:bodyPr/>
                    <a:lstStyle/>
                    <a:p>
                      <a:r>
                        <a:rPr lang="it-IT" b="1" dirty="0" err="1">
                          <a:solidFill>
                            <a:srgbClr val="000000"/>
                          </a:solidFill>
                        </a:rPr>
                        <a:t>Immobilizz</a:t>
                      </a:r>
                      <a:r>
                        <a:rPr lang="it-IT" b="1" dirty="0">
                          <a:solidFill>
                            <a:srgbClr val="000000"/>
                          </a:solidFill>
                        </a:rPr>
                        <a:t>.</a:t>
                      </a:r>
                    </a:p>
                  </a:txBody>
                  <a:tcPr/>
                </a:tc>
                <a:tc>
                  <a:txBody>
                    <a:bodyPr/>
                    <a:lstStyle/>
                    <a:p>
                      <a:pPr algn="r"/>
                      <a:r>
                        <a:rPr lang="it-IT" dirty="0">
                          <a:solidFill>
                            <a:srgbClr val="000000"/>
                          </a:solidFill>
                        </a:rPr>
                        <a:t>5.000</a:t>
                      </a:r>
                    </a:p>
                  </a:txBody>
                  <a:tcPr/>
                </a:tc>
                <a:tc>
                  <a:txBody>
                    <a:bodyPr/>
                    <a:lstStyle/>
                    <a:p>
                      <a:pPr algn="r"/>
                      <a:r>
                        <a:rPr lang="it-IT" dirty="0">
                          <a:solidFill>
                            <a:srgbClr val="000000"/>
                          </a:solidFill>
                        </a:rPr>
                        <a:t>1.200</a:t>
                      </a:r>
                    </a:p>
                  </a:txBody>
                  <a:tcPr/>
                </a:tc>
                <a:tc>
                  <a:txBody>
                    <a:bodyPr/>
                    <a:lstStyle/>
                    <a:p>
                      <a:pPr algn="r"/>
                      <a:r>
                        <a:rPr lang="it-IT" dirty="0">
                          <a:solidFill>
                            <a:srgbClr val="000000"/>
                          </a:solidFill>
                        </a:rPr>
                        <a:t>6.200</a:t>
                      </a:r>
                    </a:p>
                  </a:txBody>
                  <a:tcPr/>
                </a:tc>
                <a:tc>
                  <a:txBody>
                    <a:bodyPr/>
                    <a:lstStyle/>
                    <a:p>
                      <a:pPr algn="r"/>
                      <a:r>
                        <a:rPr lang="it-IT" dirty="0">
                          <a:solidFill>
                            <a:srgbClr val="000000"/>
                          </a:solidFill>
                        </a:rPr>
                        <a:t>270</a:t>
                      </a: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6.470</a:t>
                      </a:r>
                    </a:p>
                  </a:txBody>
                  <a:tcPr/>
                </a:tc>
                <a:extLst>
                  <a:ext uri="{0D108BD9-81ED-4DB2-BD59-A6C34878D82A}">
                    <a16:rowId xmlns:a16="http://schemas.microsoft.com/office/drawing/2014/main" val="10002"/>
                  </a:ext>
                </a:extLst>
              </a:tr>
              <a:tr h="370840">
                <a:tc>
                  <a:txBody>
                    <a:bodyPr/>
                    <a:lstStyle/>
                    <a:p>
                      <a:r>
                        <a:rPr lang="it-IT" b="1" dirty="0" err="1">
                          <a:solidFill>
                            <a:srgbClr val="000000"/>
                          </a:solidFill>
                        </a:rPr>
                        <a:t>Partecipaz</a:t>
                      </a:r>
                      <a:r>
                        <a:rPr lang="it-IT" b="1" dirty="0">
                          <a:solidFill>
                            <a:srgbClr val="000000"/>
                          </a:solidFill>
                        </a:rPr>
                        <a:t>.</a:t>
                      </a:r>
                    </a:p>
                  </a:txBody>
                  <a:tcPr/>
                </a:tc>
                <a:tc>
                  <a:txBody>
                    <a:bodyPr/>
                    <a:lstStyle/>
                    <a:p>
                      <a:pPr algn="r"/>
                      <a:r>
                        <a:rPr lang="it-IT" dirty="0">
                          <a:solidFill>
                            <a:srgbClr val="000000"/>
                          </a:solidFill>
                        </a:rPr>
                        <a:t>2.300</a:t>
                      </a: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2.300</a:t>
                      </a: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2.300</a:t>
                      </a:r>
                    </a:p>
                  </a:txBody>
                  <a:tcPr/>
                </a:tc>
                <a:tc>
                  <a:txBody>
                    <a:bodyPr/>
                    <a:lstStyle/>
                    <a:p>
                      <a:pPr algn="r"/>
                      <a:r>
                        <a:rPr lang="it-IT" dirty="0">
                          <a:solidFill>
                            <a:srgbClr val="000000"/>
                          </a:solidFill>
                        </a:rPr>
                        <a:t>-</a:t>
                      </a:r>
                    </a:p>
                  </a:txBody>
                  <a:tcPr/>
                </a:tc>
                <a:extLst>
                  <a:ext uri="{0D108BD9-81ED-4DB2-BD59-A6C34878D82A}">
                    <a16:rowId xmlns:a16="http://schemas.microsoft.com/office/drawing/2014/main" val="10003"/>
                  </a:ext>
                </a:extLst>
              </a:tr>
              <a:tr h="370840">
                <a:tc>
                  <a:txBody>
                    <a:bodyPr/>
                    <a:lstStyle/>
                    <a:p>
                      <a:r>
                        <a:rPr lang="it-IT" b="1" dirty="0">
                          <a:solidFill>
                            <a:srgbClr val="000000"/>
                          </a:solidFill>
                        </a:rPr>
                        <a:t>PN</a:t>
                      </a:r>
                      <a:r>
                        <a:rPr lang="it-IT" b="1" baseline="0" dirty="0">
                          <a:solidFill>
                            <a:srgbClr val="000000"/>
                          </a:solidFill>
                        </a:rPr>
                        <a:t> A</a:t>
                      </a:r>
                      <a:endParaRPr lang="it-IT" b="1" dirty="0">
                        <a:solidFill>
                          <a:srgbClr val="000000"/>
                        </a:solidFill>
                      </a:endParaRPr>
                    </a:p>
                  </a:txBody>
                  <a:tcPr/>
                </a:tc>
                <a:tc>
                  <a:txBody>
                    <a:bodyPr/>
                    <a:lstStyle/>
                    <a:p>
                      <a:pPr algn="r"/>
                      <a:r>
                        <a:rPr lang="it-IT" dirty="0">
                          <a:solidFill>
                            <a:srgbClr val="000000"/>
                          </a:solidFill>
                        </a:rPr>
                        <a:t>6.000</a:t>
                      </a: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6.000</a:t>
                      </a:r>
                    </a:p>
                  </a:txBody>
                  <a:tcPr/>
                </a:tc>
                <a:tc>
                  <a:txBody>
                    <a:bodyPr/>
                    <a:lstStyle/>
                    <a:p>
                      <a:pPr algn="r"/>
                      <a:endParaRPr lang="it-IT" dirty="0">
                        <a:solidFill>
                          <a:srgbClr val="000000"/>
                        </a:solidFill>
                      </a:endParaRP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6.000</a:t>
                      </a:r>
                    </a:p>
                  </a:txBody>
                  <a:tcPr/>
                </a:tc>
                <a:extLst>
                  <a:ext uri="{0D108BD9-81ED-4DB2-BD59-A6C34878D82A}">
                    <a16:rowId xmlns:a16="http://schemas.microsoft.com/office/drawing/2014/main" val="10004"/>
                  </a:ext>
                </a:extLst>
              </a:tr>
              <a:tr h="370840">
                <a:tc>
                  <a:txBody>
                    <a:bodyPr/>
                    <a:lstStyle/>
                    <a:p>
                      <a:r>
                        <a:rPr lang="it-IT" b="1" dirty="0">
                          <a:solidFill>
                            <a:srgbClr val="000000"/>
                          </a:solidFill>
                        </a:rPr>
                        <a:t>PN B</a:t>
                      </a: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2.000</a:t>
                      </a: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2.000*</a:t>
                      </a: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a:t>
                      </a:r>
                    </a:p>
                  </a:txBody>
                  <a:tcPr/>
                </a:tc>
                <a:extLst>
                  <a:ext uri="{0D108BD9-81ED-4DB2-BD59-A6C34878D82A}">
                    <a16:rowId xmlns:a16="http://schemas.microsoft.com/office/drawing/2014/main" val="10005"/>
                  </a:ext>
                </a:extLst>
              </a:tr>
              <a:tr h="370840">
                <a:tc>
                  <a:txBody>
                    <a:bodyPr/>
                    <a:lstStyle/>
                    <a:p>
                      <a:r>
                        <a:rPr lang="it-IT" b="1" dirty="0">
                          <a:solidFill>
                            <a:srgbClr val="000000"/>
                          </a:solidFill>
                        </a:rPr>
                        <a:t>Debiti</a:t>
                      </a:r>
                      <a:r>
                        <a:rPr lang="it-IT" b="1" baseline="0" dirty="0">
                          <a:solidFill>
                            <a:srgbClr val="000000"/>
                          </a:solidFill>
                        </a:rPr>
                        <a:t> a lungo</a:t>
                      </a:r>
                      <a:endParaRPr lang="it-IT" b="1" dirty="0">
                        <a:solidFill>
                          <a:srgbClr val="000000"/>
                        </a:solidFill>
                      </a:endParaRPr>
                    </a:p>
                  </a:txBody>
                  <a:tcPr/>
                </a:tc>
                <a:tc>
                  <a:txBody>
                    <a:bodyPr/>
                    <a:lstStyle/>
                    <a:p>
                      <a:pPr algn="r"/>
                      <a:r>
                        <a:rPr lang="it-IT" dirty="0">
                          <a:solidFill>
                            <a:srgbClr val="000000"/>
                          </a:solidFill>
                        </a:rPr>
                        <a:t>2.500</a:t>
                      </a:r>
                    </a:p>
                  </a:txBody>
                  <a:tcPr/>
                </a:tc>
                <a:tc>
                  <a:txBody>
                    <a:bodyPr/>
                    <a:lstStyle/>
                    <a:p>
                      <a:pPr algn="r"/>
                      <a:r>
                        <a:rPr lang="it-IT" dirty="0">
                          <a:solidFill>
                            <a:srgbClr val="000000"/>
                          </a:solidFill>
                        </a:rPr>
                        <a:t>500</a:t>
                      </a:r>
                    </a:p>
                  </a:txBody>
                  <a:tcPr/>
                </a:tc>
                <a:tc>
                  <a:txBody>
                    <a:bodyPr/>
                    <a:lstStyle/>
                    <a:p>
                      <a:pPr algn="r"/>
                      <a:r>
                        <a:rPr lang="it-IT" dirty="0">
                          <a:solidFill>
                            <a:srgbClr val="000000"/>
                          </a:solidFill>
                        </a:rPr>
                        <a:t>3.000</a:t>
                      </a:r>
                    </a:p>
                  </a:txBody>
                  <a:tcPr/>
                </a:tc>
                <a:tc>
                  <a:txBody>
                    <a:bodyPr/>
                    <a:lstStyle/>
                    <a:p>
                      <a:pPr algn="r"/>
                      <a:endParaRPr lang="it-IT" dirty="0">
                        <a:solidFill>
                          <a:srgbClr val="000000"/>
                        </a:solidFill>
                      </a:endParaRP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3.000</a:t>
                      </a:r>
                    </a:p>
                  </a:txBody>
                  <a:tcPr/>
                </a:tc>
                <a:extLst>
                  <a:ext uri="{0D108BD9-81ED-4DB2-BD59-A6C34878D82A}">
                    <a16:rowId xmlns:a16="http://schemas.microsoft.com/office/drawing/2014/main" val="10006"/>
                  </a:ext>
                </a:extLst>
              </a:tr>
              <a:tr h="370840">
                <a:tc>
                  <a:txBody>
                    <a:bodyPr/>
                    <a:lstStyle/>
                    <a:p>
                      <a:r>
                        <a:rPr lang="it-IT" b="1" dirty="0">
                          <a:solidFill>
                            <a:srgbClr val="000000"/>
                          </a:solidFill>
                        </a:rPr>
                        <a:t>Debiti a breve</a:t>
                      </a:r>
                    </a:p>
                  </a:txBody>
                  <a:tcPr/>
                </a:tc>
                <a:tc>
                  <a:txBody>
                    <a:bodyPr/>
                    <a:lstStyle/>
                    <a:p>
                      <a:pPr algn="r"/>
                      <a:r>
                        <a:rPr lang="it-IT" dirty="0">
                          <a:solidFill>
                            <a:srgbClr val="000000"/>
                          </a:solidFill>
                        </a:rPr>
                        <a:t>2.500</a:t>
                      </a:r>
                    </a:p>
                  </a:txBody>
                  <a:tcPr/>
                </a:tc>
                <a:tc>
                  <a:txBody>
                    <a:bodyPr/>
                    <a:lstStyle/>
                    <a:p>
                      <a:pPr algn="r"/>
                      <a:r>
                        <a:rPr lang="it-IT" dirty="0">
                          <a:solidFill>
                            <a:srgbClr val="000000"/>
                          </a:solidFill>
                        </a:rPr>
                        <a:t>500</a:t>
                      </a:r>
                    </a:p>
                  </a:txBody>
                  <a:tcPr/>
                </a:tc>
                <a:tc>
                  <a:txBody>
                    <a:bodyPr/>
                    <a:lstStyle/>
                    <a:p>
                      <a:pPr algn="r"/>
                      <a:r>
                        <a:rPr lang="it-IT" dirty="0">
                          <a:solidFill>
                            <a:srgbClr val="000000"/>
                          </a:solidFill>
                        </a:rPr>
                        <a:t>3.000</a:t>
                      </a:r>
                    </a:p>
                  </a:txBody>
                  <a:tcPr/>
                </a:tc>
                <a:tc>
                  <a:txBody>
                    <a:bodyPr/>
                    <a:lstStyle/>
                    <a:p>
                      <a:pPr algn="r"/>
                      <a:endParaRPr lang="it-IT" dirty="0">
                        <a:solidFill>
                          <a:srgbClr val="000000"/>
                        </a:solidFill>
                      </a:endParaRP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3.000</a:t>
                      </a:r>
                    </a:p>
                  </a:txBody>
                  <a:tcPr/>
                </a:tc>
                <a:extLst>
                  <a:ext uri="{0D108BD9-81ED-4DB2-BD59-A6C34878D82A}">
                    <a16:rowId xmlns:a16="http://schemas.microsoft.com/office/drawing/2014/main" val="10007"/>
                  </a:ext>
                </a:extLst>
              </a:tr>
              <a:tr h="370840">
                <a:tc>
                  <a:txBody>
                    <a:bodyPr/>
                    <a:lstStyle/>
                    <a:p>
                      <a:r>
                        <a:rPr lang="it-IT" b="1" dirty="0">
                          <a:solidFill>
                            <a:srgbClr val="000000"/>
                          </a:solidFill>
                        </a:rPr>
                        <a:t>Avviamento</a:t>
                      </a:r>
                    </a:p>
                  </a:txBody>
                  <a:tcPr/>
                </a:tc>
                <a:tc>
                  <a:txBody>
                    <a:bodyPr/>
                    <a:lstStyle/>
                    <a:p>
                      <a:endParaRPr lang="it-IT">
                        <a:solidFill>
                          <a:srgbClr val="000000"/>
                        </a:solidFill>
                      </a:endParaRPr>
                    </a:p>
                  </a:txBody>
                  <a:tcPr/>
                </a:tc>
                <a:tc>
                  <a:txBody>
                    <a:bodyPr/>
                    <a:lstStyle/>
                    <a:p>
                      <a:pPr algn="r"/>
                      <a:endParaRPr lang="it-IT" dirty="0">
                        <a:solidFill>
                          <a:srgbClr val="000000"/>
                        </a:solidFill>
                      </a:endParaRPr>
                    </a:p>
                  </a:txBody>
                  <a:tcPr/>
                </a:tc>
                <a:tc>
                  <a:txBody>
                    <a:bodyPr/>
                    <a:lstStyle/>
                    <a:p>
                      <a:endParaRPr lang="it-IT">
                        <a:solidFill>
                          <a:srgbClr val="000000"/>
                        </a:solidFill>
                      </a:endParaRPr>
                    </a:p>
                  </a:txBody>
                  <a:tcPr/>
                </a:tc>
                <a:tc>
                  <a:txBody>
                    <a:bodyPr/>
                    <a:lstStyle/>
                    <a:p>
                      <a:pPr algn="r"/>
                      <a:r>
                        <a:rPr lang="it-IT" dirty="0">
                          <a:solidFill>
                            <a:srgbClr val="000000"/>
                          </a:solidFill>
                        </a:rPr>
                        <a:t>30</a:t>
                      </a:r>
                    </a:p>
                  </a:txBody>
                  <a:tcPr/>
                </a:tc>
                <a:tc>
                  <a:txBody>
                    <a:bodyPr/>
                    <a:lstStyle/>
                    <a:p>
                      <a:pPr algn="r"/>
                      <a:endParaRPr lang="it-IT" dirty="0">
                        <a:solidFill>
                          <a:srgbClr val="000000"/>
                        </a:solidFill>
                      </a:endParaRPr>
                    </a:p>
                  </a:txBody>
                  <a:tcPr/>
                </a:tc>
                <a:tc>
                  <a:txBody>
                    <a:bodyPr/>
                    <a:lstStyle/>
                    <a:p>
                      <a:pPr algn="r"/>
                      <a:r>
                        <a:rPr lang="it-IT" dirty="0">
                          <a:solidFill>
                            <a:srgbClr val="000000"/>
                          </a:solidFill>
                        </a:rPr>
                        <a:t>30</a:t>
                      </a:r>
                    </a:p>
                  </a:txBody>
                  <a:tcPr/>
                </a:tc>
                <a:extLst>
                  <a:ext uri="{0D108BD9-81ED-4DB2-BD59-A6C34878D82A}">
                    <a16:rowId xmlns:a16="http://schemas.microsoft.com/office/drawing/2014/main" val="10008"/>
                  </a:ext>
                </a:extLst>
              </a:tr>
              <a:tr h="370840">
                <a:tc gridSpan="7">
                  <a:txBody>
                    <a:bodyPr/>
                    <a:lstStyle/>
                    <a:p>
                      <a:r>
                        <a:rPr lang="it-IT" b="1" dirty="0">
                          <a:solidFill>
                            <a:srgbClr val="000000"/>
                          </a:solidFill>
                        </a:rPr>
                        <a:t>* </a:t>
                      </a:r>
                      <a:r>
                        <a:rPr lang="it-IT" sz="1600" b="0" dirty="0">
                          <a:solidFill>
                            <a:srgbClr val="000000"/>
                          </a:solidFill>
                        </a:rPr>
                        <a:t>È</a:t>
                      </a:r>
                      <a:r>
                        <a:rPr lang="it-IT" sz="1600" b="0" baseline="0" dirty="0">
                          <a:solidFill>
                            <a:srgbClr val="000000"/>
                          </a:solidFill>
                        </a:rPr>
                        <a:t> la risultanza di scritture D/A di cui alla col. SP B, tranne PN</a:t>
                      </a:r>
                      <a:endParaRPr lang="it-IT" sz="1600" b="0" dirty="0">
                        <a:solidFill>
                          <a:srgbClr val="000000"/>
                        </a:solidFill>
                      </a:endParaRPr>
                    </a:p>
                  </a:txBody>
                  <a:tcPr/>
                </a:tc>
                <a:tc hMerge="1">
                  <a:txBody>
                    <a:bodyPr/>
                    <a:lstStyle/>
                    <a:p>
                      <a:endParaRPr lang="it-IT">
                        <a:solidFill>
                          <a:srgbClr val="000000"/>
                        </a:solidFill>
                      </a:endParaRPr>
                    </a:p>
                  </a:txBody>
                  <a:tcPr/>
                </a:tc>
                <a:tc hMerge="1">
                  <a:txBody>
                    <a:bodyPr/>
                    <a:lstStyle/>
                    <a:p>
                      <a:pPr algn="r"/>
                      <a:endParaRPr lang="it-IT" dirty="0">
                        <a:solidFill>
                          <a:srgbClr val="000000"/>
                        </a:solidFill>
                      </a:endParaRPr>
                    </a:p>
                  </a:txBody>
                  <a:tcPr/>
                </a:tc>
                <a:tc hMerge="1">
                  <a:txBody>
                    <a:bodyPr/>
                    <a:lstStyle/>
                    <a:p>
                      <a:endParaRPr lang="it-IT">
                        <a:solidFill>
                          <a:srgbClr val="000000"/>
                        </a:solidFill>
                      </a:endParaRPr>
                    </a:p>
                  </a:txBody>
                  <a:tcPr/>
                </a:tc>
                <a:tc hMerge="1">
                  <a:txBody>
                    <a:bodyPr/>
                    <a:lstStyle/>
                    <a:p>
                      <a:pPr algn="r"/>
                      <a:endParaRPr lang="it-IT" dirty="0">
                        <a:solidFill>
                          <a:srgbClr val="000000"/>
                        </a:solidFill>
                      </a:endParaRPr>
                    </a:p>
                  </a:txBody>
                  <a:tcPr/>
                </a:tc>
                <a:tc hMerge="1">
                  <a:txBody>
                    <a:bodyPr/>
                    <a:lstStyle/>
                    <a:p>
                      <a:pPr algn="r"/>
                      <a:endParaRPr lang="it-IT" dirty="0">
                        <a:solidFill>
                          <a:srgbClr val="000000"/>
                        </a:solidFill>
                      </a:endParaRPr>
                    </a:p>
                  </a:txBody>
                  <a:tcPr/>
                </a:tc>
                <a:tc hMerge="1">
                  <a:txBody>
                    <a:bodyPr/>
                    <a:lstStyle/>
                    <a:p>
                      <a:pPr algn="r"/>
                      <a:endParaRPr lang="it-IT" dirty="0">
                        <a:solidFill>
                          <a:srgbClr val="000000"/>
                        </a:solidFill>
                      </a:endParaRPr>
                    </a:p>
                  </a:txBody>
                  <a:tcPr/>
                </a:tc>
                <a:extLst>
                  <a:ext uri="{0D108BD9-81ED-4DB2-BD59-A6C34878D82A}">
                    <a16:rowId xmlns:a16="http://schemas.microsoft.com/office/drawing/2014/main" val="10009"/>
                  </a:ext>
                </a:extLst>
              </a:tr>
            </a:tbl>
          </a:graphicData>
        </a:graphic>
      </p:graphicFrame>
      <p:sp>
        <p:nvSpPr>
          <p:cNvPr id="3" name="Segnaposto numero diapositiva 2"/>
          <p:cNvSpPr>
            <a:spLocks noGrp="1"/>
          </p:cNvSpPr>
          <p:nvPr>
            <p:ph type="sldNum" sz="quarter" idx="12"/>
          </p:nvPr>
        </p:nvSpPr>
        <p:spPr/>
        <p:txBody>
          <a:bodyPr/>
          <a:lstStyle/>
          <a:p>
            <a:fld id="{8B37D5FE-740C-46F5-801A-FA5477D9711F}" type="slidenum">
              <a:rPr lang="en-US" smtClean="0"/>
              <a:pPr/>
              <a:t>35</a:t>
            </a:fld>
            <a:endParaRPr lang="en-US"/>
          </a:p>
        </p:txBody>
      </p:sp>
      <p:sp>
        <p:nvSpPr>
          <p:cNvPr id="5" name="Segnaposto piè di pagina 4"/>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0318273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ESEMPIO NUMERICO</a:t>
            </a:r>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266131335"/>
              </p:ext>
            </p:extLst>
          </p:nvPr>
        </p:nvGraphicFramePr>
        <p:xfrm>
          <a:off x="779463" y="2053516"/>
          <a:ext cx="7476147" cy="2134576"/>
        </p:xfrm>
        <a:graphic>
          <a:graphicData uri="http://schemas.openxmlformats.org/drawingml/2006/table">
            <a:tbl>
              <a:tblPr firstRow="1" bandRow="1">
                <a:tableStyleId>{08FB837D-C827-4EFA-A057-4D05807E0F7C}</a:tableStyleId>
              </a:tblPr>
              <a:tblGrid>
                <a:gridCol w="2368748">
                  <a:extLst>
                    <a:ext uri="{9D8B030D-6E8A-4147-A177-3AD203B41FA5}">
                      <a16:colId xmlns:a16="http://schemas.microsoft.com/office/drawing/2014/main" val="20000"/>
                    </a:ext>
                  </a:extLst>
                </a:gridCol>
                <a:gridCol w="1247578">
                  <a:extLst>
                    <a:ext uri="{9D8B030D-6E8A-4147-A177-3AD203B41FA5}">
                      <a16:colId xmlns:a16="http://schemas.microsoft.com/office/drawing/2014/main" val="20001"/>
                    </a:ext>
                  </a:extLst>
                </a:gridCol>
                <a:gridCol w="2360029">
                  <a:extLst>
                    <a:ext uri="{9D8B030D-6E8A-4147-A177-3AD203B41FA5}">
                      <a16:colId xmlns:a16="http://schemas.microsoft.com/office/drawing/2014/main" val="20002"/>
                    </a:ext>
                  </a:extLst>
                </a:gridCol>
                <a:gridCol w="1499792">
                  <a:extLst>
                    <a:ext uri="{9D8B030D-6E8A-4147-A177-3AD203B41FA5}">
                      <a16:colId xmlns:a16="http://schemas.microsoft.com/office/drawing/2014/main" val="20003"/>
                    </a:ext>
                  </a:extLst>
                </a:gridCol>
              </a:tblGrid>
              <a:tr h="648479">
                <a:tc gridSpan="4">
                  <a:txBody>
                    <a:bodyPr/>
                    <a:lstStyle/>
                    <a:p>
                      <a:pPr algn="ctr"/>
                      <a:r>
                        <a:rPr lang="it-IT" sz="2000" b="1" dirty="0">
                          <a:solidFill>
                            <a:srgbClr val="000000"/>
                          </a:solidFill>
                        </a:rPr>
                        <a:t>STATO</a:t>
                      </a:r>
                      <a:r>
                        <a:rPr lang="it-IT" sz="2000" b="1" baseline="0" dirty="0">
                          <a:solidFill>
                            <a:srgbClr val="000000"/>
                          </a:solidFill>
                        </a:rPr>
                        <a:t> PATRIMONIALE CONSOLIDATO</a:t>
                      </a:r>
                      <a:endParaRPr lang="it-IT" sz="2000" b="1" dirty="0">
                        <a:solidFill>
                          <a:srgbClr val="000000"/>
                        </a:solidFill>
                      </a:endParaRPr>
                    </a:p>
                  </a:txBody>
                  <a:tcPr/>
                </a:tc>
                <a:tc hMerge="1">
                  <a:txBody>
                    <a:bodyPr/>
                    <a:lstStyle/>
                    <a:p>
                      <a:pPr algn="r"/>
                      <a:endParaRPr lang="it-IT" b="0" dirty="0">
                        <a:solidFill>
                          <a:srgbClr val="000000"/>
                        </a:solidFill>
                      </a:endParaRPr>
                    </a:p>
                  </a:txBody>
                  <a:tcPr/>
                </a:tc>
                <a:tc hMerge="1">
                  <a:txBody>
                    <a:bodyPr/>
                    <a:lstStyle/>
                    <a:p>
                      <a:endParaRPr lang="it-IT" dirty="0">
                        <a:solidFill>
                          <a:srgbClr val="000000"/>
                        </a:solidFill>
                      </a:endParaRPr>
                    </a:p>
                  </a:txBody>
                  <a:tcPr/>
                </a:tc>
                <a:tc hMerge="1">
                  <a:txBody>
                    <a:bodyPr/>
                    <a:lstStyle/>
                    <a:p>
                      <a:pPr algn="r"/>
                      <a:endParaRPr lang="it-IT" b="0" dirty="0">
                        <a:solidFill>
                          <a:srgbClr val="000000"/>
                        </a:solidFill>
                      </a:endParaRPr>
                    </a:p>
                  </a:txBody>
                  <a:tcPr/>
                </a:tc>
                <a:extLst>
                  <a:ext uri="{0D108BD9-81ED-4DB2-BD59-A6C34878D82A}">
                    <a16:rowId xmlns:a16="http://schemas.microsoft.com/office/drawing/2014/main" val="10000"/>
                  </a:ext>
                </a:extLst>
              </a:tr>
              <a:tr h="472849">
                <a:tc>
                  <a:txBody>
                    <a:bodyPr/>
                    <a:lstStyle/>
                    <a:p>
                      <a:pPr algn="l"/>
                      <a:r>
                        <a:rPr lang="it-IT" b="1" dirty="0">
                          <a:solidFill>
                            <a:srgbClr val="000000"/>
                          </a:solidFill>
                        </a:rPr>
                        <a:t>ATTIVO</a:t>
                      </a:r>
                      <a:r>
                        <a:rPr lang="it-IT" b="1" baseline="0" dirty="0">
                          <a:solidFill>
                            <a:srgbClr val="000000"/>
                          </a:solidFill>
                        </a:rPr>
                        <a:t> CORRENTE</a:t>
                      </a:r>
                      <a:endParaRPr lang="it-IT" b="1" dirty="0">
                        <a:solidFill>
                          <a:srgbClr val="000000"/>
                        </a:solidFill>
                      </a:endParaRPr>
                    </a:p>
                  </a:txBody>
                  <a:tcPr/>
                </a:tc>
                <a:tc>
                  <a:txBody>
                    <a:bodyPr/>
                    <a:lstStyle/>
                    <a:p>
                      <a:pPr algn="r"/>
                      <a:r>
                        <a:rPr lang="it-IT" b="0" dirty="0">
                          <a:solidFill>
                            <a:srgbClr val="000000"/>
                          </a:solidFill>
                        </a:rPr>
                        <a:t>5.5OO</a:t>
                      </a:r>
                    </a:p>
                  </a:txBody>
                  <a:tcPr/>
                </a:tc>
                <a:tc>
                  <a:txBody>
                    <a:bodyPr/>
                    <a:lstStyle/>
                    <a:p>
                      <a:r>
                        <a:rPr lang="it-IT" b="1" dirty="0">
                          <a:solidFill>
                            <a:srgbClr val="000000"/>
                          </a:solidFill>
                        </a:rPr>
                        <a:t>PATRIMONIO</a:t>
                      </a:r>
                      <a:r>
                        <a:rPr lang="it-IT" b="1" baseline="0" dirty="0">
                          <a:solidFill>
                            <a:srgbClr val="000000"/>
                          </a:solidFill>
                        </a:rPr>
                        <a:t> NETTO</a:t>
                      </a:r>
                      <a:endParaRPr lang="it-IT" b="1" dirty="0">
                        <a:solidFill>
                          <a:srgbClr val="000000"/>
                        </a:solidFill>
                      </a:endParaRPr>
                    </a:p>
                  </a:txBody>
                  <a:tcPr/>
                </a:tc>
                <a:tc>
                  <a:txBody>
                    <a:bodyPr/>
                    <a:lstStyle/>
                    <a:p>
                      <a:pPr algn="r"/>
                      <a:r>
                        <a:rPr lang="it-IT" b="0" dirty="0">
                          <a:solidFill>
                            <a:srgbClr val="000000"/>
                          </a:solidFill>
                        </a:rPr>
                        <a:t>6.000</a:t>
                      </a:r>
                    </a:p>
                  </a:txBody>
                  <a:tcPr/>
                </a:tc>
                <a:extLst>
                  <a:ext uri="{0D108BD9-81ED-4DB2-BD59-A6C34878D82A}">
                    <a16:rowId xmlns:a16="http://schemas.microsoft.com/office/drawing/2014/main" val="10001"/>
                  </a:ext>
                </a:extLst>
              </a:tr>
              <a:tr h="513379">
                <a:tc>
                  <a:txBody>
                    <a:bodyPr/>
                    <a:lstStyle/>
                    <a:p>
                      <a:pPr algn="l"/>
                      <a:r>
                        <a:rPr lang="it-IT" b="1" dirty="0">
                          <a:solidFill>
                            <a:srgbClr val="000000"/>
                          </a:solidFill>
                        </a:rPr>
                        <a:t>IMMOBILIZZAZIONI</a:t>
                      </a:r>
                    </a:p>
                  </a:txBody>
                  <a:tcPr/>
                </a:tc>
                <a:tc>
                  <a:txBody>
                    <a:bodyPr/>
                    <a:lstStyle/>
                    <a:p>
                      <a:pPr algn="r"/>
                      <a:r>
                        <a:rPr lang="it-IT" dirty="0">
                          <a:solidFill>
                            <a:srgbClr val="000000"/>
                          </a:solidFill>
                        </a:rPr>
                        <a:t>6.470</a:t>
                      </a:r>
                    </a:p>
                  </a:txBody>
                  <a:tcPr/>
                </a:tc>
                <a:tc>
                  <a:txBody>
                    <a:bodyPr/>
                    <a:lstStyle/>
                    <a:p>
                      <a:r>
                        <a:rPr lang="it-IT" b="1" dirty="0">
                          <a:solidFill>
                            <a:srgbClr val="000000"/>
                          </a:solidFill>
                        </a:rPr>
                        <a:t>DEBITI A LUNGO</a:t>
                      </a:r>
                    </a:p>
                  </a:txBody>
                  <a:tcPr/>
                </a:tc>
                <a:tc>
                  <a:txBody>
                    <a:bodyPr/>
                    <a:lstStyle/>
                    <a:p>
                      <a:pPr algn="r"/>
                      <a:r>
                        <a:rPr lang="it-IT" dirty="0">
                          <a:solidFill>
                            <a:srgbClr val="000000"/>
                          </a:solidFill>
                        </a:rPr>
                        <a:t>3.000</a:t>
                      </a:r>
                    </a:p>
                  </a:txBody>
                  <a:tcPr/>
                </a:tc>
                <a:extLst>
                  <a:ext uri="{0D108BD9-81ED-4DB2-BD59-A6C34878D82A}">
                    <a16:rowId xmlns:a16="http://schemas.microsoft.com/office/drawing/2014/main" val="10002"/>
                  </a:ext>
                </a:extLst>
              </a:tr>
              <a:tr h="499869">
                <a:tc>
                  <a:txBody>
                    <a:bodyPr/>
                    <a:lstStyle/>
                    <a:p>
                      <a:pPr algn="l"/>
                      <a:r>
                        <a:rPr lang="it-IT" b="1" dirty="0">
                          <a:solidFill>
                            <a:srgbClr val="000000"/>
                          </a:solidFill>
                        </a:rPr>
                        <a:t>AVVIAMENTO</a:t>
                      </a:r>
                    </a:p>
                  </a:txBody>
                  <a:tcPr/>
                </a:tc>
                <a:tc>
                  <a:txBody>
                    <a:bodyPr/>
                    <a:lstStyle/>
                    <a:p>
                      <a:pPr algn="r"/>
                      <a:r>
                        <a:rPr lang="it-IT" dirty="0">
                          <a:solidFill>
                            <a:srgbClr val="000000"/>
                          </a:solidFill>
                        </a:rPr>
                        <a:t>30</a:t>
                      </a:r>
                    </a:p>
                  </a:txBody>
                  <a:tcPr/>
                </a:tc>
                <a:tc>
                  <a:txBody>
                    <a:bodyPr/>
                    <a:lstStyle/>
                    <a:p>
                      <a:r>
                        <a:rPr lang="it-IT" b="1" dirty="0">
                          <a:solidFill>
                            <a:srgbClr val="000000"/>
                          </a:solidFill>
                        </a:rPr>
                        <a:t>DEBITI A BREVE</a:t>
                      </a:r>
                    </a:p>
                  </a:txBody>
                  <a:tcPr/>
                </a:tc>
                <a:tc>
                  <a:txBody>
                    <a:bodyPr/>
                    <a:lstStyle/>
                    <a:p>
                      <a:pPr algn="r"/>
                      <a:r>
                        <a:rPr lang="it-IT" dirty="0">
                          <a:solidFill>
                            <a:srgbClr val="000000"/>
                          </a:solidFill>
                        </a:rPr>
                        <a:t>3.000</a:t>
                      </a:r>
                    </a:p>
                  </a:txBody>
                  <a:tcPr/>
                </a:tc>
                <a:extLst>
                  <a:ext uri="{0D108BD9-81ED-4DB2-BD59-A6C34878D82A}">
                    <a16:rowId xmlns:a16="http://schemas.microsoft.com/office/drawing/2014/main" val="10003"/>
                  </a:ext>
                </a:extLst>
              </a:tr>
            </a:tbl>
          </a:graphicData>
        </a:graphic>
      </p:graphicFrame>
      <p:sp>
        <p:nvSpPr>
          <p:cNvPr id="3" name="Segnaposto numero diapositiva 2"/>
          <p:cNvSpPr>
            <a:spLocks noGrp="1"/>
          </p:cNvSpPr>
          <p:nvPr>
            <p:ph type="sldNum" sz="quarter" idx="12"/>
          </p:nvPr>
        </p:nvSpPr>
        <p:spPr/>
        <p:txBody>
          <a:bodyPr/>
          <a:lstStyle/>
          <a:p>
            <a:fld id="{8B37D5FE-740C-46F5-801A-FA5477D9711F}" type="slidenum">
              <a:rPr lang="en-US" smtClean="0"/>
              <a:pPr/>
              <a:t>36</a:t>
            </a:fld>
            <a:endParaRPr lang="en-US"/>
          </a:p>
        </p:txBody>
      </p:sp>
      <p:sp>
        <p:nvSpPr>
          <p:cNvPr id="5" name="Segnaposto piè di pagina 4"/>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13823410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chemeClr val="tx1"/>
                </a:solidFill>
              </a:rPr>
              <a:t>PARTECIPAZIONE </a:t>
            </a:r>
            <a:br>
              <a:rPr lang="it-IT" sz="3600" dirty="0">
                <a:solidFill>
                  <a:schemeClr val="tx1"/>
                </a:solidFill>
              </a:rPr>
            </a:br>
            <a:r>
              <a:rPr lang="it-IT" sz="3600" dirty="0">
                <a:solidFill>
                  <a:schemeClr val="tx1"/>
                </a:solidFill>
              </a:rPr>
              <a:t>NON TOTALITARIA</a:t>
            </a:r>
          </a:p>
        </p:txBody>
      </p:sp>
      <p:sp>
        <p:nvSpPr>
          <p:cNvPr id="3" name="Segnaposto contenuto 2"/>
          <p:cNvSpPr>
            <a:spLocks noGrp="1"/>
          </p:cNvSpPr>
          <p:nvPr>
            <p:ph idx="1"/>
          </p:nvPr>
        </p:nvSpPr>
        <p:spPr>
          <a:xfrm>
            <a:off x="427789" y="1232648"/>
            <a:ext cx="8141369" cy="5277774"/>
          </a:xfrm>
        </p:spPr>
        <p:txBody>
          <a:bodyPr>
            <a:normAutofit/>
          </a:bodyPr>
          <a:lstStyle/>
          <a:p>
            <a:pPr marL="0" indent="0">
              <a:buNone/>
            </a:pPr>
            <a:endParaRPr lang="it-IT" b="1" dirty="0">
              <a:solidFill>
                <a:srgbClr val="000000"/>
              </a:solidFill>
            </a:endParaRPr>
          </a:p>
          <a:p>
            <a:pPr marL="0" indent="0" algn="ctr">
              <a:buNone/>
            </a:pPr>
            <a:r>
              <a:rPr lang="it-IT" b="1" dirty="0">
                <a:solidFill>
                  <a:srgbClr val="000000"/>
                </a:solidFill>
              </a:rPr>
              <a:t>INTERESSI DI MINORANZA</a:t>
            </a:r>
          </a:p>
          <a:p>
            <a:pPr marL="0" indent="0" algn="ctr">
              <a:buNone/>
            </a:pPr>
            <a:endParaRPr lang="it-IT" b="1" dirty="0">
              <a:solidFill>
                <a:srgbClr val="000000"/>
              </a:solidFill>
            </a:endParaRPr>
          </a:p>
          <a:p>
            <a:pPr marL="0" indent="0" algn="ctr">
              <a:buNone/>
            </a:pPr>
            <a:r>
              <a:rPr lang="it-IT" b="1" dirty="0">
                <a:solidFill>
                  <a:srgbClr val="000000"/>
                </a:solidFill>
              </a:rPr>
              <a:t>APPOSITE CLASSI DI VALORI:</a:t>
            </a:r>
          </a:p>
          <a:p>
            <a:pPr>
              <a:buFont typeface="Wingdings" charset="2"/>
              <a:buChar char="q"/>
            </a:pPr>
            <a:r>
              <a:rPr lang="it-IT" b="1" dirty="0">
                <a:solidFill>
                  <a:srgbClr val="000000"/>
                </a:solidFill>
              </a:rPr>
              <a:t>CAPITALE E RISERVE DI TERZI         Iscrizione della quota di PN non di pertinenza della capogruppo</a:t>
            </a:r>
          </a:p>
          <a:p>
            <a:pPr>
              <a:buFont typeface="Wingdings" charset="2"/>
              <a:buChar char="q"/>
            </a:pPr>
            <a:r>
              <a:rPr lang="it-IT" b="1" dirty="0">
                <a:solidFill>
                  <a:srgbClr val="000000"/>
                </a:solidFill>
              </a:rPr>
              <a:t>UTILE/PERDITA DELL’ESERCIZIO DI PERTINENZA DI TERZI         Iscrizione della quota di risultato economico non di pertinenza della capogruppo</a:t>
            </a:r>
          </a:p>
          <a:p>
            <a:pPr marL="0" indent="0">
              <a:buNone/>
            </a:pPr>
            <a:endParaRPr lang="it-IT" b="1" dirty="0">
              <a:solidFill>
                <a:srgbClr val="000000"/>
              </a:solidFill>
            </a:endParaRPr>
          </a:p>
        </p:txBody>
      </p:sp>
      <p:sp>
        <p:nvSpPr>
          <p:cNvPr id="4" name="Freccia giù 3"/>
          <p:cNvSpPr/>
          <p:nvPr/>
        </p:nvSpPr>
        <p:spPr>
          <a:xfrm>
            <a:off x="3181683" y="1232647"/>
            <a:ext cx="3101473" cy="467895"/>
          </a:xfrm>
          <a:prstGeom prst="down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Freccia giù 4"/>
          <p:cNvSpPr/>
          <p:nvPr/>
        </p:nvSpPr>
        <p:spPr>
          <a:xfrm>
            <a:off x="3181683" y="2334205"/>
            <a:ext cx="3101473" cy="467895"/>
          </a:xfrm>
          <a:prstGeom prst="down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Freccia destra 5"/>
          <p:cNvSpPr/>
          <p:nvPr/>
        </p:nvSpPr>
        <p:spPr>
          <a:xfrm>
            <a:off x="5013158" y="3861787"/>
            <a:ext cx="588210" cy="269053"/>
          </a:xfrm>
          <a:prstGeom prst="righ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Freccia destra 6"/>
          <p:cNvSpPr/>
          <p:nvPr/>
        </p:nvSpPr>
        <p:spPr>
          <a:xfrm>
            <a:off x="1756611" y="5178084"/>
            <a:ext cx="588210" cy="269053"/>
          </a:xfrm>
          <a:prstGeom prst="righ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Segnaposto numero diapositiva 7"/>
          <p:cNvSpPr>
            <a:spLocks noGrp="1"/>
          </p:cNvSpPr>
          <p:nvPr>
            <p:ph type="sldNum" sz="quarter" idx="12"/>
          </p:nvPr>
        </p:nvSpPr>
        <p:spPr/>
        <p:txBody>
          <a:bodyPr/>
          <a:lstStyle/>
          <a:p>
            <a:fld id="{8B37D5FE-740C-46F5-801A-FA5477D9711F}" type="slidenum">
              <a:rPr lang="en-US" smtClean="0"/>
              <a:pPr/>
              <a:t>37</a:t>
            </a:fld>
            <a:endParaRPr lang="en-US"/>
          </a:p>
        </p:txBody>
      </p:sp>
      <p:sp>
        <p:nvSpPr>
          <p:cNvPr id="9" name="Segnaposto piè di pagina 8"/>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2035690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ESEMPIO</a:t>
            </a:r>
          </a:p>
        </p:txBody>
      </p:sp>
      <p:sp>
        <p:nvSpPr>
          <p:cNvPr id="5" name="Segnaposto contenuto 4"/>
          <p:cNvSpPr>
            <a:spLocks noGrp="1"/>
          </p:cNvSpPr>
          <p:nvPr>
            <p:ph idx="1"/>
          </p:nvPr>
        </p:nvSpPr>
        <p:spPr>
          <a:xfrm>
            <a:off x="387684" y="1232647"/>
            <a:ext cx="8555790" cy="5237669"/>
          </a:xfrm>
        </p:spPr>
        <p:txBody>
          <a:bodyPr/>
          <a:lstStyle/>
          <a:p>
            <a:pPr marL="0" indent="0">
              <a:buNone/>
            </a:pPr>
            <a:r>
              <a:rPr lang="it-IT" b="1" dirty="0">
                <a:solidFill>
                  <a:srgbClr val="000000"/>
                </a:solidFill>
              </a:rPr>
              <a:t>Partecipazione in B pari al 70%</a:t>
            </a:r>
          </a:p>
          <a:p>
            <a:pPr marL="0" indent="0">
              <a:buNone/>
            </a:pPr>
            <a:r>
              <a:rPr lang="it-IT" b="1" dirty="0">
                <a:solidFill>
                  <a:srgbClr val="000000"/>
                </a:solidFill>
              </a:rPr>
              <a:t>Differenza tutta ad avviamento (durata 5 anni)</a:t>
            </a:r>
          </a:p>
          <a:p>
            <a:pPr marL="0" indent="0">
              <a:buNone/>
            </a:pPr>
            <a:endParaRPr lang="it-IT" b="1" dirty="0">
              <a:solidFill>
                <a:srgbClr val="000000"/>
              </a:solidFill>
            </a:endParaRPr>
          </a:p>
        </p:txBody>
      </p:sp>
      <p:graphicFrame>
        <p:nvGraphicFramePr>
          <p:cNvPr id="6" name="Tabella 5"/>
          <p:cNvGraphicFramePr>
            <a:graphicFrameLocks noGrp="1"/>
          </p:cNvGraphicFramePr>
          <p:nvPr>
            <p:extLst>
              <p:ext uri="{D42A27DB-BD31-4B8C-83A1-F6EECF244321}">
                <p14:modId xmlns:p14="http://schemas.microsoft.com/office/powerpoint/2010/main" val="1648887207"/>
              </p:ext>
            </p:extLst>
          </p:nvPr>
        </p:nvGraphicFramePr>
        <p:xfrm>
          <a:off x="508000" y="2519948"/>
          <a:ext cx="8114632" cy="1483360"/>
        </p:xfrm>
        <a:graphic>
          <a:graphicData uri="http://schemas.openxmlformats.org/drawingml/2006/table">
            <a:tbl>
              <a:tblPr firstRow="1" bandRow="1">
                <a:tableStyleId>{D113A9D2-9D6B-4929-AA2D-F23B5EE8CBE7}</a:tableStyleId>
              </a:tblPr>
              <a:tblGrid>
                <a:gridCol w="2058737">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3101474">
                  <a:extLst>
                    <a:ext uri="{9D8B030D-6E8A-4147-A177-3AD203B41FA5}">
                      <a16:colId xmlns:a16="http://schemas.microsoft.com/office/drawing/2014/main" val="20002"/>
                    </a:ext>
                  </a:extLst>
                </a:gridCol>
                <a:gridCol w="1430421">
                  <a:extLst>
                    <a:ext uri="{9D8B030D-6E8A-4147-A177-3AD203B41FA5}">
                      <a16:colId xmlns:a16="http://schemas.microsoft.com/office/drawing/2014/main" val="20003"/>
                    </a:ext>
                  </a:extLst>
                </a:gridCol>
              </a:tblGrid>
              <a:tr h="370840">
                <a:tc gridSpan="4">
                  <a:txBody>
                    <a:bodyPr/>
                    <a:lstStyle/>
                    <a:p>
                      <a:pPr algn="ctr"/>
                      <a:r>
                        <a:rPr lang="it-IT" dirty="0">
                          <a:solidFill>
                            <a:srgbClr val="000000"/>
                          </a:solidFill>
                        </a:rPr>
                        <a:t>STATO PATRIMONIALE A</a:t>
                      </a:r>
                    </a:p>
                  </a:txBody>
                  <a:tcPr/>
                </a:tc>
                <a:tc hMerge="1">
                  <a:txBody>
                    <a:bodyPr/>
                    <a:lstStyle/>
                    <a:p>
                      <a:endParaRPr lang="it-IT"/>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0000"/>
                  </a:ext>
                </a:extLst>
              </a:tr>
              <a:tr h="370840">
                <a:tc>
                  <a:txBody>
                    <a:bodyPr/>
                    <a:lstStyle/>
                    <a:p>
                      <a:r>
                        <a:rPr lang="it-IT" b="1" dirty="0">
                          <a:solidFill>
                            <a:srgbClr val="000000"/>
                          </a:solidFill>
                        </a:rPr>
                        <a:t>Attivo corrente</a:t>
                      </a:r>
                    </a:p>
                  </a:txBody>
                  <a:tcPr/>
                </a:tc>
                <a:tc>
                  <a:txBody>
                    <a:bodyPr/>
                    <a:lstStyle/>
                    <a:p>
                      <a:pPr algn="r"/>
                      <a:r>
                        <a:rPr lang="it-IT" dirty="0">
                          <a:solidFill>
                            <a:srgbClr val="000000"/>
                          </a:solidFill>
                        </a:rPr>
                        <a:t>3.700</a:t>
                      </a:r>
                    </a:p>
                  </a:txBody>
                  <a:tcPr/>
                </a:tc>
                <a:tc>
                  <a:txBody>
                    <a:bodyPr/>
                    <a:lstStyle/>
                    <a:p>
                      <a:r>
                        <a:rPr lang="it-IT" b="1" dirty="0">
                          <a:solidFill>
                            <a:srgbClr val="000000"/>
                          </a:solidFill>
                        </a:rPr>
                        <a:t>Capitale</a:t>
                      </a:r>
                      <a:r>
                        <a:rPr lang="it-IT" b="1" baseline="0" dirty="0">
                          <a:solidFill>
                            <a:srgbClr val="000000"/>
                          </a:solidFill>
                        </a:rPr>
                        <a:t> sociale e riserve</a:t>
                      </a:r>
                      <a:endParaRPr lang="it-IT" b="1" dirty="0">
                        <a:solidFill>
                          <a:srgbClr val="000000"/>
                        </a:solidFill>
                      </a:endParaRPr>
                    </a:p>
                  </a:txBody>
                  <a:tcPr/>
                </a:tc>
                <a:tc>
                  <a:txBody>
                    <a:bodyPr/>
                    <a:lstStyle/>
                    <a:p>
                      <a:pPr algn="r"/>
                      <a:r>
                        <a:rPr lang="it-IT" dirty="0">
                          <a:solidFill>
                            <a:srgbClr val="000000"/>
                          </a:solidFill>
                        </a:rPr>
                        <a:t>6.500</a:t>
                      </a:r>
                    </a:p>
                  </a:txBody>
                  <a:tcPr/>
                </a:tc>
                <a:extLst>
                  <a:ext uri="{0D108BD9-81ED-4DB2-BD59-A6C34878D82A}">
                    <a16:rowId xmlns:a16="http://schemas.microsoft.com/office/drawing/2014/main" val="10001"/>
                  </a:ext>
                </a:extLst>
              </a:tr>
              <a:tr h="370840">
                <a:tc>
                  <a:txBody>
                    <a:bodyPr/>
                    <a:lstStyle/>
                    <a:p>
                      <a:r>
                        <a:rPr lang="it-IT" b="1" dirty="0">
                          <a:solidFill>
                            <a:srgbClr val="000000"/>
                          </a:solidFill>
                        </a:rPr>
                        <a:t>Immobilizzazioni</a:t>
                      </a:r>
                    </a:p>
                  </a:txBody>
                  <a:tcPr/>
                </a:tc>
                <a:tc>
                  <a:txBody>
                    <a:bodyPr/>
                    <a:lstStyle/>
                    <a:p>
                      <a:pPr algn="r"/>
                      <a:r>
                        <a:rPr lang="it-IT" dirty="0">
                          <a:solidFill>
                            <a:srgbClr val="000000"/>
                          </a:solidFill>
                        </a:rPr>
                        <a:t>5.300</a:t>
                      </a:r>
                    </a:p>
                  </a:txBody>
                  <a:tcPr/>
                </a:tc>
                <a:tc>
                  <a:txBody>
                    <a:bodyPr/>
                    <a:lstStyle/>
                    <a:p>
                      <a:r>
                        <a:rPr lang="it-IT" b="1" dirty="0">
                          <a:solidFill>
                            <a:srgbClr val="000000"/>
                          </a:solidFill>
                        </a:rPr>
                        <a:t>Utile esercizio</a:t>
                      </a:r>
                    </a:p>
                  </a:txBody>
                  <a:tcPr/>
                </a:tc>
                <a:tc>
                  <a:txBody>
                    <a:bodyPr/>
                    <a:lstStyle/>
                    <a:p>
                      <a:pPr algn="r"/>
                      <a:r>
                        <a:rPr lang="it-IT" dirty="0">
                          <a:solidFill>
                            <a:srgbClr val="000000"/>
                          </a:solidFill>
                        </a:rPr>
                        <a:t>500</a:t>
                      </a:r>
                    </a:p>
                  </a:txBody>
                  <a:tcPr/>
                </a:tc>
                <a:extLst>
                  <a:ext uri="{0D108BD9-81ED-4DB2-BD59-A6C34878D82A}">
                    <a16:rowId xmlns:a16="http://schemas.microsoft.com/office/drawing/2014/main" val="10002"/>
                  </a:ext>
                </a:extLst>
              </a:tr>
              <a:tr h="370840">
                <a:tc>
                  <a:txBody>
                    <a:bodyPr/>
                    <a:lstStyle/>
                    <a:p>
                      <a:r>
                        <a:rPr lang="it-IT" b="1" dirty="0">
                          <a:solidFill>
                            <a:srgbClr val="000000"/>
                          </a:solidFill>
                        </a:rPr>
                        <a:t>Partecipazioni</a:t>
                      </a:r>
                    </a:p>
                  </a:txBody>
                  <a:tcPr/>
                </a:tc>
                <a:tc>
                  <a:txBody>
                    <a:bodyPr/>
                    <a:lstStyle/>
                    <a:p>
                      <a:pPr algn="r"/>
                      <a:r>
                        <a:rPr lang="it-IT" dirty="0">
                          <a:solidFill>
                            <a:srgbClr val="000000"/>
                          </a:solidFill>
                        </a:rPr>
                        <a:t>2.000</a:t>
                      </a:r>
                    </a:p>
                  </a:txBody>
                  <a:tcPr/>
                </a:tc>
                <a:tc>
                  <a:txBody>
                    <a:bodyPr/>
                    <a:lstStyle/>
                    <a:p>
                      <a:r>
                        <a:rPr lang="it-IT" b="1" dirty="0">
                          <a:solidFill>
                            <a:srgbClr val="000000"/>
                          </a:solidFill>
                        </a:rPr>
                        <a:t>Passività</a:t>
                      </a:r>
                    </a:p>
                  </a:txBody>
                  <a:tcPr/>
                </a:tc>
                <a:tc>
                  <a:txBody>
                    <a:bodyPr/>
                    <a:lstStyle/>
                    <a:p>
                      <a:pPr algn="r"/>
                      <a:r>
                        <a:rPr lang="it-IT" dirty="0">
                          <a:solidFill>
                            <a:srgbClr val="000000"/>
                          </a:solidFill>
                        </a:rPr>
                        <a:t>4.000</a:t>
                      </a:r>
                    </a:p>
                  </a:txBody>
                  <a:tcPr/>
                </a:tc>
                <a:extLst>
                  <a:ext uri="{0D108BD9-81ED-4DB2-BD59-A6C34878D82A}">
                    <a16:rowId xmlns:a16="http://schemas.microsoft.com/office/drawing/2014/main" val="10003"/>
                  </a:ext>
                </a:extLst>
              </a:tr>
            </a:tbl>
          </a:graphicData>
        </a:graphic>
      </p:graphicFrame>
      <p:graphicFrame>
        <p:nvGraphicFramePr>
          <p:cNvPr id="7" name="Tabella 6"/>
          <p:cNvGraphicFramePr>
            <a:graphicFrameLocks noGrp="1"/>
          </p:cNvGraphicFramePr>
          <p:nvPr>
            <p:extLst>
              <p:ext uri="{D42A27DB-BD31-4B8C-83A1-F6EECF244321}">
                <p14:modId xmlns:p14="http://schemas.microsoft.com/office/powerpoint/2010/main" val="3502946252"/>
              </p:ext>
            </p:extLst>
          </p:nvPr>
        </p:nvGraphicFramePr>
        <p:xfrm>
          <a:off x="508000" y="4260516"/>
          <a:ext cx="8114632" cy="1483360"/>
        </p:xfrm>
        <a:graphic>
          <a:graphicData uri="http://schemas.openxmlformats.org/drawingml/2006/table">
            <a:tbl>
              <a:tblPr firstRow="1" bandRow="1">
                <a:tableStyleId>{D113A9D2-9D6B-4929-AA2D-F23B5EE8CBE7}</a:tableStyleId>
              </a:tblPr>
              <a:tblGrid>
                <a:gridCol w="2058737">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3288631">
                  <a:extLst>
                    <a:ext uri="{9D8B030D-6E8A-4147-A177-3AD203B41FA5}">
                      <a16:colId xmlns:a16="http://schemas.microsoft.com/office/drawing/2014/main" val="20002"/>
                    </a:ext>
                  </a:extLst>
                </a:gridCol>
                <a:gridCol w="1243264">
                  <a:extLst>
                    <a:ext uri="{9D8B030D-6E8A-4147-A177-3AD203B41FA5}">
                      <a16:colId xmlns:a16="http://schemas.microsoft.com/office/drawing/2014/main" val="20003"/>
                    </a:ext>
                  </a:extLst>
                </a:gridCol>
              </a:tblGrid>
              <a:tr h="370840">
                <a:tc gridSpan="4">
                  <a:txBody>
                    <a:bodyPr/>
                    <a:lstStyle/>
                    <a:p>
                      <a:pPr algn="ctr"/>
                      <a:r>
                        <a:rPr lang="it-IT" dirty="0">
                          <a:solidFill>
                            <a:srgbClr val="000000"/>
                          </a:solidFill>
                        </a:rPr>
                        <a:t>STATO PATRIMONIALE B</a:t>
                      </a:r>
                    </a:p>
                  </a:txBody>
                  <a:tcPr/>
                </a:tc>
                <a:tc hMerge="1">
                  <a:txBody>
                    <a:bodyPr/>
                    <a:lstStyle/>
                    <a:p>
                      <a:endParaRPr lang="it-IT"/>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0000"/>
                  </a:ext>
                </a:extLst>
              </a:tr>
              <a:tr h="370840">
                <a:tc>
                  <a:txBody>
                    <a:bodyPr/>
                    <a:lstStyle/>
                    <a:p>
                      <a:r>
                        <a:rPr lang="it-IT" b="1" dirty="0">
                          <a:solidFill>
                            <a:srgbClr val="000000"/>
                          </a:solidFill>
                        </a:rPr>
                        <a:t>Attivo corrente</a:t>
                      </a:r>
                    </a:p>
                  </a:txBody>
                  <a:tcPr/>
                </a:tc>
                <a:tc>
                  <a:txBody>
                    <a:bodyPr/>
                    <a:lstStyle/>
                    <a:p>
                      <a:pPr algn="r"/>
                      <a:r>
                        <a:rPr lang="it-IT" dirty="0">
                          <a:solidFill>
                            <a:srgbClr val="000000"/>
                          </a:solidFill>
                        </a:rPr>
                        <a:t>1.800</a:t>
                      </a:r>
                    </a:p>
                  </a:txBody>
                  <a:tcPr/>
                </a:tc>
                <a:tc>
                  <a:txBody>
                    <a:bodyPr/>
                    <a:lstStyle/>
                    <a:p>
                      <a:r>
                        <a:rPr lang="it-IT" b="1" dirty="0">
                          <a:solidFill>
                            <a:srgbClr val="000000"/>
                          </a:solidFill>
                        </a:rPr>
                        <a:t>Capitale sociale e riserve</a:t>
                      </a:r>
                    </a:p>
                  </a:txBody>
                  <a:tcPr/>
                </a:tc>
                <a:tc>
                  <a:txBody>
                    <a:bodyPr/>
                    <a:lstStyle/>
                    <a:p>
                      <a:pPr algn="r"/>
                      <a:r>
                        <a:rPr lang="it-IT" dirty="0">
                          <a:solidFill>
                            <a:srgbClr val="000000"/>
                          </a:solidFill>
                        </a:rPr>
                        <a:t>2.000</a:t>
                      </a:r>
                    </a:p>
                  </a:txBody>
                  <a:tcPr/>
                </a:tc>
                <a:extLst>
                  <a:ext uri="{0D108BD9-81ED-4DB2-BD59-A6C34878D82A}">
                    <a16:rowId xmlns:a16="http://schemas.microsoft.com/office/drawing/2014/main" val="10001"/>
                  </a:ext>
                </a:extLst>
              </a:tr>
              <a:tr h="370840">
                <a:tc>
                  <a:txBody>
                    <a:bodyPr/>
                    <a:lstStyle/>
                    <a:p>
                      <a:r>
                        <a:rPr lang="it-IT" b="1" dirty="0">
                          <a:solidFill>
                            <a:srgbClr val="000000"/>
                          </a:solidFill>
                        </a:rPr>
                        <a:t>Immobilizzazioni</a:t>
                      </a:r>
                    </a:p>
                  </a:txBody>
                  <a:tcPr/>
                </a:tc>
                <a:tc>
                  <a:txBody>
                    <a:bodyPr/>
                    <a:lstStyle/>
                    <a:p>
                      <a:pPr algn="r"/>
                      <a:r>
                        <a:rPr lang="it-IT" dirty="0">
                          <a:solidFill>
                            <a:srgbClr val="000000"/>
                          </a:solidFill>
                        </a:rPr>
                        <a:t>1.200</a:t>
                      </a:r>
                    </a:p>
                  </a:txBody>
                  <a:tcPr/>
                </a:tc>
                <a:tc>
                  <a:txBody>
                    <a:bodyPr/>
                    <a:lstStyle/>
                    <a:p>
                      <a:r>
                        <a:rPr lang="it-IT" b="1" dirty="0">
                          <a:solidFill>
                            <a:srgbClr val="000000"/>
                          </a:solidFill>
                        </a:rPr>
                        <a:t>Utile esercizio</a:t>
                      </a:r>
                    </a:p>
                  </a:txBody>
                  <a:tcPr/>
                </a:tc>
                <a:tc>
                  <a:txBody>
                    <a:bodyPr/>
                    <a:lstStyle/>
                    <a:p>
                      <a:pPr algn="r"/>
                      <a:r>
                        <a:rPr lang="it-IT" dirty="0">
                          <a:solidFill>
                            <a:srgbClr val="000000"/>
                          </a:solidFill>
                        </a:rPr>
                        <a:t>500</a:t>
                      </a:r>
                    </a:p>
                  </a:txBody>
                  <a:tcPr/>
                </a:tc>
                <a:extLst>
                  <a:ext uri="{0D108BD9-81ED-4DB2-BD59-A6C34878D82A}">
                    <a16:rowId xmlns:a16="http://schemas.microsoft.com/office/drawing/2014/main" val="10002"/>
                  </a:ext>
                </a:extLst>
              </a:tr>
              <a:tr h="370840">
                <a:tc>
                  <a:txBody>
                    <a:bodyPr/>
                    <a:lstStyle/>
                    <a:p>
                      <a:endParaRPr lang="it-IT" b="1" dirty="0">
                        <a:solidFill>
                          <a:srgbClr val="000000"/>
                        </a:solidFill>
                      </a:endParaRPr>
                    </a:p>
                  </a:txBody>
                  <a:tcPr/>
                </a:tc>
                <a:tc>
                  <a:txBody>
                    <a:bodyPr/>
                    <a:lstStyle/>
                    <a:p>
                      <a:pPr algn="r"/>
                      <a:endParaRPr lang="it-IT" dirty="0">
                        <a:solidFill>
                          <a:srgbClr val="000000"/>
                        </a:solidFill>
                      </a:endParaRPr>
                    </a:p>
                  </a:txBody>
                  <a:tcPr/>
                </a:tc>
                <a:tc>
                  <a:txBody>
                    <a:bodyPr/>
                    <a:lstStyle/>
                    <a:p>
                      <a:r>
                        <a:rPr lang="it-IT" b="1" dirty="0">
                          <a:solidFill>
                            <a:srgbClr val="000000"/>
                          </a:solidFill>
                        </a:rPr>
                        <a:t>Passività</a:t>
                      </a:r>
                    </a:p>
                  </a:txBody>
                  <a:tcPr/>
                </a:tc>
                <a:tc>
                  <a:txBody>
                    <a:bodyPr/>
                    <a:lstStyle/>
                    <a:p>
                      <a:pPr algn="r"/>
                      <a:r>
                        <a:rPr lang="it-IT" dirty="0">
                          <a:solidFill>
                            <a:srgbClr val="000000"/>
                          </a:solidFill>
                        </a:rPr>
                        <a:t>500</a:t>
                      </a:r>
                    </a:p>
                  </a:txBody>
                  <a:tcPr/>
                </a:tc>
                <a:extLst>
                  <a:ext uri="{0D108BD9-81ED-4DB2-BD59-A6C34878D82A}">
                    <a16:rowId xmlns:a16="http://schemas.microsoft.com/office/drawing/2014/main" val="10003"/>
                  </a:ext>
                </a:extLst>
              </a:tr>
            </a:tbl>
          </a:graphicData>
        </a:graphic>
      </p:graphicFrame>
      <p:sp>
        <p:nvSpPr>
          <p:cNvPr id="3" name="Segnaposto numero diapositiva 2"/>
          <p:cNvSpPr>
            <a:spLocks noGrp="1"/>
          </p:cNvSpPr>
          <p:nvPr>
            <p:ph type="sldNum" sz="quarter" idx="12"/>
          </p:nvPr>
        </p:nvSpPr>
        <p:spPr/>
        <p:txBody>
          <a:bodyPr/>
          <a:lstStyle/>
          <a:p>
            <a:fld id="{8B37D5FE-740C-46F5-801A-FA5477D9711F}" type="slidenum">
              <a:rPr lang="en-US" smtClean="0"/>
              <a:pPr/>
              <a:t>38</a:t>
            </a:fld>
            <a:endParaRPr lang="en-US"/>
          </a:p>
        </p:txBody>
      </p:sp>
      <p:sp>
        <p:nvSpPr>
          <p:cNvPr id="4" name="Segnaposto piè di pagina 3"/>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1103461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79463" y="89648"/>
            <a:ext cx="7583488" cy="471826"/>
          </a:xfrm>
        </p:spPr>
        <p:txBody>
          <a:bodyPr/>
          <a:lstStyle/>
          <a:p>
            <a:r>
              <a:rPr lang="it-IT" sz="3600" dirty="0">
                <a:solidFill>
                  <a:srgbClr val="000000"/>
                </a:solidFill>
              </a:rPr>
              <a:t>SCRITTURE DI CONSOLIDAMENTO</a:t>
            </a:r>
          </a:p>
        </p:txBody>
      </p:sp>
      <p:sp>
        <p:nvSpPr>
          <p:cNvPr id="3" name="Segnaposto contenuto 2"/>
          <p:cNvSpPr>
            <a:spLocks noGrp="1"/>
          </p:cNvSpPr>
          <p:nvPr>
            <p:ph idx="1"/>
          </p:nvPr>
        </p:nvSpPr>
        <p:spPr>
          <a:xfrm>
            <a:off x="561474" y="561474"/>
            <a:ext cx="8194842" cy="6189579"/>
          </a:xfrm>
        </p:spPr>
        <p:txBody>
          <a:bodyPr>
            <a:normAutofit/>
          </a:bodyPr>
          <a:lstStyle/>
          <a:p>
            <a:pPr>
              <a:buAutoNum type="arabicParenR"/>
            </a:pPr>
            <a:r>
              <a:rPr lang="it-IT" sz="1800" b="1" u="sng" dirty="0">
                <a:solidFill>
                  <a:srgbClr val="000000"/>
                </a:solidFill>
              </a:rPr>
              <a:t>ANNULLAMENTO PARTECIPAZIONE</a:t>
            </a:r>
          </a:p>
          <a:p>
            <a:pPr marL="0" indent="0">
              <a:buNone/>
            </a:pPr>
            <a:r>
              <a:rPr lang="it-IT" sz="1800" b="1" dirty="0">
                <a:solidFill>
                  <a:srgbClr val="000000"/>
                </a:solidFill>
              </a:rPr>
              <a:t>Cap </a:t>
            </a:r>
            <a:r>
              <a:rPr lang="it-IT" sz="1800" b="1" dirty="0" err="1">
                <a:solidFill>
                  <a:srgbClr val="000000"/>
                </a:solidFill>
              </a:rPr>
              <a:t>soc</a:t>
            </a:r>
            <a:r>
              <a:rPr lang="it-IT" sz="1800" b="1" dirty="0">
                <a:solidFill>
                  <a:srgbClr val="000000"/>
                </a:solidFill>
              </a:rPr>
              <a:t> e riserve B                         2.000</a:t>
            </a:r>
          </a:p>
          <a:p>
            <a:pPr marL="0" indent="0">
              <a:buNone/>
            </a:pPr>
            <a:r>
              <a:rPr lang="it-IT" sz="1800" b="1" dirty="0">
                <a:solidFill>
                  <a:srgbClr val="000000"/>
                </a:solidFill>
              </a:rPr>
              <a:t>Avviamento                                        600 (= 2000 part. – 70% 2000CS+RISB)</a:t>
            </a:r>
          </a:p>
          <a:p>
            <a:pPr marL="0" indent="0">
              <a:buNone/>
            </a:pPr>
            <a:r>
              <a:rPr lang="it-IT" sz="1800" b="1" dirty="0">
                <a:solidFill>
                  <a:srgbClr val="000000"/>
                </a:solidFill>
              </a:rPr>
              <a:t>Cap </a:t>
            </a:r>
            <a:r>
              <a:rPr lang="it-IT" sz="1800" b="1" dirty="0" err="1">
                <a:solidFill>
                  <a:srgbClr val="000000"/>
                </a:solidFill>
              </a:rPr>
              <a:t>soc</a:t>
            </a:r>
            <a:r>
              <a:rPr lang="it-IT" sz="1800" b="1" dirty="0">
                <a:solidFill>
                  <a:srgbClr val="000000"/>
                </a:solidFill>
              </a:rPr>
              <a:t> e riserve minoranze                         600 (= 30%2000 CS+RIS B)</a:t>
            </a:r>
          </a:p>
          <a:p>
            <a:pPr marL="0" indent="0">
              <a:buNone/>
            </a:pPr>
            <a:r>
              <a:rPr lang="it-IT" sz="1800" b="1" dirty="0">
                <a:solidFill>
                  <a:srgbClr val="000000"/>
                </a:solidFill>
              </a:rPr>
              <a:t>Partecipazioni                                               2.000</a:t>
            </a:r>
          </a:p>
          <a:p>
            <a:pPr marL="0" indent="0">
              <a:buNone/>
            </a:pPr>
            <a:r>
              <a:rPr lang="it-IT" sz="1800" b="1" dirty="0">
                <a:solidFill>
                  <a:srgbClr val="000000"/>
                </a:solidFill>
              </a:rPr>
              <a:t>2) </a:t>
            </a:r>
            <a:r>
              <a:rPr lang="it-IT" sz="1800" b="1" u="sng" dirty="0">
                <a:solidFill>
                  <a:srgbClr val="000000"/>
                </a:solidFill>
              </a:rPr>
              <a:t>RILEVAZIONE UTILE</a:t>
            </a:r>
          </a:p>
          <a:p>
            <a:pPr marL="0" indent="0">
              <a:buNone/>
            </a:pPr>
            <a:r>
              <a:rPr lang="it-IT" sz="1800" b="1" dirty="0">
                <a:solidFill>
                  <a:srgbClr val="000000"/>
                </a:solidFill>
              </a:rPr>
              <a:t>Utile esercizio B                                   500</a:t>
            </a:r>
          </a:p>
          <a:p>
            <a:pPr marL="0" indent="0">
              <a:buNone/>
            </a:pPr>
            <a:r>
              <a:rPr lang="it-IT" sz="1800" b="1" dirty="0">
                <a:solidFill>
                  <a:srgbClr val="000000"/>
                </a:solidFill>
              </a:rPr>
              <a:t>Utile esercizio delle minoranze                        150</a:t>
            </a:r>
          </a:p>
          <a:p>
            <a:pPr marL="0" indent="0">
              <a:buNone/>
            </a:pPr>
            <a:r>
              <a:rPr lang="it-IT" sz="1800" b="1" dirty="0">
                <a:solidFill>
                  <a:srgbClr val="000000"/>
                </a:solidFill>
              </a:rPr>
              <a:t>Utile esercizio gruppo                                       350</a:t>
            </a:r>
          </a:p>
          <a:p>
            <a:pPr marL="0" indent="0">
              <a:buNone/>
            </a:pPr>
            <a:r>
              <a:rPr lang="it-IT" sz="1800" b="1" dirty="0">
                <a:solidFill>
                  <a:srgbClr val="000000"/>
                </a:solidFill>
              </a:rPr>
              <a:t>3) </a:t>
            </a:r>
            <a:r>
              <a:rPr lang="it-IT" sz="1800" b="1" u="sng" dirty="0">
                <a:solidFill>
                  <a:srgbClr val="000000"/>
                </a:solidFill>
              </a:rPr>
              <a:t>RILEVAZIONE AMMORTAMENTO AVVIAMENTO</a:t>
            </a:r>
          </a:p>
          <a:p>
            <a:pPr marL="0" indent="0">
              <a:buNone/>
            </a:pPr>
            <a:r>
              <a:rPr lang="it-IT" sz="1800" b="1" dirty="0">
                <a:solidFill>
                  <a:srgbClr val="000000"/>
                </a:solidFill>
              </a:rPr>
              <a:t>Utile esercizio gruppo                         120</a:t>
            </a:r>
          </a:p>
          <a:p>
            <a:pPr marL="0" indent="0">
              <a:buNone/>
            </a:pPr>
            <a:r>
              <a:rPr lang="it-IT" sz="1800" b="1" dirty="0">
                <a:solidFill>
                  <a:srgbClr val="000000"/>
                </a:solidFill>
              </a:rPr>
              <a:t>Avviamento                                                         120</a:t>
            </a:r>
          </a:p>
          <a:p>
            <a:pPr marL="0" indent="0">
              <a:buNone/>
            </a:pPr>
            <a:endParaRPr lang="it-IT" sz="1800" b="1" dirty="0">
              <a:solidFill>
                <a:srgbClr val="000000"/>
              </a:solidFill>
            </a:endParaRPr>
          </a:p>
          <a:p>
            <a:pPr marL="0" indent="0">
              <a:buNone/>
            </a:pPr>
            <a:endParaRPr lang="it-IT" sz="1800" b="1" dirty="0">
              <a:solidFill>
                <a:srgbClr val="000000"/>
              </a:solidFill>
            </a:endParaRPr>
          </a:p>
          <a:p>
            <a:pPr marL="0" indent="0">
              <a:buNone/>
            </a:pPr>
            <a:endParaRPr lang="it-IT" sz="1800" b="1" dirty="0">
              <a:solidFill>
                <a:srgbClr val="000000"/>
              </a:solidFill>
            </a:endParaRPr>
          </a:p>
        </p:txBody>
      </p:sp>
      <p:sp>
        <p:nvSpPr>
          <p:cNvPr id="4" name="Segnaposto numero diapositiva 3"/>
          <p:cNvSpPr>
            <a:spLocks noGrp="1"/>
          </p:cNvSpPr>
          <p:nvPr>
            <p:ph type="sldNum" sz="quarter" idx="12"/>
          </p:nvPr>
        </p:nvSpPr>
        <p:spPr/>
        <p:txBody>
          <a:bodyPr/>
          <a:lstStyle/>
          <a:p>
            <a:fld id="{8B37D5FE-740C-46F5-801A-FA5477D9711F}" type="slidenum">
              <a:rPr lang="en-US" smtClean="0"/>
              <a:pPr/>
              <a:t>39</a:t>
            </a:fld>
            <a:endParaRPr lang="en-US"/>
          </a:p>
        </p:txBody>
      </p:sp>
      <p:cxnSp>
        <p:nvCxnSpPr>
          <p:cNvPr id="6" name="Connettore 1 5"/>
          <p:cNvCxnSpPr/>
          <p:nvPr/>
        </p:nvCxnSpPr>
        <p:spPr>
          <a:xfrm>
            <a:off x="5002067" y="1101427"/>
            <a:ext cx="0" cy="1891862"/>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Connettore 1 9"/>
          <p:cNvCxnSpPr/>
          <p:nvPr/>
        </p:nvCxnSpPr>
        <p:spPr>
          <a:xfrm>
            <a:off x="5002067" y="3718934"/>
            <a:ext cx="35771" cy="1438334"/>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Connettore 1 12"/>
          <p:cNvCxnSpPr/>
          <p:nvPr/>
        </p:nvCxnSpPr>
        <p:spPr>
          <a:xfrm>
            <a:off x="5037838" y="5775434"/>
            <a:ext cx="0" cy="793531"/>
          </a:xfrm>
          <a:prstGeom prst="line">
            <a:avLst/>
          </a:prstGeom>
        </p:spPr>
        <p:style>
          <a:lnRef idx="2">
            <a:schemeClr val="accent1"/>
          </a:lnRef>
          <a:fillRef idx="0">
            <a:schemeClr val="accent1"/>
          </a:fillRef>
          <a:effectRef idx="1">
            <a:schemeClr val="accent1"/>
          </a:effectRef>
          <a:fontRef idx="minor">
            <a:schemeClr val="tx1"/>
          </a:fontRef>
        </p:style>
      </p:cxnSp>
      <p:sp>
        <p:nvSpPr>
          <p:cNvPr id="5" name="Segnaposto piè di pagina 4"/>
          <p:cNvSpPr>
            <a:spLocks noGrp="1"/>
          </p:cNvSpPr>
          <p:nvPr>
            <p:ph type="ftr" sz="quarter" idx="11"/>
          </p:nvPr>
        </p:nvSpPr>
        <p:spPr>
          <a:xfrm>
            <a:off x="7447127" y="6386402"/>
            <a:ext cx="1598543" cy="365125"/>
          </a:xfrm>
        </p:spPr>
        <p:txBody>
          <a:bodyPr/>
          <a:lstStyle/>
          <a:p>
            <a:r>
              <a:rPr lang="hr-HR"/>
              <a:t>Ilaria Parodi - Paolo Parodi</a:t>
            </a:r>
            <a:endParaRPr lang="en-US" dirty="0"/>
          </a:p>
        </p:txBody>
      </p:sp>
    </p:spTree>
    <p:extLst>
      <p:ext uri="{BB962C8B-B14F-4D97-AF65-F5344CB8AC3E}">
        <p14:creationId xmlns:p14="http://schemas.microsoft.com/office/powerpoint/2010/main" val="2461753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egnaposto numero diapositiva 2"/>
          <p:cNvSpPr>
            <a:spLocks noGrp="1"/>
          </p:cNvSpPr>
          <p:nvPr>
            <p:ph type="sldNum" sz="quarter" idx="11"/>
          </p:nvPr>
        </p:nvSpPr>
        <p:spPr>
          <a:noFill/>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fld id="{732D9FDB-DC24-41FF-AB66-C6F068E86806}" type="slidenum">
              <a:rPr lang="it-IT" altLang="it-IT" sz="1200" smtClean="0">
                <a:latin typeface="Arial Black" pitchFamily="34" charset="0"/>
              </a:rPr>
              <a:pPr eaLnBrk="1" hangingPunct="1">
                <a:spcBef>
                  <a:spcPct val="0"/>
                </a:spcBef>
                <a:buClrTx/>
                <a:buSzTx/>
                <a:buFontTx/>
                <a:buNone/>
              </a:pPr>
              <a:t>4</a:t>
            </a:fld>
            <a:endParaRPr lang="it-IT" altLang="it-IT" sz="1200">
              <a:latin typeface="Arial Black" pitchFamily="34" charset="0"/>
            </a:endParaRPr>
          </a:p>
        </p:txBody>
      </p:sp>
      <p:sp>
        <p:nvSpPr>
          <p:cNvPr id="21508" name="Text Box 2"/>
          <p:cNvSpPr txBox="1">
            <a:spLocks noChangeArrowheads="1"/>
          </p:cNvSpPr>
          <p:nvPr/>
        </p:nvSpPr>
        <p:spPr bwMode="auto">
          <a:xfrm>
            <a:off x="287338" y="199196"/>
            <a:ext cx="8426450" cy="460375"/>
          </a:xfrm>
          <a:prstGeom prst="rect">
            <a:avLst/>
          </a:prstGeom>
          <a:noFill/>
          <a:ln w="57150" cmpd="thinThick">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it-IT" altLang="it-IT" sz="2400" b="1" dirty="0"/>
              <a:t>Stato dell’arte</a:t>
            </a:r>
          </a:p>
        </p:txBody>
      </p:sp>
      <p:sp>
        <p:nvSpPr>
          <p:cNvPr id="21509" name="Text Box 3"/>
          <p:cNvSpPr txBox="1">
            <a:spLocks noChangeArrowheads="1"/>
          </p:cNvSpPr>
          <p:nvPr/>
        </p:nvSpPr>
        <p:spPr bwMode="auto">
          <a:xfrm>
            <a:off x="2484438" y="2060575"/>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it-IT" altLang="it-IT" sz="2000" i="1"/>
          </a:p>
        </p:txBody>
      </p:sp>
      <p:sp>
        <p:nvSpPr>
          <p:cNvPr id="21510" name="Text Box 4"/>
          <p:cNvSpPr txBox="1">
            <a:spLocks noChangeArrowheads="1"/>
          </p:cNvSpPr>
          <p:nvPr/>
        </p:nvSpPr>
        <p:spPr bwMode="auto">
          <a:xfrm>
            <a:off x="250825" y="899782"/>
            <a:ext cx="8569325" cy="532453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it-IT" sz="2000" dirty="0"/>
              <a:t>Nel frattempo, nella circolare della Ragioneria Generale dello Stato n. 26 del 7 dicembre 2016 relativa al bilancio di previsione 2017 degli enti pubblici in genere, si legge un passaggio che lascia intendere che sia </a:t>
            </a:r>
            <a:r>
              <a:rPr lang="it-IT" sz="2000" dirty="0" err="1"/>
              <a:t>pressochè</a:t>
            </a:r>
            <a:r>
              <a:rPr lang="it-IT" sz="2000" dirty="0"/>
              <a:t> scontato l’obbligo di redazione del consolidato per le Università dal 2016; dopo aver ricordato che per il budget le Università devono adottare specifici schemi, senza alcuna riflessione sulle criticità sopra riportate, si dice testualmente:  </a:t>
            </a:r>
            <a:br>
              <a:rPr lang="it-IT" sz="2000" dirty="0"/>
            </a:br>
            <a:r>
              <a:rPr lang="it-IT" sz="2000" i="1" dirty="0"/>
              <a:t>“Analogamente, si rappresenta che, con decreto interministeriale MIUR/MEF 11 aprile 2016, n. 248, sono stati emanati i principi contabili di consolidamento per la predisposizione del bilancio consolidato delle università pubbliche con gli enti e le società rientranti nella propria</a:t>
            </a:r>
            <a:br>
              <a:rPr lang="it-IT" sz="2000" i="1" dirty="0"/>
            </a:br>
            <a:r>
              <a:rPr lang="it-IT" sz="2000" i="1" dirty="0"/>
              <a:t>area di consolidamento, così come definita dal medesimo decreto </a:t>
            </a:r>
            <a:r>
              <a:rPr lang="it-IT" sz="2000" i="1" dirty="0" err="1"/>
              <a:t>intenninisteriale</a:t>
            </a:r>
            <a:r>
              <a:rPr lang="it-IT" sz="2000" i="1" dirty="0"/>
              <a:t> n. 248/2016.</a:t>
            </a:r>
            <a:br>
              <a:rPr lang="it-IT" sz="2000" i="1" dirty="0"/>
            </a:br>
            <a:r>
              <a:rPr lang="it-IT" sz="2000" i="1" dirty="0"/>
              <a:t>La decorrenza è parimenti fissata a partire dai bilanci d'esercizio 2016</a:t>
            </a:r>
            <a:r>
              <a:rPr lang="it-IT" sz="2000" dirty="0"/>
              <a:t>”.</a:t>
            </a:r>
            <a:br>
              <a:rPr lang="it-IT" sz="2000" dirty="0"/>
            </a:br>
            <a:endParaRPr lang="it-IT" sz="2000" dirty="0"/>
          </a:p>
          <a:p>
            <a:pPr eaLnBrk="1" hangingPunct="1">
              <a:spcBef>
                <a:spcPct val="0"/>
              </a:spcBef>
              <a:buClrTx/>
              <a:buSzTx/>
              <a:buFontTx/>
              <a:buNone/>
            </a:pPr>
            <a:r>
              <a:rPr lang="it-IT" sz="2000" dirty="0"/>
              <a:t>A fronte di ciò manca comunque, ad oggi, una norma che fissi i termini di approvazione del consolidato.</a:t>
            </a:r>
            <a:endParaRPr lang="it-IT" altLang="it-IT" sz="2000" dirty="0"/>
          </a:p>
        </p:txBody>
      </p:sp>
    </p:spTree>
    <p:extLst>
      <p:ext uri="{BB962C8B-B14F-4D97-AF65-F5344CB8AC3E}">
        <p14:creationId xmlns:p14="http://schemas.microsoft.com/office/powerpoint/2010/main" val="9324514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CONSOLIDATO CON MINORANZE</a:t>
            </a:r>
          </a:p>
        </p:txBody>
      </p:sp>
      <p:sp>
        <p:nvSpPr>
          <p:cNvPr id="3" name="Segnaposto contenuto 2"/>
          <p:cNvSpPr>
            <a:spLocks noGrp="1"/>
          </p:cNvSpPr>
          <p:nvPr>
            <p:ph idx="1"/>
          </p:nvPr>
        </p:nvSpPr>
        <p:spPr>
          <a:xfrm>
            <a:off x="401052" y="995948"/>
            <a:ext cx="8542421" cy="5507789"/>
          </a:xfrm>
        </p:spPr>
        <p:txBody>
          <a:bodyPr/>
          <a:lstStyle/>
          <a:p>
            <a:endParaRPr lang="it-IT" b="1" dirty="0">
              <a:solidFill>
                <a:srgbClr val="000000"/>
              </a:solidFill>
            </a:endParaRPr>
          </a:p>
          <a:p>
            <a:endParaRPr lang="it-IT" b="1" dirty="0">
              <a:solidFill>
                <a:srgbClr val="000000"/>
              </a:solidFill>
            </a:endParaRPr>
          </a:p>
          <a:p>
            <a:endParaRPr lang="it-IT" b="1" dirty="0">
              <a:solidFill>
                <a:srgbClr val="000000"/>
              </a:solidFill>
            </a:endParaRPr>
          </a:p>
          <a:p>
            <a:endParaRPr lang="it-IT" b="1" dirty="0">
              <a:solidFill>
                <a:srgbClr val="000000"/>
              </a:solidFill>
            </a:endParaRPr>
          </a:p>
          <a:p>
            <a:pPr marL="0" indent="0">
              <a:buNone/>
            </a:pPr>
            <a:r>
              <a:rPr lang="it-IT" b="1" dirty="0">
                <a:solidFill>
                  <a:srgbClr val="000000"/>
                </a:solidFill>
              </a:rPr>
              <a:t>Nel CONTO ECONOMICO CONSOLIDATO apparirà:</a:t>
            </a:r>
          </a:p>
          <a:p>
            <a:pPr marL="0" indent="0">
              <a:buNone/>
            </a:pPr>
            <a:r>
              <a:rPr lang="it-IT" sz="2000" b="1" dirty="0">
                <a:solidFill>
                  <a:srgbClr val="000000"/>
                </a:solidFill>
              </a:rPr>
              <a:t>Utile esercizio = 880, di cui:</a:t>
            </a:r>
          </a:p>
          <a:p>
            <a:pPr>
              <a:buFont typeface="Wingdings" charset="2"/>
              <a:buChar char="ü"/>
            </a:pPr>
            <a:r>
              <a:rPr lang="it-IT" sz="2000" b="1" dirty="0">
                <a:solidFill>
                  <a:srgbClr val="000000"/>
                </a:solidFill>
              </a:rPr>
              <a:t>Utile pertinenza di terzi = 150</a:t>
            </a:r>
          </a:p>
          <a:p>
            <a:pPr>
              <a:buFont typeface="Wingdings" charset="2"/>
              <a:buChar char="ü"/>
            </a:pPr>
            <a:r>
              <a:rPr lang="it-IT" sz="2000" b="1" dirty="0">
                <a:solidFill>
                  <a:srgbClr val="000000"/>
                </a:solidFill>
              </a:rPr>
              <a:t>Utile gruppo = 730        = 500 di A + 70%500 – 120amm.avv.</a:t>
            </a:r>
          </a:p>
          <a:p>
            <a:pPr marL="0" indent="0">
              <a:buNone/>
            </a:pPr>
            <a:endParaRPr lang="it-IT" b="1" dirty="0">
              <a:solidFill>
                <a:srgbClr val="000000"/>
              </a:solidFill>
            </a:endParaRPr>
          </a:p>
        </p:txBody>
      </p:sp>
      <p:graphicFrame>
        <p:nvGraphicFramePr>
          <p:cNvPr id="4" name="Tabella 3"/>
          <p:cNvGraphicFramePr>
            <a:graphicFrameLocks noGrp="1"/>
          </p:cNvGraphicFramePr>
          <p:nvPr>
            <p:extLst>
              <p:ext uri="{D42A27DB-BD31-4B8C-83A1-F6EECF244321}">
                <p14:modId xmlns:p14="http://schemas.microsoft.com/office/powerpoint/2010/main" val="3606970083"/>
              </p:ext>
            </p:extLst>
          </p:nvPr>
        </p:nvGraphicFramePr>
        <p:xfrm>
          <a:off x="387685" y="1042737"/>
          <a:ext cx="8381999" cy="2225040"/>
        </p:xfrm>
        <a:graphic>
          <a:graphicData uri="http://schemas.openxmlformats.org/drawingml/2006/table">
            <a:tbl>
              <a:tblPr firstRow="1" bandRow="1">
                <a:tableStyleId>{D113A9D2-9D6B-4929-AA2D-F23B5EE8CBE7}</a:tableStyleId>
              </a:tblPr>
              <a:tblGrid>
                <a:gridCol w="2660316">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967788">
                  <a:extLst>
                    <a:ext uri="{9D8B030D-6E8A-4147-A177-3AD203B41FA5}">
                      <a16:colId xmlns:a16="http://schemas.microsoft.com/office/drawing/2014/main" val="20002"/>
                    </a:ext>
                  </a:extLst>
                </a:gridCol>
                <a:gridCol w="1229895">
                  <a:extLst>
                    <a:ext uri="{9D8B030D-6E8A-4147-A177-3AD203B41FA5}">
                      <a16:colId xmlns:a16="http://schemas.microsoft.com/office/drawing/2014/main" val="20003"/>
                    </a:ext>
                  </a:extLst>
                </a:gridCol>
              </a:tblGrid>
              <a:tr h="370840">
                <a:tc gridSpan="4">
                  <a:txBody>
                    <a:bodyPr/>
                    <a:lstStyle/>
                    <a:p>
                      <a:pPr algn="ctr"/>
                      <a:r>
                        <a:rPr lang="it-IT" dirty="0">
                          <a:solidFill>
                            <a:srgbClr val="000000"/>
                          </a:solidFill>
                        </a:rPr>
                        <a:t>STATO PATRIMONIALE CONSOLIDATO</a:t>
                      </a:r>
                    </a:p>
                  </a:txBody>
                  <a:tcPr/>
                </a:tc>
                <a:tc hMerge="1">
                  <a:txBody>
                    <a:bodyPr/>
                    <a:lstStyle/>
                    <a:p>
                      <a:endParaRPr lang="it-IT"/>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0000"/>
                  </a:ext>
                </a:extLst>
              </a:tr>
              <a:tr h="370840">
                <a:tc>
                  <a:txBody>
                    <a:bodyPr/>
                    <a:lstStyle/>
                    <a:p>
                      <a:r>
                        <a:rPr lang="it-IT" b="1" dirty="0">
                          <a:solidFill>
                            <a:srgbClr val="000000"/>
                          </a:solidFill>
                        </a:rPr>
                        <a:t>Attivo corrente</a:t>
                      </a:r>
                    </a:p>
                  </a:txBody>
                  <a:tcPr/>
                </a:tc>
                <a:tc>
                  <a:txBody>
                    <a:bodyPr/>
                    <a:lstStyle/>
                    <a:p>
                      <a:pPr algn="r"/>
                      <a:r>
                        <a:rPr lang="it-IT" dirty="0">
                          <a:solidFill>
                            <a:srgbClr val="000000"/>
                          </a:solidFill>
                        </a:rPr>
                        <a:t>5.500</a:t>
                      </a:r>
                    </a:p>
                  </a:txBody>
                  <a:tcPr/>
                </a:tc>
                <a:tc>
                  <a:txBody>
                    <a:bodyPr/>
                    <a:lstStyle/>
                    <a:p>
                      <a:r>
                        <a:rPr lang="it-IT" b="1" dirty="0">
                          <a:solidFill>
                            <a:srgbClr val="000000"/>
                          </a:solidFill>
                        </a:rPr>
                        <a:t>Passività </a:t>
                      </a:r>
                    </a:p>
                  </a:txBody>
                  <a:tcPr/>
                </a:tc>
                <a:tc>
                  <a:txBody>
                    <a:bodyPr/>
                    <a:lstStyle/>
                    <a:p>
                      <a:pPr algn="r"/>
                      <a:r>
                        <a:rPr lang="it-IT" dirty="0">
                          <a:solidFill>
                            <a:srgbClr val="000000"/>
                          </a:solidFill>
                        </a:rPr>
                        <a:t>4.500</a:t>
                      </a:r>
                    </a:p>
                  </a:txBody>
                  <a:tcPr/>
                </a:tc>
                <a:extLst>
                  <a:ext uri="{0D108BD9-81ED-4DB2-BD59-A6C34878D82A}">
                    <a16:rowId xmlns:a16="http://schemas.microsoft.com/office/drawing/2014/main" val="10001"/>
                  </a:ext>
                </a:extLst>
              </a:tr>
              <a:tr h="370840">
                <a:tc>
                  <a:txBody>
                    <a:bodyPr/>
                    <a:lstStyle/>
                    <a:p>
                      <a:r>
                        <a:rPr lang="it-IT" b="1" dirty="0">
                          <a:solidFill>
                            <a:srgbClr val="000000"/>
                          </a:solidFill>
                        </a:rPr>
                        <a:t>Immobilizzazioni</a:t>
                      </a:r>
                    </a:p>
                  </a:txBody>
                  <a:tcPr/>
                </a:tc>
                <a:tc>
                  <a:txBody>
                    <a:bodyPr/>
                    <a:lstStyle/>
                    <a:p>
                      <a:pPr algn="r"/>
                      <a:r>
                        <a:rPr lang="it-IT" dirty="0">
                          <a:solidFill>
                            <a:srgbClr val="000000"/>
                          </a:solidFill>
                        </a:rPr>
                        <a:t>6.500</a:t>
                      </a:r>
                    </a:p>
                  </a:txBody>
                  <a:tcPr/>
                </a:tc>
                <a:tc>
                  <a:txBody>
                    <a:bodyPr/>
                    <a:lstStyle/>
                    <a:p>
                      <a:r>
                        <a:rPr lang="it-IT" b="1" dirty="0">
                          <a:solidFill>
                            <a:srgbClr val="000000"/>
                          </a:solidFill>
                        </a:rPr>
                        <a:t>Capitale</a:t>
                      </a:r>
                      <a:r>
                        <a:rPr lang="it-IT" b="1" baseline="0" dirty="0">
                          <a:solidFill>
                            <a:srgbClr val="000000"/>
                          </a:solidFill>
                        </a:rPr>
                        <a:t> e riserve</a:t>
                      </a:r>
                      <a:endParaRPr lang="it-IT" b="1" dirty="0">
                        <a:solidFill>
                          <a:srgbClr val="000000"/>
                        </a:solidFill>
                      </a:endParaRPr>
                    </a:p>
                  </a:txBody>
                  <a:tcPr/>
                </a:tc>
                <a:tc>
                  <a:txBody>
                    <a:bodyPr/>
                    <a:lstStyle/>
                    <a:p>
                      <a:pPr algn="r"/>
                      <a:r>
                        <a:rPr lang="it-IT" dirty="0">
                          <a:solidFill>
                            <a:srgbClr val="000000"/>
                          </a:solidFill>
                        </a:rPr>
                        <a:t>6.500</a:t>
                      </a:r>
                    </a:p>
                  </a:txBody>
                  <a:tcPr/>
                </a:tc>
                <a:extLst>
                  <a:ext uri="{0D108BD9-81ED-4DB2-BD59-A6C34878D82A}">
                    <a16:rowId xmlns:a16="http://schemas.microsoft.com/office/drawing/2014/main" val="10002"/>
                  </a:ext>
                </a:extLst>
              </a:tr>
              <a:tr h="370840">
                <a:tc>
                  <a:txBody>
                    <a:bodyPr/>
                    <a:lstStyle/>
                    <a:p>
                      <a:r>
                        <a:rPr lang="it-IT" b="1" dirty="0">
                          <a:solidFill>
                            <a:srgbClr val="000000"/>
                          </a:solidFill>
                        </a:rPr>
                        <a:t>Avviamento</a:t>
                      </a:r>
                    </a:p>
                  </a:txBody>
                  <a:tcPr/>
                </a:tc>
                <a:tc>
                  <a:txBody>
                    <a:bodyPr/>
                    <a:lstStyle/>
                    <a:p>
                      <a:pPr algn="r"/>
                      <a:r>
                        <a:rPr lang="it-IT" dirty="0">
                          <a:solidFill>
                            <a:srgbClr val="000000"/>
                          </a:solidFill>
                        </a:rPr>
                        <a:t>480</a:t>
                      </a:r>
                    </a:p>
                  </a:txBody>
                  <a:tcPr/>
                </a:tc>
                <a:tc>
                  <a:txBody>
                    <a:bodyPr/>
                    <a:lstStyle/>
                    <a:p>
                      <a:r>
                        <a:rPr lang="it-IT" b="1" dirty="0">
                          <a:solidFill>
                            <a:srgbClr val="000000"/>
                          </a:solidFill>
                        </a:rPr>
                        <a:t>Utile gruppo</a:t>
                      </a:r>
                    </a:p>
                  </a:txBody>
                  <a:tcPr/>
                </a:tc>
                <a:tc>
                  <a:txBody>
                    <a:bodyPr/>
                    <a:lstStyle/>
                    <a:p>
                      <a:pPr algn="r"/>
                      <a:r>
                        <a:rPr lang="it-IT" dirty="0">
                          <a:solidFill>
                            <a:srgbClr val="000000"/>
                          </a:solidFill>
                        </a:rPr>
                        <a:t>730</a:t>
                      </a:r>
                    </a:p>
                  </a:txBody>
                  <a:tcPr/>
                </a:tc>
                <a:extLst>
                  <a:ext uri="{0D108BD9-81ED-4DB2-BD59-A6C34878D82A}">
                    <a16:rowId xmlns:a16="http://schemas.microsoft.com/office/drawing/2014/main" val="10003"/>
                  </a:ext>
                </a:extLst>
              </a:tr>
              <a:tr h="370840">
                <a:tc>
                  <a:txBody>
                    <a:bodyPr/>
                    <a:lstStyle/>
                    <a:p>
                      <a:endParaRPr lang="it-IT" b="1" dirty="0">
                        <a:solidFill>
                          <a:srgbClr val="000000"/>
                        </a:solidFill>
                      </a:endParaRPr>
                    </a:p>
                  </a:txBody>
                  <a:tcPr/>
                </a:tc>
                <a:tc>
                  <a:txBody>
                    <a:bodyPr/>
                    <a:lstStyle/>
                    <a:p>
                      <a:pPr algn="r"/>
                      <a:endParaRPr lang="it-IT">
                        <a:solidFill>
                          <a:srgbClr val="000000"/>
                        </a:solidFill>
                      </a:endParaRPr>
                    </a:p>
                  </a:txBody>
                  <a:tcPr/>
                </a:tc>
                <a:tc>
                  <a:txBody>
                    <a:bodyPr/>
                    <a:lstStyle/>
                    <a:p>
                      <a:r>
                        <a:rPr lang="it-IT" b="1" dirty="0">
                          <a:solidFill>
                            <a:srgbClr val="000000"/>
                          </a:solidFill>
                        </a:rPr>
                        <a:t>Capitale e</a:t>
                      </a:r>
                      <a:r>
                        <a:rPr lang="it-IT" b="1" baseline="0" dirty="0">
                          <a:solidFill>
                            <a:srgbClr val="000000"/>
                          </a:solidFill>
                        </a:rPr>
                        <a:t> r</a:t>
                      </a:r>
                      <a:r>
                        <a:rPr lang="it-IT" b="1" dirty="0">
                          <a:solidFill>
                            <a:srgbClr val="000000"/>
                          </a:solidFill>
                        </a:rPr>
                        <a:t>iserve di terzi</a:t>
                      </a:r>
                    </a:p>
                  </a:txBody>
                  <a:tcPr/>
                </a:tc>
                <a:tc>
                  <a:txBody>
                    <a:bodyPr/>
                    <a:lstStyle/>
                    <a:p>
                      <a:pPr algn="r"/>
                      <a:r>
                        <a:rPr lang="it-IT" dirty="0">
                          <a:solidFill>
                            <a:srgbClr val="000000"/>
                          </a:solidFill>
                        </a:rPr>
                        <a:t>600</a:t>
                      </a:r>
                    </a:p>
                  </a:txBody>
                  <a:tcPr/>
                </a:tc>
                <a:extLst>
                  <a:ext uri="{0D108BD9-81ED-4DB2-BD59-A6C34878D82A}">
                    <a16:rowId xmlns:a16="http://schemas.microsoft.com/office/drawing/2014/main" val="10004"/>
                  </a:ext>
                </a:extLst>
              </a:tr>
              <a:tr h="370840">
                <a:tc>
                  <a:txBody>
                    <a:bodyPr/>
                    <a:lstStyle/>
                    <a:p>
                      <a:endParaRPr lang="it-IT" b="1" dirty="0">
                        <a:solidFill>
                          <a:srgbClr val="000000"/>
                        </a:solidFill>
                      </a:endParaRPr>
                    </a:p>
                  </a:txBody>
                  <a:tcPr/>
                </a:tc>
                <a:tc>
                  <a:txBody>
                    <a:bodyPr/>
                    <a:lstStyle/>
                    <a:p>
                      <a:pPr algn="r"/>
                      <a:endParaRPr lang="it-IT" dirty="0">
                        <a:solidFill>
                          <a:srgbClr val="000000"/>
                        </a:solidFill>
                      </a:endParaRPr>
                    </a:p>
                  </a:txBody>
                  <a:tcPr/>
                </a:tc>
                <a:tc>
                  <a:txBody>
                    <a:bodyPr/>
                    <a:lstStyle/>
                    <a:p>
                      <a:r>
                        <a:rPr lang="it-IT" b="1" dirty="0">
                          <a:solidFill>
                            <a:srgbClr val="000000"/>
                          </a:solidFill>
                        </a:rPr>
                        <a:t>Utile pertinenza di terzi</a:t>
                      </a:r>
                    </a:p>
                  </a:txBody>
                  <a:tcPr/>
                </a:tc>
                <a:tc>
                  <a:txBody>
                    <a:bodyPr/>
                    <a:lstStyle/>
                    <a:p>
                      <a:pPr algn="r"/>
                      <a:r>
                        <a:rPr lang="it-IT" dirty="0">
                          <a:solidFill>
                            <a:srgbClr val="000000"/>
                          </a:solidFill>
                        </a:rPr>
                        <a:t>150</a:t>
                      </a:r>
                    </a:p>
                  </a:txBody>
                  <a:tcPr/>
                </a:tc>
                <a:extLst>
                  <a:ext uri="{0D108BD9-81ED-4DB2-BD59-A6C34878D82A}">
                    <a16:rowId xmlns:a16="http://schemas.microsoft.com/office/drawing/2014/main" val="10005"/>
                  </a:ext>
                </a:extLst>
              </a:tr>
            </a:tbl>
          </a:graphicData>
        </a:graphic>
      </p:graphicFrame>
      <p:sp>
        <p:nvSpPr>
          <p:cNvPr id="5" name="Freccia circolare in su 4"/>
          <p:cNvSpPr/>
          <p:nvPr/>
        </p:nvSpPr>
        <p:spPr>
          <a:xfrm>
            <a:off x="3007893" y="5641473"/>
            <a:ext cx="1096211" cy="731520"/>
          </a:xfrm>
          <a:prstGeom prst="curvedUp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tx1"/>
              </a:solidFill>
            </a:endParaRPr>
          </a:p>
        </p:txBody>
      </p:sp>
      <p:sp>
        <p:nvSpPr>
          <p:cNvPr id="6" name="Segnaposto numero diapositiva 5"/>
          <p:cNvSpPr>
            <a:spLocks noGrp="1"/>
          </p:cNvSpPr>
          <p:nvPr>
            <p:ph type="sldNum" sz="quarter" idx="12"/>
          </p:nvPr>
        </p:nvSpPr>
        <p:spPr/>
        <p:txBody>
          <a:bodyPr/>
          <a:lstStyle/>
          <a:p>
            <a:fld id="{8B37D5FE-740C-46F5-801A-FA5477D9711F}" type="slidenum">
              <a:rPr lang="en-US" smtClean="0"/>
              <a:pPr/>
              <a:t>40</a:t>
            </a:fld>
            <a:endParaRPr lang="en-US"/>
          </a:p>
        </p:txBody>
      </p:sp>
      <p:sp>
        <p:nvSpPr>
          <p:cNvPr id="7" name="Segnaposto piè di pagina 6"/>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9449814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79463" y="89647"/>
            <a:ext cx="7583488" cy="792669"/>
          </a:xfrm>
        </p:spPr>
        <p:txBody>
          <a:bodyPr/>
          <a:lstStyle/>
          <a:p>
            <a:r>
              <a:rPr lang="it-IT" sz="3600" dirty="0">
                <a:solidFill>
                  <a:srgbClr val="000000"/>
                </a:solidFill>
              </a:rPr>
              <a:t>CONSOLIDAMENTO </a:t>
            </a:r>
            <a:br>
              <a:rPr lang="it-IT" sz="3600" dirty="0">
                <a:solidFill>
                  <a:srgbClr val="000000"/>
                </a:solidFill>
              </a:rPr>
            </a:br>
            <a:r>
              <a:rPr lang="it-IT" sz="3600" dirty="0">
                <a:solidFill>
                  <a:srgbClr val="000000"/>
                </a:solidFill>
              </a:rPr>
              <a:t>ANNI SUCCESSIVI</a:t>
            </a:r>
          </a:p>
        </p:txBody>
      </p:sp>
      <p:sp>
        <p:nvSpPr>
          <p:cNvPr id="3" name="Segnaposto contenuto 2"/>
          <p:cNvSpPr>
            <a:spLocks noGrp="1"/>
          </p:cNvSpPr>
          <p:nvPr>
            <p:ph idx="1"/>
          </p:nvPr>
        </p:nvSpPr>
        <p:spPr>
          <a:xfrm>
            <a:off x="213895" y="1096211"/>
            <a:ext cx="8756316" cy="5681578"/>
          </a:xfrm>
        </p:spPr>
        <p:txBody>
          <a:bodyPr>
            <a:normAutofit lnSpcReduction="10000"/>
          </a:bodyPr>
          <a:lstStyle/>
          <a:p>
            <a:pPr marL="0" indent="0">
              <a:buNone/>
            </a:pPr>
            <a:r>
              <a:rPr lang="it-IT" sz="1800" b="1" dirty="0">
                <a:solidFill>
                  <a:srgbClr val="000000"/>
                </a:solidFill>
              </a:rPr>
              <a:t>A partire dall’anno dopo, non si ricalcola più la differenza di consolidamento. Si deve solo attribuire la variazione del netto della partecipata tra gruppo e minoranze, considerando conseguenze della differenza di consolidamento.</a:t>
            </a:r>
          </a:p>
          <a:p>
            <a:pPr>
              <a:buFont typeface="Wingdings" charset="2"/>
              <a:buChar char="u"/>
            </a:pPr>
            <a:r>
              <a:rPr lang="it-IT" sz="1800" b="1" u="sng" dirty="0">
                <a:solidFill>
                  <a:srgbClr val="000000"/>
                </a:solidFill>
              </a:rPr>
              <a:t>1° ANNO</a:t>
            </a:r>
            <a:r>
              <a:rPr lang="it-IT" sz="1800" b="1" dirty="0">
                <a:solidFill>
                  <a:srgbClr val="000000"/>
                </a:solidFill>
              </a:rPr>
              <a:t>: costo 1000, 90%B, PN B=500, differenza data da plusvalore terreni=550 (= 1000partecipazione – 90%500pnB).</a:t>
            </a:r>
          </a:p>
          <a:p>
            <a:pPr marL="0" indent="0">
              <a:buNone/>
            </a:pPr>
            <a:r>
              <a:rPr lang="it-IT" sz="1800" b="1" dirty="0">
                <a:solidFill>
                  <a:srgbClr val="000000"/>
                </a:solidFill>
              </a:rPr>
              <a:t>Terreni                                                        550</a:t>
            </a:r>
          </a:p>
          <a:p>
            <a:pPr marL="0" indent="0">
              <a:buNone/>
            </a:pPr>
            <a:r>
              <a:rPr lang="it-IT" sz="1800" b="1" dirty="0">
                <a:solidFill>
                  <a:srgbClr val="000000"/>
                </a:solidFill>
              </a:rPr>
              <a:t>Patrimonio netto B                                    500</a:t>
            </a:r>
          </a:p>
          <a:p>
            <a:pPr marL="0" indent="0">
              <a:buNone/>
            </a:pPr>
            <a:r>
              <a:rPr lang="it-IT" sz="1800" b="1" dirty="0">
                <a:solidFill>
                  <a:srgbClr val="000000"/>
                </a:solidFill>
              </a:rPr>
              <a:t>Partecipazioni                                                    1.000</a:t>
            </a:r>
          </a:p>
          <a:p>
            <a:pPr marL="0" indent="0">
              <a:buNone/>
            </a:pPr>
            <a:r>
              <a:rPr lang="it-IT" sz="1800" b="1" dirty="0">
                <a:solidFill>
                  <a:srgbClr val="000000"/>
                </a:solidFill>
              </a:rPr>
              <a:t>Patrimonio netto terzi                                             50</a:t>
            </a:r>
          </a:p>
          <a:p>
            <a:pPr>
              <a:buFont typeface="Wingdings" charset="2"/>
              <a:buChar char="u"/>
            </a:pPr>
            <a:r>
              <a:rPr lang="it-IT" sz="1800" b="1" u="sng" dirty="0">
                <a:solidFill>
                  <a:srgbClr val="000000"/>
                </a:solidFill>
              </a:rPr>
              <a:t>2° ANNO</a:t>
            </a:r>
            <a:r>
              <a:rPr lang="it-IT" sz="1800" b="1" dirty="0">
                <a:solidFill>
                  <a:srgbClr val="000000"/>
                </a:solidFill>
              </a:rPr>
              <a:t>: PN B=600 (utile di 100).</a:t>
            </a:r>
          </a:p>
          <a:p>
            <a:pPr marL="0" indent="0">
              <a:buNone/>
            </a:pPr>
            <a:r>
              <a:rPr lang="it-IT" sz="1800" b="1" dirty="0">
                <a:solidFill>
                  <a:srgbClr val="000000"/>
                </a:solidFill>
              </a:rPr>
              <a:t>Patrimonio netto B (variazione)                100</a:t>
            </a:r>
          </a:p>
          <a:p>
            <a:pPr marL="0" indent="0">
              <a:buNone/>
            </a:pPr>
            <a:r>
              <a:rPr lang="it-IT" sz="1800" b="1" dirty="0">
                <a:solidFill>
                  <a:srgbClr val="000000"/>
                </a:solidFill>
              </a:rPr>
              <a:t>Patrimonio netto gruppo                                        90</a:t>
            </a:r>
          </a:p>
          <a:p>
            <a:pPr marL="0" indent="0">
              <a:buNone/>
            </a:pPr>
            <a:r>
              <a:rPr lang="it-IT" sz="1800" b="1" dirty="0">
                <a:solidFill>
                  <a:srgbClr val="000000"/>
                </a:solidFill>
              </a:rPr>
              <a:t>Patrimonio netto terzi                                              10</a:t>
            </a:r>
          </a:p>
          <a:p>
            <a:pPr marL="0" indent="0">
              <a:buNone/>
            </a:pPr>
            <a:endParaRPr lang="it-IT" sz="1800" b="1" dirty="0">
              <a:solidFill>
                <a:srgbClr val="000000"/>
              </a:solidFill>
            </a:endParaRPr>
          </a:p>
          <a:p>
            <a:pPr marL="0" indent="0">
              <a:buNone/>
            </a:pPr>
            <a:endParaRPr lang="it-IT" sz="1800" b="1" dirty="0">
              <a:solidFill>
                <a:srgbClr val="000000"/>
              </a:solidFill>
            </a:endParaRPr>
          </a:p>
          <a:p>
            <a:pPr>
              <a:buFont typeface="Wingdings" charset="2"/>
              <a:buChar char="u"/>
            </a:pPr>
            <a:endParaRPr lang="it-IT" sz="1800" b="1" dirty="0">
              <a:solidFill>
                <a:srgbClr val="000000"/>
              </a:solidFill>
            </a:endParaRPr>
          </a:p>
          <a:p>
            <a:pPr marL="0" indent="0">
              <a:buNone/>
            </a:pPr>
            <a:endParaRPr lang="it-IT" sz="1800" b="1" dirty="0">
              <a:solidFill>
                <a:srgbClr val="000000"/>
              </a:solidFill>
            </a:endParaRPr>
          </a:p>
        </p:txBody>
      </p:sp>
      <p:sp>
        <p:nvSpPr>
          <p:cNvPr id="4" name="Segnaposto numero diapositiva 3"/>
          <p:cNvSpPr>
            <a:spLocks noGrp="1"/>
          </p:cNvSpPr>
          <p:nvPr>
            <p:ph type="sldNum" sz="quarter" idx="12"/>
          </p:nvPr>
        </p:nvSpPr>
        <p:spPr/>
        <p:txBody>
          <a:bodyPr/>
          <a:lstStyle/>
          <a:p>
            <a:fld id="{8B37D5FE-740C-46F5-801A-FA5477D9711F}" type="slidenum">
              <a:rPr lang="en-US" smtClean="0"/>
              <a:pPr/>
              <a:t>41</a:t>
            </a:fld>
            <a:endParaRPr lang="en-US"/>
          </a:p>
        </p:txBody>
      </p:sp>
      <p:cxnSp>
        <p:nvCxnSpPr>
          <p:cNvPr id="5" name="Connettore 1 4"/>
          <p:cNvCxnSpPr/>
          <p:nvPr/>
        </p:nvCxnSpPr>
        <p:spPr>
          <a:xfrm>
            <a:off x="5131655" y="2760045"/>
            <a:ext cx="0" cy="1891862"/>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Connettore 1 5"/>
          <p:cNvCxnSpPr/>
          <p:nvPr/>
        </p:nvCxnSpPr>
        <p:spPr>
          <a:xfrm>
            <a:off x="5131655" y="5302108"/>
            <a:ext cx="0" cy="1235217"/>
          </a:xfrm>
          <a:prstGeom prst="line">
            <a:avLst/>
          </a:prstGeom>
        </p:spPr>
        <p:style>
          <a:lnRef idx="2">
            <a:schemeClr val="accent1"/>
          </a:lnRef>
          <a:fillRef idx="0">
            <a:schemeClr val="accent1"/>
          </a:fillRef>
          <a:effectRef idx="1">
            <a:schemeClr val="accent1"/>
          </a:effectRef>
          <a:fontRef idx="minor">
            <a:schemeClr val="tx1"/>
          </a:fontRef>
        </p:style>
      </p:cxnSp>
      <p:sp>
        <p:nvSpPr>
          <p:cNvPr id="7" name="Segnaposto piè di pagina 6"/>
          <p:cNvSpPr>
            <a:spLocks noGrp="1"/>
          </p:cNvSpPr>
          <p:nvPr>
            <p:ph type="ftr" sz="quarter" idx="11"/>
          </p:nvPr>
        </p:nvSpPr>
        <p:spPr>
          <a:xfrm>
            <a:off x="7595084" y="6395712"/>
            <a:ext cx="1548916" cy="365125"/>
          </a:xfrm>
        </p:spPr>
        <p:txBody>
          <a:bodyPr/>
          <a:lstStyle/>
          <a:p>
            <a:r>
              <a:rPr lang="hr-HR"/>
              <a:t>Ilaria Parodi - Paolo Parodi</a:t>
            </a:r>
            <a:endParaRPr lang="en-US" dirty="0"/>
          </a:p>
        </p:txBody>
      </p:sp>
    </p:spTree>
    <p:extLst>
      <p:ext uri="{BB962C8B-B14F-4D97-AF65-F5344CB8AC3E}">
        <p14:creationId xmlns:p14="http://schemas.microsoft.com/office/powerpoint/2010/main" val="27413059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METODO PATRIMONIO NETTO E CONSOLIDAMENTO INTEGRALE</a:t>
            </a:r>
          </a:p>
        </p:txBody>
      </p:sp>
      <p:sp>
        <p:nvSpPr>
          <p:cNvPr id="3" name="Segnaposto contenuto 2"/>
          <p:cNvSpPr>
            <a:spLocks noGrp="1"/>
          </p:cNvSpPr>
          <p:nvPr>
            <p:ph idx="1"/>
          </p:nvPr>
        </p:nvSpPr>
        <p:spPr>
          <a:xfrm>
            <a:off x="86308" y="1600200"/>
            <a:ext cx="9057691" cy="5257800"/>
          </a:xfrm>
        </p:spPr>
        <p:txBody>
          <a:bodyPr/>
          <a:lstStyle/>
          <a:p>
            <a:endParaRPr lang="it-IT" b="1" dirty="0">
              <a:solidFill>
                <a:srgbClr val="000000"/>
              </a:solidFill>
            </a:endParaRPr>
          </a:p>
          <a:p>
            <a:endParaRPr lang="it-IT" b="1" dirty="0">
              <a:solidFill>
                <a:srgbClr val="000000"/>
              </a:solidFill>
            </a:endParaRPr>
          </a:p>
          <a:p>
            <a:endParaRPr lang="it-IT" b="1" dirty="0">
              <a:solidFill>
                <a:srgbClr val="000000"/>
              </a:solidFill>
            </a:endParaRPr>
          </a:p>
          <a:p>
            <a:r>
              <a:rPr lang="it-IT" sz="1800" b="1" dirty="0">
                <a:solidFill>
                  <a:srgbClr val="000000"/>
                </a:solidFill>
              </a:rPr>
              <a:t> PN di gruppo (della capogruppo) sostanzialmente simile</a:t>
            </a:r>
          </a:p>
          <a:p>
            <a:r>
              <a:rPr lang="it-IT" sz="1800" b="1" dirty="0">
                <a:solidFill>
                  <a:srgbClr val="000000"/>
                </a:solidFill>
              </a:rPr>
              <a:t>Differente considerazione degli interessi di minoranza</a:t>
            </a:r>
          </a:p>
          <a:p>
            <a:pPr>
              <a:buFont typeface="Wingdings" charset="2"/>
              <a:buChar char=""/>
            </a:pPr>
            <a:r>
              <a:rPr lang="it-IT" sz="1800" b="1" dirty="0">
                <a:solidFill>
                  <a:srgbClr val="000000"/>
                </a:solidFill>
              </a:rPr>
              <a:t>Impatto sulla struttura patrimoniale e finanziaria</a:t>
            </a:r>
          </a:p>
          <a:p>
            <a:pPr>
              <a:buFont typeface="Wingdings" charset="2"/>
              <a:buChar char=""/>
            </a:pPr>
            <a:r>
              <a:rPr lang="it-IT" sz="1800" b="1" dirty="0">
                <a:solidFill>
                  <a:srgbClr val="000000"/>
                </a:solidFill>
              </a:rPr>
              <a:t>Impatto sui risultati economici intermedi e finali</a:t>
            </a:r>
          </a:p>
          <a:p>
            <a:pPr marL="0" indent="0">
              <a:buNone/>
            </a:pPr>
            <a:endParaRPr lang="it-IT" sz="1800" b="1" dirty="0">
              <a:solidFill>
                <a:srgbClr val="000000"/>
              </a:solidFill>
            </a:endParaRPr>
          </a:p>
          <a:p>
            <a:endParaRPr lang="it-IT" sz="1800" b="1" dirty="0">
              <a:solidFill>
                <a:srgbClr val="000000"/>
              </a:solidFill>
            </a:endParaRPr>
          </a:p>
        </p:txBody>
      </p:sp>
      <p:sp>
        <p:nvSpPr>
          <p:cNvPr id="4" name="Rettangolo 3"/>
          <p:cNvSpPr/>
          <p:nvPr/>
        </p:nvSpPr>
        <p:spPr>
          <a:xfrm>
            <a:off x="779463" y="1600200"/>
            <a:ext cx="7463433" cy="914400"/>
          </a:xfrm>
          <a:prstGeom prst="rect">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PN = CRITERIO DI VALUTAZIONE DELLE PARTECIPAZIONI</a:t>
            </a:r>
          </a:p>
          <a:p>
            <a:pPr algn="ctr"/>
            <a:r>
              <a:rPr lang="it-IT" b="1" dirty="0"/>
              <a:t>CI = METODO DI CONSOLIDAMENTO</a:t>
            </a:r>
          </a:p>
        </p:txBody>
      </p:sp>
      <p:sp>
        <p:nvSpPr>
          <p:cNvPr id="5" name="Freccia giù 4"/>
          <p:cNvSpPr/>
          <p:nvPr/>
        </p:nvSpPr>
        <p:spPr>
          <a:xfrm>
            <a:off x="3756811" y="2581355"/>
            <a:ext cx="1269908" cy="502733"/>
          </a:xfrm>
          <a:prstGeom prst="down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Freccia giù 5"/>
          <p:cNvSpPr/>
          <p:nvPr/>
        </p:nvSpPr>
        <p:spPr>
          <a:xfrm>
            <a:off x="3756811" y="5445865"/>
            <a:ext cx="1269908" cy="502733"/>
          </a:xfrm>
          <a:prstGeom prst="down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Rettangolo 6"/>
          <p:cNvSpPr/>
          <p:nvPr/>
        </p:nvSpPr>
        <p:spPr>
          <a:xfrm>
            <a:off x="779464" y="6098940"/>
            <a:ext cx="7463432" cy="582111"/>
          </a:xfrm>
          <a:prstGeom prst="rect">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I DUE METODI </a:t>
            </a:r>
            <a:r>
              <a:rPr lang="it-IT" b="1" u="sng" dirty="0"/>
              <a:t>NON</a:t>
            </a:r>
            <a:r>
              <a:rPr lang="it-IT" b="1" dirty="0"/>
              <a:t> POSSONO ESSERE CONSIDERATI SOSTITUTIVI</a:t>
            </a:r>
          </a:p>
        </p:txBody>
      </p:sp>
      <p:sp>
        <p:nvSpPr>
          <p:cNvPr id="8" name="Segnaposto numero diapositiva 7"/>
          <p:cNvSpPr>
            <a:spLocks noGrp="1"/>
          </p:cNvSpPr>
          <p:nvPr>
            <p:ph type="sldNum" sz="quarter" idx="12"/>
          </p:nvPr>
        </p:nvSpPr>
        <p:spPr/>
        <p:txBody>
          <a:bodyPr/>
          <a:lstStyle/>
          <a:p>
            <a:fld id="{8B37D5FE-740C-46F5-801A-FA5477D9711F}" type="slidenum">
              <a:rPr lang="en-US" smtClean="0"/>
              <a:pPr/>
              <a:t>42</a:t>
            </a:fld>
            <a:endParaRPr lang="en-US"/>
          </a:p>
        </p:txBody>
      </p:sp>
      <p:sp>
        <p:nvSpPr>
          <p:cNvPr id="9" name="Segnaposto piè di pagina 8"/>
          <p:cNvSpPr>
            <a:spLocks noGrp="1"/>
          </p:cNvSpPr>
          <p:nvPr>
            <p:ph type="ftr" sz="quarter" idx="11"/>
          </p:nvPr>
        </p:nvSpPr>
        <p:spPr>
          <a:xfrm>
            <a:off x="0" y="6540650"/>
            <a:ext cx="3200400" cy="365125"/>
          </a:xfrm>
        </p:spPr>
        <p:txBody>
          <a:bodyPr/>
          <a:lstStyle/>
          <a:p>
            <a:r>
              <a:rPr lang="hr-HR"/>
              <a:t>Ilaria Parodi - Paolo Parodi</a:t>
            </a:r>
            <a:endParaRPr lang="en-US" dirty="0"/>
          </a:p>
        </p:txBody>
      </p:sp>
    </p:spTree>
    <p:extLst>
      <p:ext uri="{BB962C8B-B14F-4D97-AF65-F5344CB8AC3E}">
        <p14:creationId xmlns:p14="http://schemas.microsoft.com/office/powerpoint/2010/main" val="794046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ESEMPIO</a:t>
            </a:r>
          </a:p>
        </p:txBody>
      </p:sp>
      <p:sp>
        <p:nvSpPr>
          <p:cNvPr id="3" name="Segnaposto contenuto 2"/>
          <p:cNvSpPr>
            <a:spLocks noGrp="1"/>
          </p:cNvSpPr>
          <p:nvPr>
            <p:ph idx="1"/>
          </p:nvPr>
        </p:nvSpPr>
        <p:spPr>
          <a:xfrm>
            <a:off x="370390" y="1600200"/>
            <a:ext cx="8492511" cy="4908864"/>
          </a:xfrm>
        </p:spPr>
        <p:txBody>
          <a:bodyPr>
            <a:normAutofit/>
          </a:bodyPr>
          <a:lstStyle/>
          <a:p>
            <a:pPr marL="0" indent="0">
              <a:buNone/>
            </a:pPr>
            <a:r>
              <a:rPr lang="it-IT" sz="1800" b="1" dirty="0">
                <a:solidFill>
                  <a:srgbClr val="000000"/>
                </a:solidFill>
              </a:rPr>
              <a:t>Partecipazione in B pari al 70%</a:t>
            </a:r>
          </a:p>
          <a:p>
            <a:pPr marL="0" indent="0">
              <a:buNone/>
            </a:pPr>
            <a:r>
              <a:rPr lang="it-IT" sz="1800" b="1" dirty="0">
                <a:solidFill>
                  <a:srgbClr val="000000"/>
                </a:solidFill>
              </a:rPr>
              <a:t>Differenza tutta ad avviamento (ancora da ammortizzare)</a:t>
            </a:r>
          </a:p>
          <a:p>
            <a:pPr marL="0" indent="0">
              <a:buNone/>
            </a:pPr>
            <a:endParaRPr lang="it-IT" sz="1800" b="1" dirty="0">
              <a:solidFill>
                <a:srgbClr val="000000"/>
              </a:solidFill>
            </a:endParaRPr>
          </a:p>
        </p:txBody>
      </p:sp>
      <p:graphicFrame>
        <p:nvGraphicFramePr>
          <p:cNvPr id="4" name="Tabella 3"/>
          <p:cNvGraphicFramePr>
            <a:graphicFrameLocks noGrp="1"/>
          </p:cNvGraphicFramePr>
          <p:nvPr>
            <p:extLst>
              <p:ext uri="{D42A27DB-BD31-4B8C-83A1-F6EECF244321}">
                <p14:modId xmlns:p14="http://schemas.microsoft.com/office/powerpoint/2010/main" val="3484704385"/>
              </p:ext>
            </p:extLst>
          </p:nvPr>
        </p:nvGraphicFramePr>
        <p:xfrm>
          <a:off x="462988" y="2835311"/>
          <a:ext cx="8108892" cy="1483360"/>
        </p:xfrm>
        <a:graphic>
          <a:graphicData uri="http://schemas.openxmlformats.org/drawingml/2006/table">
            <a:tbl>
              <a:tblPr firstRow="1" bandRow="1">
                <a:tableStyleId>{3C2FFA5D-87B4-456A-9821-1D502468CF0F}</a:tableStyleId>
              </a:tblPr>
              <a:tblGrid>
                <a:gridCol w="2426274">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214071">
                  <a:extLst>
                    <a:ext uri="{9D8B030D-6E8A-4147-A177-3AD203B41FA5}">
                      <a16:colId xmlns:a16="http://schemas.microsoft.com/office/drawing/2014/main" val="20002"/>
                    </a:ext>
                  </a:extLst>
                </a:gridCol>
                <a:gridCol w="1944547">
                  <a:extLst>
                    <a:ext uri="{9D8B030D-6E8A-4147-A177-3AD203B41FA5}">
                      <a16:colId xmlns:a16="http://schemas.microsoft.com/office/drawing/2014/main" val="20003"/>
                    </a:ext>
                  </a:extLst>
                </a:gridCol>
              </a:tblGrid>
              <a:tr h="370840">
                <a:tc gridSpan="4">
                  <a:txBody>
                    <a:bodyPr/>
                    <a:lstStyle/>
                    <a:p>
                      <a:pPr algn="ctr"/>
                      <a:r>
                        <a:rPr lang="it-IT" dirty="0">
                          <a:solidFill>
                            <a:srgbClr val="000000"/>
                          </a:solidFill>
                        </a:rPr>
                        <a:t>STATO</a:t>
                      </a:r>
                      <a:r>
                        <a:rPr lang="it-IT" baseline="0" dirty="0">
                          <a:solidFill>
                            <a:srgbClr val="000000"/>
                          </a:solidFill>
                        </a:rPr>
                        <a:t> PATRIMONIALE A</a:t>
                      </a:r>
                      <a:endParaRPr lang="it-IT" dirty="0">
                        <a:solidFill>
                          <a:srgbClr val="000000"/>
                        </a:solidFill>
                      </a:endParaRPr>
                    </a:p>
                  </a:txBody>
                  <a:tcPr/>
                </a:tc>
                <a:tc hMerge="1">
                  <a:txBody>
                    <a:bodyPr/>
                    <a:lstStyle/>
                    <a:p>
                      <a:endParaRPr lang="it-IT"/>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0000"/>
                  </a:ext>
                </a:extLst>
              </a:tr>
              <a:tr h="370840">
                <a:tc>
                  <a:txBody>
                    <a:bodyPr/>
                    <a:lstStyle/>
                    <a:p>
                      <a:r>
                        <a:rPr lang="it-IT" b="1" dirty="0">
                          <a:solidFill>
                            <a:srgbClr val="000000"/>
                          </a:solidFill>
                        </a:rPr>
                        <a:t>Attivo</a:t>
                      </a:r>
                      <a:r>
                        <a:rPr lang="it-IT" b="1" baseline="0" dirty="0">
                          <a:solidFill>
                            <a:srgbClr val="000000"/>
                          </a:solidFill>
                        </a:rPr>
                        <a:t> Corrente</a:t>
                      </a:r>
                      <a:endParaRPr lang="it-IT" b="1" dirty="0">
                        <a:solidFill>
                          <a:srgbClr val="000000"/>
                        </a:solidFill>
                      </a:endParaRPr>
                    </a:p>
                  </a:txBody>
                  <a:tcPr/>
                </a:tc>
                <a:tc>
                  <a:txBody>
                    <a:bodyPr/>
                    <a:lstStyle/>
                    <a:p>
                      <a:pPr algn="r"/>
                      <a:r>
                        <a:rPr lang="it-IT" dirty="0"/>
                        <a:t>3.700</a:t>
                      </a:r>
                    </a:p>
                  </a:txBody>
                  <a:tcPr/>
                </a:tc>
                <a:tc>
                  <a:txBody>
                    <a:bodyPr/>
                    <a:lstStyle/>
                    <a:p>
                      <a:r>
                        <a:rPr lang="it-IT" b="1" dirty="0"/>
                        <a:t>Capitale</a:t>
                      </a:r>
                      <a:r>
                        <a:rPr lang="it-IT" b="1" baseline="0" dirty="0"/>
                        <a:t> e riserve</a:t>
                      </a:r>
                      <a:endParaRPr lang="it-IT" b="1" dirty="0"/>
                    </a:p>
                  </a:txBody>
                  <a:tcPr/>
                </a:tc>
                <a:tc>
                  <a:txBody>
                    <a:bodyPr/>
                    <a:lstStyle/>
                    <a:p>
                      <a:pPr algn="r"/>
                      <a:r>
                        <a:rPr lang="it-IT" dirty="0"/>
                        <a:t>6.500</a:t>
                      </a:r>
                    </a:p>
                  </a:txBody>
                  <a:tcPr/>
                </a:tc>
                <a:extLst>
                  <a:ext uri="{0D108BD9-81ED-4DB2-BD59-A6C34878D82A}">
                    <a16:rowId xmlns:a16="http://schemas.microsoft.com/office/drawing/2014/main" val="10001"/>
                  </a:ext>
                </a:extLst>
              </a:tr>
              <a:tr h="370840">
                <a:tc>
                  <a:txBody>
                    <a:bodyPr/>
                    <a:lstStyle/>
                    <a:p>
                      <a:r>
                        <a:rPr lang="it-IT" b="1" dirty="0">
                          <a:solidFill>
                            <a:srgbClr val="000000"/>
                          </a:solidFill>
                        </a:rPr>
                        <a:t>Immobilizzazioni</a:t>
                      </a:r>
                    </a:p>
                  </a:txBody>
                  <a:tcPr/>
                </a:tc>
                <a:tc>
                  <a:txBody>
                    <a:bodyPr/>
                    <a:lstStyle/>
                    <a:p>
                      <a:pPr algn="r"/>
                      <a:r>
                        <a:rPr lang="it-IT" dirty="0"/>
                        <a:t>5.300</a:t>
                      </a:r>
                    </a:p>
                  </a:txBody>
                  <a:tcPr/>
                </a:tc>
                <a:tc>
                  <a:txBody>
                    <a:bodyPr/>
                    <a:lstStyle/>
                    <a:p>
                      <a:r>
                        <a:rPr lang="it-IT" b="1" dirty="0"/>
                        <a:t>Utile esercizio</a:t>
                      </a:r>
                    </a:p>
                  </a:txBody>
                  <a:tcPr/>
                </a:tc>
                <a:tc>
                  <a:txBody>
                    <a:bodyPr/>
                    <a:lstStyle/>
                    <a:p>
                      <a:pPr algn="r"/>
                      <a:r>
                        <a:rPr lang="it-IT" dirty="0"/>
                        <a:t>500</a:t>
                      </a:r>
                    </a:p>
                  </a:txBody>
                  <a:tcPr/>
                </a:tc>
                <a:extLst>
                  <a:ext uri="{0D108BD9-81ED-4DB2-BD59-A6C34878D82A}">
                    <a16:rowId xmlns:a16="http://schemas.microsoft.com/office/drawing/2014/main" val="10002"/>
                  </a:ext>
                </a:extLst>
              </a:tr>
              <a:tr h="370840">
                <a:tc>
                  <a:txBody>
                    <a:bodyPr/>
                    <a:lstStyle/>
                    <a:p>
                      <a:r>
                        <a:rPr lang="it-IT" b="1" dirty="0">
                          <a:solidFill>
                            <a:srgbClr val="000000"/>
                          </a:solidFill>
                        </a:rPr>
                        <a:t>Partecipazioni</a:t>
                      </a:r>
                    </a:p>
                  </a:txBody>
                  <a:tcPr/>
                </a:tc>
                <a:tc>
                  <a:txBody>
                    <a:bodyPr/>
                    <a:lstStyle/>
                    <a:p>
                      <a:pPr algn="r"/>
                      <a:r>
                        <a:rPr lang="it-IT" dirty="0"/>
                        <a:t>2.000</a:t>
                      </a:r>
                    </a:p>
                  </a:txBody>
                  <a:tcPr/>
                </a:tc>
                <a:tc>
                  <a:txBody>
                    <a:bodyPr/>
                    <a:lstStyle/>
                    <a:p>
                      <a:r>
                        <a:rPr lang="it-IT" b="1" dirty="0"/>
                        <a:t>Passività</a:t>
                      </a:r>
                    </a:p>
                  </a:txBody>
                  <a:tcPr/>
                </a:tc>
                <a:tc>
                  <a:txBody>
                    <a:bodyPr/>
                    <a:lstStyle/>
                    <a:p>
                      <a:pPr algn="r"/>
                      <a:r>
                        <a:rPr lang="it-IT" dirty="0"/>
                        <a:t>4.000</a:t>
                      </a:r>
                    </a:p>
                  </a:txBody>
                  <a:tcPr/>
                </a:tc>
                <a:extLst>
                  <a:ext uri="{0D108BD9-81ED-4DB2-BD59-A6C34878D82A}">
                    <a16:rowId xmlns:a16="http://schemas.microsoft.com/office/drawing/2014/main" val="10003"/>
                  </a:ext>
                </a:extLst>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3820229586"/>
              </p:ext>
            </p:extLst>
          </p:nvPr>
        </p:nvGraphicFramePr>
        <p:xfrm>
          <a:off x="462988" y="4654667"/>
          <a:ext cx="8108892" cy="1483360"/>
        </p:xfrm>
        <a:graphic>
          <a:graphicData uri="http://schemas.openxmlformats.org/drawingml/2006/table">
            <a:tbl>
              <a:tblPr firstRow="1" bandRow="1">
                <a:tableStyleId>{3C2FFA5D-87B4-456A-9821-1D502468CF0F}</a:tableStyleId>
              </a:tblPr>
              <a:tblGrid>
                <a:gridCol w="2426274">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214071">
                  <a:extLst>
                    <a:ext uri="{9D8B030D-6E8A-4147-A177-3AD203B41FA5}">
                      <a16:colId xmlns:a16="http://schemas.microsoft.com/office/drawing/2014/main" val="20002"/>
                    </a:ext>
                  </a:extLst>
                </a:gridCol>
                <a:gridCol w="1944547">
                  <a:extLst>
                    <a:ext uri="{9D8B030D-6E8A-4147-A177-3AD203B41FA5}">
                      <a16:colId xmlns:a16="http://schemas.microsoft.com/office/drawing/2014/main" val="20003"/>
                    </a:ext>
                  </a:extLst>
                </a:gridCol>
              </a:tblGrid>
              <a:tr h="370840">
                <a:tc gridSpan="4">
                  <a:txBody>
                    <a:bodyPr/>
                    <a:lstStyle/>
                    <a:p>
                      <a:pPr algn="ctr"/>
                      <a:r>
                        <a:rPr lang="it-IT" dirty="0">
                          <a:solidFill>
                            <a:srgbClr val="000000"/>
                          </a:solidFill>
                        </a:rPr>
                        <a:t>STATO</a:t>
                      </a:r>
                      <a:r>
                        <a:rPr lang="it-IT" baseline="0" dirty="0">
                          <a:solidFill>
                            <a:srgbClr val="000000"/>
                          </a:solidFill>
                        </a:rPr>
                        <a:t> PATRIMONIALE B</a:t>
                      </a:r>
                      <a:endParaRPr lang="it-IT" dirty="0">
                        <a:solidFill>
                          <a:srgbClr val="000000"/>
                        </a:solidFill>
                      </a:endParaRPr>
                    </a:p>
                  </a:txBody>
                  <a:tcPr/>
                </a:tc>
                <a:tc hMerge="1">
                  <a:txBody>
                    <a:bodyPr/>
                    <a:lstStyle/>
                    <a:p>
                      <a:endParaRPr lang="it-IT"/>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0000"/>
                  </a:ext>
                </a:extLst>
              </a:tr>
              <a:tr h="370840">
                <a:tc>
                  <a:txBody>
                    <a:bodyPr/>
                    <a:lstStyle/>
                    <a:p>
                      <a:r>
                        <a:rPr lang="it-IT" b="1" dirty="0">
                          <a:solidFill>
                            <a:srgbClr val="000000"/>
                          </a:solidFill>
                        </a:rPr>
                        <a:t>Attivo</a:t>
                      </a:r>
                      <a:r>
                        <a:rPr lang="it-IT" b="1" baseline="0" dirty="0">
                          <a:solidFill>
                            <a:srgbClr val="000000"/>
                          </a:solidFill>
                        </a:rPr>
                        <a:t> Corrente</a:t>
                      </a:r>
                      <a:endParaRPr lang="it-IT" b="1" dirty="0">
                        <a:solidFill>
                          <a:srgbClr val="000000"/>
                        </a:solidFill>
                      </a:endParaRPr>
                    </a:p>
                  </a:txBody>
                  <a:tcPr/>
                </a:tc>
                <a:tc>
                  <a:txBody>
                    <a:bodyPr/>
                    <a:lstStyle/>
                    <a:p>
                      <a:pPr algn="r"/>
                      <a:r>
                        <a:rPr lang="it-IT" dirty="0"/>
                        <a:t>1.800</a:t>
                      </a:r>
                    </a:p>
                  </a:txBody>
                  <a:tcPr/>
                </a:tc>
                <a:tc>
                  <a:txBody>
                    <a:bodyPr/>
                    <a:lstStyle/>
                    <a:p>
                      <a:r>
                        <a:rPr lang="it-IT" b="1" dirty="0"/>
                        <a:t>Capitale</a:t>
                      </a:r>
                      <a:r>
                        <a:rPr lang="it-IT" b="1" baseline="0" dirty="0"/>
                        <a:t> e riserve</a:t>
                      </a:r>
                      <a:endParaRPr lang="it-IT" b="1" dirty="0"/>
                    </a:p>
                  </a:txBody>
                  <a:tcPr/>
                </a:tc>
                <a:tc>
                  <a:txBody>
                    <a:bodyPr/>
                    <a:lstStyle/>
                    <a:p>
                      <a:pPr algn="r"/>
                      <a:r>
                        <a:rPr lang="it-IT" dirty="0"/>
                        <a:t>2.000</a:t>
                      </a:r>
                    </a:p>
                  </a:txBody>
                  <a:tcPr/>
                </a:tc>
                <a:extLst>
                  <a:ext uri="{0D108BD9-81ED-4DB2-BD59-A6C34878D82A}">
                    <a16:rowId xmlns:a16="http://schemas.microsoft.com/office/drawing/2014/main" val="10001"/>
                  </a:ext>
                </a:extLst>
              </a:tr>
              <a:tr h="370840">
                <a:tc>
                  <a:txBody>
                    <a:bodyPr/>
                    <a:lstStyle/>
                    <a:p>
                      <a:r>
                        <a:rPr lang="it-IT" b="1" dirty="0">
                          <a:solidFill>
                            <a:srgbClr val="000000"/>
                          </a:solidFill>
                        </a:rPr>
                        <a:t>Immobilizzazioni</a:t>
                      </a:r>
                    </a:p>
                  </a:txBody>
                  <a:tcPr/>
                </a:tc>
                <a:tc>
                  <a:txBody>
                    <a:bodyPr/>
                    <a:lstStyle/>
                    <a:p>
                      <a:pPr algn="r"/>
                      <a:r>
                        <a:rPr lang="it-IT" dirty="0"/>
                        <a:t>1.200</a:t>
                      </a:r>
                    </a:p>
                  </a:txBody>
                  <a:tcPr/>
                </a:tc>
                <a:tc>
                  <a:txBody>
                    <a:bodyPr/>
                    <a:lstStyle/>
                    <a:p>
                      <a:r>
                        <a:rPr lang="it-IT" b="1" dirty="0"/>
                        <a:t>Utile esercizio</a:t>
                      </a:r>
                    </a:p>
                  </a:txBody>
                  <a:tcPr/>
                </a:tc>
                <a:tc>
                  <a:txBody>
                    <a:bodyPr/>
                    <a:lstStyle/>
                    <a:p>
                      <a:pPr algn="r"/>
                      <a:r>
                        <a:rPr lang="it-IT" dirty="0"/>
                        <a:t>500</a:t>
                      </a:r>
                    </a:p>
                  </a:txBody>
                  <a:tcPr/>
                </a:tc>
                <a:extLst>
                  <a:ext uri="{0D108BD9-81ED-4DB2-BD59-A6C34878D82A}">
                    <a16:rowId xmlns:a16="http://schemas.microsoft.com/office/drawing/2014/main" val="10002"/>
                  </a:ext>
                </a:extLst>
              </a:tr>
              <a:tr h="370840">
                <a:tc>
                  <a:txBody>
                    <a:bodyPr/>
                    <a:lstStyle/>
                    <a:p>
                      <a:endParaRPr lang="it-IT" b="1" dirty="0">
                        <a:solidFill>
                          <a:srgbClr val="000000"/>
                        </a:solidFill>
                      </a:endParaRPr>
                    </a:p>
                  </a:txBody>
                  <a:tcPr/>
                </a:tc>
                <a:tc>
                  <a:txBody>
                    <a:bodyPr/>
                    <a:lstStyle/>
                    <a:p>
                      <a:pPr algn="r"/>
                      <a:endParaRPr lang="it-IT" dirty="0"/>
                    </a:p>
                  </a:txBody>
                  <a:tcPr/>
                </a:tc>
                <a:tc>
                  <a:txBody>
                    <a:bodyPr/>
                    <a:lstStyle/>
                    <a:p>
                      <a:r>
                        <a:rPr lang="it-IT" b="1" dirty="0"/>
                        <a:t>Passività</a:t>
                      </a:r>
                    </a:p>
                  </a:txBody>
                  <a:tcPr/>
                </a:tc>
                <a:tc>
                  <a:txBody>
                    <a:bodyPr/>
                    <a:lstStyle/>
                    <a:p>
                      <a:pPr algn="r"/>
                      <a:r>
                        <a:rPr lang="it-IT" dirty="0"/>
                        <a:t>500</a:t>
                      </a:r>
                    </a:p>
                  </a:txBody>
                  <a:tcPr/>
                </a:tc>
                <a:extLst>
                  <a:ext uri="{0D108BD9-81ED-4DB2-BD59-A6C34878D82A}">
                    <a16:rowId xmlns:a16="http://schemas.microsoft.com/office/drawing/2014/main" val="10003"/>
                  </a:ext>
                </a:extLst>
              </a:tr>
            </a:tbl>
          </a:graphicData>
        </a:graphic>
      </p:graphicFrame>
      <p:sp>
        <p:nvSpPr>
          <p:cNvPr id="6" name="Segnaposto numero diapositiva 5"/>
          <p:cNvSpPr>
            <a:spLocks noGrp="1"/>
          </p:cNvSpPr>
          <p:nvPr>
            <p:ph type="sldNum" sz="quarter" idx="12"/>
          </p:nvPr>
        </p:nvSpPr>
        <p:spPr/>
        <p:txBody>
          <a:bodyPr/>
          <a:lstStyle/>
          <a:p>
            <a:fld id="{8B37D5FE-740C-46F5-801A-FA5477D9711F}" type="slidenum">
              <a:rPr lang="en-US" smtClean="0"/>
              <a:pPr/>
              <a:t>43</a:t>
            </a:fld>
            <a:endParaRPr lang="en-US"/>
          </a:p>
        </p:txBody>
      </p:sp>
      <p:sp>
        <p:nvSpPr>
          <p:cNvPr id="7" name="Segnaposto piè di pagina 6"/>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14531939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ESEMPIO</a:t>
            </a:r>
          </a:p>
        </p:txBody>
      </p:sp>
      <p:sp>
        <p:nvSpPr>
          <p:cNvPr id="3" name="Segnaposto contenuto 2"/>
          <p:cNvSpPr>
            <a:spLocks noGrp="1"/>
          </p:cNvSpPr>
          <p:nvPr>
            <p:ph idx="1"/>
          </p:nvPr>
        </p:nvSpPr>
        <p:spPr>
          <a:xfrm>
            <a:off x="436531" y="1232647"/>
            <a:ext cx="8333772" cy="5408715"/>
          </a:xfrm>
        </p:spPr>
        <p:txBody>
          <a:bodyPr>
            <a:normAutofit/>
          </a:bodyPr>
          <a:lstStyle/>
          <a:p>
            <a:pPr marL="0" indent="0">
              <a:buNone/>
            </a:pPr>
            <a:endParaRPr lang="it-IT" sz="1800" b="1" dirty="0">
              <a:solidFill>
                <a:srgbClr val="000000"/>
              </a:solidFill>
            </a:endParaRPr>
          </a:p>
          <a:p>
            <a:pPr marL="0" indent="0">
              <a:buNone/>
            </a:pPr>
            <a:endParaRPr lang="it-IT" sz="1800" b="1" dirty="0">
              <a:solidFill>
                <a:srgbClr val="000000"/>
              </a:solidFill>
            </a:endParaRPr>
          </a:p>
        </p:txBody>
      </p:sp>
      <p:graphicFrame>
        <p:nvGraphicFramePr>
          <p:cNvPr id="4" name="Tabella 3"/>
          <p:cNvGraphicFramePr>
            <a:graphicFrameLocks noGrp="1"/>
          </p:cNvGraphicFramePr>
          <p:nvPr>
            <p:extLst>
              <p:ext uri="{D42A27DB-BD31-4B8C-83A1-F6EECF244321}">
                <p14:modId xmlns:p14="http://schemas.microsoft.com/office/powerpoint/2010/main" val="3944383775"/>
              </p:ext>
            </p:extLst>
          </p:nvPr>
        </p:nvGraphicFramePr>
        <p:xfrm>
          <a:off x="457200" y="1596295"/>
          <a:ext cx="8055980" cy="2225040"/>
        </p:xfrm>
        <a:graphic>
          <a:graphicData uri="http://schemas.openxmlformats.org/drawingml/2006/table">
            <a:tbl>
              <a:tblPr firstRow="1" bandRow="1">
                <a:tableStyleId>{3C2FFA5D-87B4-456A-9821-1D502468CF0F}</a:tableStyleId>
              </a:tblPr>
              <a:tblGrid>
                <a:gridCol w="242903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727216">
                  <a:extLst>
                    <a:ext uri="{9D8B030D-6E8A-4147-A177-3AD203B41FA5}">
                      <a16:colId xmlns:a16="http://schemas.microsoft.com/office/drawing/2014/main" val="20002"/>
                    </a:ext>
                  </a:extLst>
                </a:gridCol>
                <a:gridCol w="1375734">
                  <a:extLst>
                    <a:ext uri="{9D8B030D-6E8A-4147-A177-3AD203B41FA5}">
                      <a16:colId xmlns:a16="http://schemas.microsoft.com/office/drawing/2014/main" val="20003"/>
                    </a:ext>
                  </a:extLst>
                </a:gridCol>
              </a:tblGrid>
              <a:tr h="370840">
                <a:tc gridSpan="4">
                  <a:txBody>
                    <a:bodyPr/>
                    <a:lstStyle/>
                    <a:p>
                      <a:pPr algn="ctr"/>
                      <a:r>
                        <a:rPr lang="it-IT" dirty="0">
                          <a:solidFill>
                            <a:srgbClr val="000000"/>
                          </a:solidFill>
                        </a:rPr>
                        <a:t>STATO PATRIMONIALE CONSOLIDATO (CI)</a:t>
                      </a:r>
                    </a:p>
                  </a:txBody>
                  <a:tcPr/>
                </a:tc>
                <a:tc hMerge="1">
                  <a:txBody>
                    <a:bodyPr/>
                    <a:lstStyle/>
                    <a:p>
                      <a:endParaRPr lang="it-IT"/>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0000"/>
                  </a:ext>
                </a:extLst>
              </a:tr>
              <a:tr h="370840">
                <a:tc>
                  <a:txBody>
                    <a:bodyPr/>
                    <a:lstStyle/>
                    <a:p>
                      <a:r>
                        <a:rPr lang="it-IT" b="1" dirty="0">
                          <a:solidFill>
                            <a:srgbClr val="000000"/>
                          </a:solidFill>
                        </a:rPr>
                        <a:t>Attivo corrente</a:t>
                      </a:r>
                    </a:p>
                  </a:txBody>
                  <a:tcPr/>
                </a:tc>
                <a:tc>
                  <a:txBody>
                    <a:bodyPr/>
                    <a:lstStyle/>
                    <a:p>
                      <a:pPr algn="r"/>
                      <a:r>
                        <a:rPr lang="it-IT" dirty="0">
                          <a:solidFill>
                            <a:srgbClr val="000000"/>
                          </a:solidFill>
                        </a:rPr>
                        <a:t>5.500</a:t>
                      </a:r>
                    </a:p>
                  </a:txBody>
                  <a:tcPr/>
                </a:tc>
                <a:tc>
                  <a:txBody>
                    <a:bodyPr/>
                    <a:lstStyle/>
                    <a:p>
                      <a:r>
                        <a:rPr lang="it-IT" b="1" dirty="0">
                          <a:solidFill>
                            <a:srgbClr val="000000"/>
                          </a:solidFill>
                        </a:rPr>
                        <a:t>Passività</a:t>
                      </a:r>
                    </a:p>
                  </a:txBody>
                  <a:tcPr/>
                </a:tc>
                <a:tc>
                  <a:txBody>
                    <a:bodyPr/>
                    <a:lstStyle/>
                    <a:p>
                      <a:pPr algn="r"/>
                      <a:r>
                        <a:rPr lang="it-IT" dirty="0">
                          <a:solidFill>
                            <a:srgbClr val="000000"/>
                          </a:solidFill>
                        </a:rPr>
                        <a:t>4.500</a:t>
                      </a:r>
                    </a:p>
                  </a:txBody>
                  <a:tcPr/>
                </a:tc>
                <a:extLst>
                  <a:ext uri="{0D108BD9-81ED-4DB2-BD59-A6C34878D82A}">
                    <a16:rowId xmlns:a16="http://schemas.microsoft.com/office/drawing/2014/main" val="10001"/>
                  </a:ext>
                </a:extLst>
              </a:tr>
              <a:tr h="370840">
                <a:tc>
                  <a:txBody>
                    <a:bodyPr/>
                    <a:lstStyle/>
                    <a:p>
                      <a:r>
                        <a:rPr lang="it-IT" b="1" dirty="0">
                          <a:solidFill>
                            <a:srgbClr val="000000"/>
                          </a:solidFill>
                        </a:rPr>
                        <a:t>Immobilizzazioni</a:t>
                      </a:r>
                    </a:p>
                  </a:txBody>
                  <a:tcPr/>
                </a:tc>
                <a:tc>
                  <a:txBody>
                    <a:bodyPr/>
                    <a:lstStyle/>
                    <a:p>
                      <a:pPr algn="r"/>
                      <a:r>
                        <a:rPr lang="it-IT" dirty="0">
                          <a:solidFill>
                            <a:srgbClr val="000000"/>
                          </a:solidFill>
                        </a:rPr>
                        <a:t>6.500</a:t>
                      </a:r>
                    </a:p>
                  </a:txBody>
                  <a:tcPr/>
                </a:tc>
                <a:tc>
                  <a:txBody>
                    <a:bodyPr/>
                    <a:lstStyle/>
                    <a:p>
                      <a:r>
                        <a:rPr lang="it-IT" b="1" dirty="0">
                          <a:solidFill>
                            <a:srgbClr val="000000"/>
                          </a:solidFill>
                        </a:rPr>
                        <a:t>Capitale</a:t>
                      </a:r>
                      <a:r>
                        <a:rPr lang="it-IT" b="1" baseline="0" dirty="0">
                          <a:solidFill>
                            <a:srgbClr val="000000"/>
                          </a:solidFill>
                        </a:rPr>
                        <a:t> e riserve</a:t>
                      </a:r>
                      <a:endParaRPr lang="it-IT" b="1" dirty="0">
                        <a:solidFill>
                          <a:srgbClr val="000000"/>
                        </a:solidFill>
                      </a:endParaRPr>
                    </a:p>
                  </a:txBody>
                  <a:tcPr/>
                </a:tc>
                <a:tc>
                  <a:txBody>
                    <a:bodyPr/>
                    <a:lstStyle/>
                    <a:p>
                      <a:pPr algn="r"/>
                      <a:r>
                        <a:rPr lang="it-IT" dirty="0">
                          <a:solidFill>
                            <a:srgbClr val="000000"/>
                          </a:solidFill>
                        </a:rPr>
                        <a:t>6.500</a:t>
                      </a:r>
                    </a:p>
                  </a:txBody>
                  <a:tcPr/>
                </a:tc>
                <a:extLst>
                  <a:ext uri="{0D108BD9-81ED-4DB2-BD59-A6C34878D82A}">
                    <a16:rowId xmlns:a16="http://schemas.microsoft.com/office/drawing/2014/main" val="10002"/>
                  </a:ext>
                </a:extLst>
              </a:tr>
              <a:tr h="370840">
                <a:tc>
                  <a:txBody>
                    <a:bodyPr/>
                    <a:lstStyle/>
                    <a:p>
                      <a:r>
                        <a:rPr lang="it-IT" b="1" dirty="0">
                          <a:solidFill>
                            <a:srgbClr val="000000"/>
                          </a:solidFill>
                        </a:rPr>
                        <a:t>Avviamento</a:t>
                      </a:r>
                    </a:p>
                  </a:txBody>
                  <a:tcPr/>
                </a:tc>
                <a:tc>
                  <a:txBody>
                    <a:bodyPr/>
                    <a:lstStyle/>
                    <a:p>
                      <a:pPr algn="r"/>
                      <a:r>
                        <a:rPr lang="it-IT" dirty="0">
                          <a:solidFill>
                            <a:srgbClr val="000000"/>
                          </a:solidFill>
                        </a:rPr>
                        <a:t>600</a:t>
                      </a:r>
                    </a:p>
                  </a:txBody>
                  <a:tcPr/>
                </a:tc>
                <a:tc>
                  <a:txBody>
                    <a:bodyPr/>
                    <a:lstStyle/>
                    <a:p>
                      <a:r>
                        <a:rPr lang="it-IT" b="1" dirty="0">
                          <a:solidFill>
                            <a:srgbClr val="000000"/>
                          </a:solidFill>
                        </a:rPr>
                        <a:t>Utile gruppo</a:t>
                      </a:r>
                    </a:p>
                  </a:txBody>
                  <a:tcPr/>
                </a:tc>
                <a:tc>
                  <a:txBody>
                    <a:bodyPr/>
                    <a:lstStyle/>
                    <a:p>
                      <a:pPr algn="r"/>
                      <a:r>
                        <a:rPr lang="it-IT" dirty="0">
                          <a:solidFill>
                            <a:srgbClr val="000000"/>
                          </a:solidFill>
                        </a:rPr>
                        <a:t>850</a:t>
                      </a:r>
                    </a:p>
                  </a:txBody>
                  <a:tcPr/>
                </a:tc>
                <a:extLst>
                  <a:ext uri="{0D108BD9-81ED-4DB2-BD59-A6C34878D82A}">
                    <a16:rowId xmlns:a16="http://schemas.microsoft.com/office/drawing/2014/main" val="10003"/>
                  </a:ext>
                </a:extLst>
              </a:tr>
              <a:tr h="370840">
                <a:tc>
                  <a:txBody>
                    <a:bodyPr/>
                    <a:lstStyle/>
                    <a:p>
                      <a:endParaRPr lang="it-IT" b="1" dirty="0">
                        <a:solidFill>
                          <a:srgbClr val="000000"/>
                        </a:solidFill>
                      </a:endParaRPr>
                    </a:p>
                  </a:txBody>
                  <a:tcPr/>
                </a:tc>
                <a:tc>
                  <a:txBody>
                    <a:bodyPr/>
                    <a:lstStyle/>
                    <a:p>
                      <a:pPr algn="r"/>
                      <a:endParaRPr lang="it-IT" dirty="0">
                        <a:solidFill>
                          <a:srgbClr val="000000"/>
                        </a:solidFill>
                      </a:endParaRPr>
                    </a:p>
                  </a:txBody>
                  <a:tcPr/>
                </a:tc>
                <a:tc>
                  <a:txBody>
                    <a:bodyPr/>
                    <a:lstStyle/>
                    <a:p>
                      <a:r>
                        <a:rPr lang="it-IT" b="1" dirty="0">
                          <a:solidFill>
                            <a:srgbClr val="000000"/>
                          </a:solidFill>
                        </a:rPr>
                        <a:t>Capitale e riserve terzi</a:t>
                      </a:r>
                    </a:p>
                  </a:txBody>
                  <a:tcPr/>
                </a:tc>
                <a:tc>
                  <a:txBody>
                    <a:bodyPr/>
                    <a:lstStyle/>
                    <a:p>
                      <a:pPr algn="r"/>
                      <a:r>
                        <a:rPr lang="it-IT" dirty="0">
                          <a:solidFill>
                            <a:srgbClr val="000000"/>
                          </a:solidFill>
                        </a:rPr>
                        <a:t>600</a:t>
                      </a:r>
                    </a:p>
                  </a:txBody>
                  <a:tcPr/>
                </a:tc>
                <a:extLst>
                  <a:ext uri="{0D108BD9-81ED-4DB2-BD59-A6C34878D82A}">
                    <a16:rowId xmlns:a16="http://schemas.microsoft.com/office/drawing/2014/main" val="10004"/>
                  </a:ext>
                </a:extLst>
              </a:tr>
              <a:tr h="370840">
                <a:tc>
                  <a:txBody>
                    <a:bodyPr/>
                    <a:lstStyle/>
                    <a:p>
                      <a:endParaRPr lang="it-IT" b="1" dirty="0">
                        <a:solidFill>
                          <a:srgbClr val="000000"/>
                        </a:solidFill>
                      </a:endParaRPr>
                    </a:p>
                  </a:txBody>
                  <a:tcPr/>
                </a:tc>
                <a:tc>
                  <a:txBody>
                    <a:bodyPr/>
                    <a:lstStyle/>
                    <a:p>
                      <a:pPr algn="r"/>
                      <a:endParaRPr lang="it-IT" dirty="0">
                        <a:solidFill>
                          <a:srgbClr val="000000"/>
                        </a:solidFill>
                      </a:endParaRPr>
                    </a:p>
                  </a:txBody>
                  <a:tcPr/>
                </a:tc>
                <a:tc>
                  <a:txBody>
                    <a:bodyPr/>
                    <a:lstStyle/>
                    <a:p>
                      <a:r>
                        <a:rPr lang="it-IT" b="1" dirty="0">
                          <a:solidFill>
                            <a:srgbClr val="000000"/>
                          </a:solidFill>
                        </a:rPr>
                        <a:t>Utile pertinenza terzi</a:t>
                      </a:r>
                    </a:p>
                  </a:txBody>
                  <a:tcPr/>
                </a:tc>
                <a:tc>
                  <a:txBody>
                    <a:bodyPr/>
                    <a:lstStyle/>
                    <a:p>
                      <a:pPr algn="r"/>
                      <a:r>
                        <a:rPr lang="it-IT" dirty="0">
                          <a:solidFill>
                            <a:srgbClr val="000000"/>
                          </a:solidFill>
                        </a:rPr>
                        <a:t>150</a:t>
                      </a:r>
                    </a:p>
                  </a:txBody>
                  <a:tcPr/>
                </a:tc>
                <a:extLst>
                  <a:ext uri="{0D108BD9-81ED-4DB2-BD59-A6C34878D82A}">
                    <a16:rowId xmlns:a16="http://schemas.microsoft.com/office/drawing/2014/main" val="10005"/>
                  </a:ext>
                </a:extLst>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2246203267"/>
              </p:ext>
            </p:extLst>
          </p:nvPr>
        </p:nvGraphicFramePr>
        <p:xfrm>
          <a:off x="496884" y="4066664"/>
          <a:ext cx="8016296" cy="1483360"/>
        </p:xfrm>
        <a:graphic>
          <a:graphicData uri="http://schemas.openxmlformats.org/drawingml/2006/table">
            <a:tbl>
              <a:tblPr firstRow="1" bandRow="1">
                <a:tableStyleId>{3C2FFA5D-87B4-456A-9821-1D502468CF0F}</a:tableStyleId>
              </a:tblPr>
              <a:tblGrid>
                <a:gridCol w="2381077">
                  <a:extLst>
                    <a:ext uri="{9D8B030D-6E8A-4147-A177-3AD203B41FA5}">
                      <a16:colId xmlns:a16="http://schemas.microsoft.com/office/drawing/2014/main" val="20000"/>
                    </a:ext>
                  </a:extLst>
                </a:gridCol>
                <a:gridCol w="1560929">
                  <a:extLst>
                    <a:ext uri="{9D8B030D-6E8A-4147-A177-3AD203B41FA5}">
                      <a16:colId xmlns:a16="http://schemas.microsoft.com/office/drawing/2014/main" val="20001"/>
                    </a:ext>
                  </a:extLst>
                </a:gridCol>
                <a:gridCol w="2738239">
                  <a:extLst>
                    <a:ext uri="{9D8B030D-6E8A-4147-A177-3AD203B41FA5}">
                      <a16:colId xmlns:a16="http://schemas.microsoft.com/office/drawing/2014/main" val="20002"/>
                    </a:ext>
                  </a:extLst>
                </a:gridCol>
                <a:gridCol w="1336051">
                  <a:extLst>
                    <a:ext uri="{9D8B030D-6E8A-4147-A177-3AD203B41FA5}">
                      <a16:colId xmlns:a16="http://schemas.microsoft.com/office/drawing/2014/main" val="20003"/>
                    </a:ext>
                  </a:extLst>
                </a:gridCol>
              </a:tblGrid>
              <a:tr h="370840">
                <a:tc gridSpan="4">
                  <a:txBody>
                    <a:bodyPr/>
                    <a:lstStyle/>
                    <a:p>
                      <a:pPr algn="ctr"/>
                      <a:r>
                        <a:rPr lang="it-IT" dirty="0">
                          <a:solidFill>
                            <a:srgbClr val="000000"/>
                          </a:solidFill>
                        </a:rPr>
                        <a:t>STATO</a:t>
                      </a:r>
                      <a:r>
                        <a:rPr lang="it-IT" baseline="0" dirty="0">
                          <a:solidFill>
                            <a:srgbClr val="000000"/>
                          </a:solidFill>
                        </a:rPr>
                        <a:t> PATRIMONIALE CON METODO PN</a:t>
                      </a:r>
                      <a:endParaRPr lang="it-IT" dirty="0">
                        <a:solidFill>
                          <a:srgbClr val="000000"/>
                        </a:solidFill>
                      </a:endParaRPr>
                    </a:p>
                  </a:txBody>
                  <a:tcPr/>
                </a:tc>
                <a:tc hMerge="1">
                  <a:txBody>
                    <a:bodyPr/>
                    <a:lstStyle/>
                    <a:p>
                      <a:endParaRPr lang="it-IT"/>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0000"/>
                  </a:ext>
                </a:extLst>
              </a:tr>
              <a:tr h="370840">
                <a:tc>
                  <a:txBody>
                    <a:bodyPr/>
                    <a:lstStyle/>
                    <a:p>
                      <a:r>
                        <a:rPr lang="it-IT" b="1" dirty="0">
                          <a:solidFill>
                            <a:srgbClr val="000000"/>
                          </a:solidFill>
                        </a:rPr>
                        <a:t>Attivo corrente</a:t>
                      </a:r>
                    </a:p>
                  </a:txBody>
                  <a:tcPr/>
                </a:tc>
                <a:tc>
                  <a:txBody>
                    <a:bodyPr/>
                    <a:lstStyle/>
                    <a:p>
                      <a:pPr algn="r"/>
                      <a:r>
                        <a:rPr lang="it-IT" dirty="0">
                          <a:solidFill>
                            <a:srgbClr val="000000"/>
                          </a:solidFill>
                        </a:rPr>
                        <a:t>3.700</a:t>
                      </a:r>
                    </a:p>
                  </a:txBody>
                  <a:tcPr/>
                </a:tc>
                <a:tc>
                  <a:txBody>
                    <a:bodyPr/>
                    <a:lstStyle/>
                    <a:p>
                      <a:r>
                        <a:rPr lang="it-IT" b="1" dirty="0">
                          <a:solidFill>
                            <a:srgbClr val="000000"/>
                          </a:solidFill>
                        </a:rPr>
                        <a:t>Capitale</a:t>
                      </a:r>
                      <a:r>
                        <a:rPr lang="it-IT" b="1" baseline="0" dirty="0">
                          <a:solidFill>
                            <a:srgbClr val="000000"/>
                          </a:solidFill>
                        </a:rPr>
                        <a:t> e riserve</a:t>
                      </a:r>
                      <a:endParaRPr lang="it-IT" b="1" dirty="0">
                        <a:solidFill>
                          <a:srgbClr val="000000"/>
                        </a:solidFill>
                      </a:endParaRPr>
                    </a:p>
                  </a:txBody>
                  <a:tcPr/>
                </a:tc>
                <a:tc>
                  <a:txBody>
                    <a:bodyPr/>
                    <a:lstStyle/>
                    <a:p>
                      <a:pPr algn="r"/>
                      <a:r>
                        <a:rPr lang="it-IT" dirty="0">
                          <a:solidFill>
                            <a:srgbClr val="000000"/>
                          </a:solidFill>
                        </a:rPr>
                        <a:t>6.500</a:t>
                      </a:r>
                    </a:p>
                  </a:txBody>
                  <a:tcPr/>
                </a:tc>
                <a:extLst>
                  <a:ext uri="{0D108BD9-81ED-4DB2-BD59-A6C34878D82A}">
                    <a16:rowId xmlns:a16="http://schemas.microsoft.com/office/drawing/2014/main" val="10001"/>
                  </a:ext>
                </a:extLst>
              </a:tr>
              <a:tr h="370840">
                <a:tc>
                  <a:txBody>
                    <a:bodyPr/>
                    <a:lstStyle/>
                    <a:p>
                      <a:r>
                        <a:rPr lang="it-IT" b="1" dirty="0">
                          <a:solidFill>
                            <a:srgbClr val="000000"/>
                          </a:solidFill>
                        </a:rPr>
                        <a:t>Immobilizzazioni</a:t>
                      </a:r>
                    </a:p>
                  </a:txBody>
                  <a:tcPr/>
                </a:tc>
                <a:tc>
                  <a:txBody>
                    <a:bodyPr/>
                    <a:lstStyle/>
                    <a:p>
                      <a:pPr algn="r"/>
                      <a:r>
                        <a:rPr lang="it-IT" dirty="0">
                          <a:solidFill>
                            <a:srgbClr val="000000"/>
                          </a:solidFill>
                        </a:rPr>
                        <a:t>5.300</a:t>
                      </a:r>
                    </a:p>
                  </a:txBody>
                  <a:tcPr/>
                </a:tc>
                <a:tc>
                  <a:txBody>
                    <a:bodyPr/>
                    <a:lstStyle/>
                    <a:p>
                      <a:r>
                        <a:rPr lang="it-IT" b="1" dirty="0">
                          <a:solidFill>
                            <a:srgbClr val="000000"/>
                          </a:solidFill>
                        </a:rPr>
                        <a:t>Utile esercizio</a:t>
                      </a:r>
                    </a:p>
                  </a:txBody>
                  <a:tcPr/>
                </a:tc>
                <a:tc>
                  <a:txBody>
                    <a:bodyPr/>
                    <a:lstStyle/>
                    <a:p>
                      <a:pPr algn="r"/>
                      <a:r>
                        <a:rPr lang="it-IT" dirty="0">
                          <a:solidFill>
                            <a:srgbClr val="000000"/>
                          </a:solidFill>
                        </a:rPr>
                        <a:t>500</a:t>
                      </a:r>
                    </a:p>
                  </a:txBody>
                  <a:tcPr/>
                </a:tc>
                <a:extLst>
                  <a:ext uri="{0D108BD9-81ED-4DB2-BD59-A6C34878D82A}">
                    <a16:rowId xmlns:a16="http://schemas.microsoft.com/office/drawing/2014/main" val="10002"/>
                  </a:ext>
                </a:extLst>
              </a:tr>
              <a:tr h="370840">
                <a:tc>
                  <a:txBody>
                    <a:bodyPr/>
                    <a:lstStyle/>
                    <a:p>
                      <a:r>
                        <a:rPr lang="it-IT" b="1" dirty="0">
                          <a:solidFill>
                            <a:srgbClr val="000000"/>
                          </a:solidFill>
                        </a:rPr>
                        <a:t>Partecipazioni</a:t>
                      </a:r>
                    </a:p>
                  </a:txBody>
                  <a:tcPr/>
                </a:tc>
                <a:tc>
                  <a:txBody>
                    <a:bodyPr/>
                    <a:lstStyle/>
                    <a:p>
                      <a:pPr algn="r"/>
                      <a:r>
                        <a:rPr lang="it-IT" dirty="0">
                          <a:solidFill>
                            <a:srgbClr val="000000"/>
                          </a:solidFill>
                        </a:rPr>
                        <a:t>2.000</a:t>
                      </a:r>
                    </a:p>
                  </a:txBody>
                  <a:tcPr/>
                </a:tc>
                <a:tc>
                  <a:txBody>
                    <a:bodyPr/>
                    <a:lstStyle/>
                    <a:p>
                      <a:r>
                        <a:rPr lang="it-IT" b="1" dirty="0">
                          <a:solidFill>
                            <a:srgbClr val="000000"/>
                          </a:solidFill>
                        </a:rPr>
                        <a:t>Passività</a:t>
                      </a:r>
                    </a:p>
                  </a:txBody>
                  <a:tcPr/>
                </a:tc>
                <a:tc>
                  <a:txBody>
                    <a:bodyPr/>
                    <a:lstStyle/>
                    <a:p>
                      <a:pPr algn="r"/>
                      <a:r>
                        <a:rPr lang="it-IT" dirty="0">
                          <a:solidFill>
                            <a:srgbClr val="000000"/>
                          </a:solidFill>
                        </a:rPr>
                        <a:t>4.000</a:t>
                      </a:r>
                    </a:p>
                  </a:txBody>
                  <a:tcPr/>
                </a:tc>
                <a:extLst>
                  <a:ext uri="{0D108BD9-81ED-4DB2-BD59-A6C34878D82A}">
                    <a16:rowId xmlns:a16="http://schemas.microsoft.com/office/drawing/2014/main" val="10003"/>
                  </a:ext>
                </a:extLst>
              </a:tr>
            </a:tbl>
          </a:graphicData>
        </a:graphic>
      </p:graphicFrame>
      <p:sp>
        <p:nvSpPr>
          <p:cNvPr id="6" name="Segnaposto numero diapositiva 5"/>
          <p:cNvSpPr>
            <a:spLocks noGrp="1"/>
          </p:cNvSpPr>
          <p:nvPr>
            <p:ph type="sldNum" sz="quarter" idx="12"/>
          </p:nvPr>
        </p:nvSpPr>
        <p:spPr/>
        <p:txBody>
          <a:bodyPr/>
          <a:lstStyle/>
          <a:p>
            <a:fld id="{8B37D5FE-740C-46F5-801A-FA5477D9711F}" type="slidenum">
              <a:rPr lang="en-US" smtClean="0"/>
              <a:pPr/>
              <a:t>44</a:t>
            </a:fld>
            <a:endParaRPr lang="en-US"/>
          </a:p>
        </p:txBody>
      </p:sp>
      <p:sp>
        <p:nvSpPr>
          <p:cNvPr id="7" name="Segnaposto piè di pagina 6"/>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6881291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METODI DI CONSOLIDAMENTO</a:t>
            </a:r>
          </a:p>
        </p:txBody>
      </p:sp>
      <p:sp>
        <p:nvSpPr>
          <p:cNvPr id="3" name="Segnaposto contenuto 2"/>
          <p:cNvSpPr>
            <a:spLocks noGrp="1"/>
          </p:cNvSpPr>
          <p:nvPr>
            <p:ph idx="1"/>
          </p:nvPr>
        </p:nvSpPr>
        <p:spPr>
          <a:xfrm>
            <a:off x="513442" y="1232648"/>
            <a:ext cx="8228587" cy="5265650"/>
          </a:xfrm>
        </p:spPr>
        <p:txBody>
          <a:bodyPr/>
          <a:lstStyle/>
          <a:p>
            <a:pPr marL="0" indent="0">
              <a:buNone/>
            </a:pPr>
            <a:r>
              <a:rPr lang="it-IT" b="1" dirty="0">
                <a:solidFill>
                  <a:srgbClr val="000000"/>
                </a:solidFill>
                <a:latin typeface="Times New Roman"/>
                <a:cs typeface="Times New Roman"/>
              </a:rPr>
              <a:t>        </a:t>
            </a:r>
          </a:p>
        </p:txBody>
      </p:sp>
      <p:sp>
        <p:nvSpPr>
          <p:cNvPr id="4" name="Cubo 3"/>
          <p:cNvSpPr/>
          <p:nvPr/>
        </p:nvSpPr>
        <p:spPr>
          <a:xfrm>
            <a:off x="1189024" y="1737918"/>
            <a:ext cx="6296423" cy="945699"/>
          </a:xfrm>
          <a:prstGeom prst="cube">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342900" indent="-342900" algn="ctr">
              <a:buAutoNum type="alphaUcPeriod"/>
            </a:pPr>
            <a:r>
              <a:rPr lang="it-IT" b="1" dirty="0">
                <a:solidFill>
                  <a:schemeClr val="accent3">
                    <a:lumMod val="50000"/>
                  </a:schemeClr>
                </a:solidFill>
              </a:rPr>
              <a:t>CONSOLIDAMENTO INTEGRALE</a:t>
            </a:r>
          </a:p>
          <a:p>
            <a:pPr marL="285750" indent="-285750" algn="ctr">
              <a:buFont typeface="Wingdings" charset="2"/>
              <a:buChar char="ü"/>
            </a:pPr>
            <a:r>
              <a:rPr lang="it-IT" b="1" dirty="0">
                <a:solidFill>
                  <a:schemeClr val="accent3">
                    <a:lumMod val="50000"/>
                  </a:schemeClr>
                </a:solidFill>
              </a:rPr>
              <a:t> Metodo base, utilizzato per le imprese controllate</a:t>
            </a:r>
          </a:p>
        </p:txBody>
      </p:sp>
      <p:sp>
        <p:nvSpPr>
          <p:cNvPr id="5" name="Cubo 4"/>
          <p:cNvSpPr/>
          <p:nvPr/>
        </p:nvSpPr>
        <p:spPr>
          <a:xfrm>
            <a:off x="1189024" y="3537341"/>
            <a:ext cx="6296423" cy="1823847"/>
          </a:xfrm>
          <a:prstGeom prst="cube">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1" dirty="0">
              <a:solidFill>
                <a:srgbClr val="3E6624"/>
              </a:solidFill>
            </a:endParaRPr>
          </a:p>
          <a:p>
            <a:pPr algn="ctr"/>
            <a:r>
              <a:rPr lang="it-IT" b="1" dirty="0">
                <a:solidFill>
                  <a:srgbClr val="3E6624"/>
                </a:solidFill>
              </a:rPr>
              <a:t>B. CONSOLIDAMENTO PROPORZIONALE</a:t>
            </a:r>
          </a:p>
          <a:p>
            <a:pPr marL="285750" indent="-285750" algn="ctr">
              <a:buFont typeface="Wingdings" charset="2"/>
              <a:buChar char="ü"/>
            </a:pPr>
            <a:r>
              <a:rPr lang="it-IT" b="1" dirty="0">
                <a:solidFill>
                  <a:srgbClr val="3E6624"/>
                </a:solidFill>
              </a:rPr>
              <a:t> Filiali comuni: diverse forme di controllo</a:t>
            </a:r>
          </a:p>
          <a:p>
            <a:pPr marL="285750" indent="-285750" algn="ctr">
              <a:buFont typeface="Wingdings" charset="2"/>
              <a:buChar char="ü"/>
            </a:pPr>
            <a:r>
              <a:rPr lang="it-IT" b="1" dirty="0">
                <a:solidFill>
                  <a:srgbClr val="3E6624"/>
                </a:solidFill>
              </a:rPr>
              <a:t> Non sussiste alcun obbligo</a:t>
            </a:r>
          </a:p>
          <a:p>
            <a:pPr marL="285750" indent="-285750" algn="ctr">
              <a:buFont typeface="Wingdings" charset="2"/>
              <a:buChar char="ü"/>
            </a:pPr>
            <a:r>
              <a:rPr lang="it-IT" b="1" dirty="0">
                <a:solidFill>
                  <a:srgbClr val="3E6624"/>
                </a:solidFill>
              </a:rPr>
              <a:t> Condizione: esistenza di un’influenza notevole</a:t>
            </a:r>
          </a:p>
          <a:p>
            <a:pPr marL="285750" indent="-285750" algn="ctr">
              <a:buFont typeface="Wingdings" charset="2"/>
              <a:buChar char="ü"/>
            </a:pPr>
            <a:endParaRPr lang="it-IT" b="1" dirty="0">
              <a:solidFill>
                <a:srgbClr val="3E6624"/>
              </a:solidFill>
            </a:endParaRPr>
          </a:p>
        </p:txBody>
      </p:sp>
      <p:sp>
        <p:nvSpPr>
          <p:cNvPr id="7" name="Segnaposto numero diapositiva 6"/>
          <p:cNvSpPr>
            <a:spLocks noGrp="1"/>
          </p:cNvSpPr>
          <p:nvPr>
            <p:ph type="sldNum" sz="quarter" idx="12"/>
          </p:nvPr>
        </p:nvSpPr>
        <p:spPr/>
        <p:txBody>
          <a:bodyPr/>
          <a:lstStyle/>
          <a:p>
            <a:fld id="{8B37D5FE-740C-46F5-801A-FA5477D9711F}" type="slidenum">
              <a:rPr lang="en-US" smtClean="0"/>
              <a:pPr/>
              <a:t>45</a:t>
            </a:fld>
            <a:endParaRPr lang="en-US"/>
          </a:p>
        </p:txBody>
      </p:sp>
      <p:sp>
        <p:nvSpPr>
          <p:cNvPr id="8" name="Segnaposto piè di pagina 7"/>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6517251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79463" y="89647"/>
            <a:ext cx="7583488" cy="1648740"/>
          </a:xfrm>
        </p:spPr>
        <p:txBody>
          <a:bodyPr/>
          <a:lstStyle/>
          <a:p>
            <a:r>
              <a:rPr lang="it-IT" sz="3600" dirty="0">
                <a:solidFill>
                  <a:srgbClr val="000000"/>
                </a:solidFill>
              </a:rPr>
              <a:t>CONSOLIDAMENTO PROPORZIONALE </a:t>
            </a:r>
            <a:br>
              <a:rPr lang="it-IT" sz="3600" dirty="0">
                <a:solidFill>
                  <a:srgbClr val="000000"/>
                </a:solidFill>
              </a:rPr>
            </a:br>
            <a:r>
              <a:rPr lang="it-IT" sz="3600" dirty="0">
                <a:solidFill>
                  <a:srgbClr val="000000"/>
                </a:solidFill>
              </a:rPr>
              <a:t>(art.37 </a:t>
            </a:r>
            <a:r>
              <a:rPr lang="it-IT" sz="3600" dirty="0" err="1">
                <a:solidFill>
                  <a:srgbClr val="000000"/>
                </a:solidFill>
              </a:rPr>
              <a:t>Dlgs</a:t>
            </a:r>
            <a:r>
              <a:rPr lang="it-IT" sz="3600" dirty="0">
                <a:solidFill>
                  <a:srgbClr val="000000"/>
                </a:solidFill>
              </a:rPr>
              <a:t>. 127/91)</a:t>
            </a:r>
          </a:p>
        </p:txBody>
      </p:sp>
      <p:sp>
        <p:nvSpPr>
          <p:cNvPr id="3" name="Segnaposto contenuto 2"/>
          <p:cNvSpPr>
            <a:spLocks noGrp="1"/>
          </p:cNvSpPr>
          <p:nvPr>
            <p:ph idx="1"/>
          </p:nvPr>
        </p:nvSpPr>
        <p:spPr>
          <a:xfrm>
            <a:off x="955675" y="1994728"/>
            <a:ext cx="7407276" cy="4291013"/>
          </a:xfrm>
        </p:spPr>
        <p:txBody>
          <a:bodyPr/>
          <a:lstStyle/>
          <a:p>
            <a:pPr marL="0" indent="0">
              <a:buNone/>
            </a:pPr>
            <a:r>
              <a:rPr lang="it-IT" b="1" dirty="0">
                <a:solidFill>
                  <a:srgbClr val="000000"/>
                </a:solidFill>
                <a:latin typeface="Times New Roman"/>
                <a:cs typeface="Times New Roman"/>
              </a:rPr>
              <a:t>DA APPLICARE FACOLTATIVAMENTE QUANDO:</a:t>
            </a:r>
          </a:p>
          <a:p>
            <a:pPr>
              <a:buFont typeface="Courier New"/>
              <a:buChar char="o"/>
            </a:pPr>
            <a:r>
              <a:rPr lang="it-IT" b="1" dirty="0">
                <a:solidFill>
                  <a:srgbClr val="000000"/>
                </a:solidFill>
                <a:latin typeface="Times New Roman"/>
                <a:cs typeface="Times New Roman"/>
              </a:rPr>
              <a:t> </a:t>
            </a:r>
            <a:r>
              <a:rPr lang="it-IT" sz="2000" b="1" dirty="0">
                <a:solidFill>
                  <a:srgbClr val="000000"/>
                </a:solidFill>
                <a:latin typeface="Times New Roman"/>
                <a:cs typeface="Times New Roman"/>
              </a:rPr>
              <a:t>VI E’ INFLUENZA SIGNIFICATIVA (10% se quotata, 20% se non quotata)</a:t>
            </a:r>
          </a:p>
          <a:p>
            <a:pPr>
              <a:buFont typeface="Courier New"/>
              <a:buChar char="o"/>
            </a:pPr>
            <a:r>
              <a:rPr lang="it-IT" sz="2000" b="1" dirty="0">
                <a:solidFill>
                  <a:srgbClr val="000000"/>
                </a:solidFill>
                <a:latin typeface="Times New Roman"/>
                <a:cs typeface="Times New Roman"/>
              </a:rPr>
              <a:t> LA DIREZIONE E’ SVOLTA CONGIUNTAMENTE AD ALTRE SOCIETA’ ESTERNE AL GRUPPO IN BASE AD ACCORDI CON ESSE </a:t>
            </a:r>
          </a:p>
          <a:p>
            <a:pPr marL="0" indent="0">
              <a:buNone/>
            </a:pPr>
            <a:endParaRPr lang="it-IT" sz="2000" b="1" dirty="0">
              <a:solidFill>
                <a:srgbClr val="000000"/>
              </a:solidFill>
              <a:latin typeface="Times New Roman"/>
              <a:cs typeface="Times New Roman"/>
            </a:endParaRPr>
          </a:p>
          <a:p>
            <a:pPr marL="0" indent="0">
              <a:buNone/>
            </a:pPr>
            <a:r>
              <a:rPr lang="it-IT" sz="2000" b="1" dirty="0">
                <a:solidFill>
                  <a:srgbClr val="000000"/>
                </a:solidFill>
                <a:latin typeface="Times New Roman"/>
                <a:cs typeface="Times New Roman"/>
              </a:rPr>
              <a:t>                                      </a:t>
            </a:r>
            <a:r>
              <a:rPr lang="it-IT" b="1" dirty="0">
                <a:solidFill>
                  <a:srgbClr val="000000"/>
                </a:solidFill>
                <a:latin typeface="Times New Roman"/>
                <a:cs typeface="Times New Roman"/>
              </a:rPr>
              <a:t>JOINT VENTURE</a:t>
            </a:r>
          </a:p>
        </p:txBody>
      </p:sp>
      <p:sp>
        <p:nvSpPr>
          <p:cNvPr id="4" name="Freccia destra con strisce 3"/>
          <p:cNvSpPr/>
          <p:nvPr/>
        </p:nvSpPr>
        <p:spPr>
          <a:xfrm rot="5400000">
            <a:off x="4302576" y="3790362"/>
            <a:ext cx="449538" cy="2109707"/>
          </a:xfrm>
          <a:prstGeom prst="stripedRightArrow">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Segnaposto numero diapositiva 4"/>
          <p:cNvSpPr>
            <a:spLocks noGrp="1"/>
          </p:cNvSpPr>
          <p:nvPr>
            <p:ph type="sldNum" sz="quarter" idx="12"/>
          </p:nvPr>
        </p:nvSpPr>
        <p:spPr/>
        <p:txBody>
          <a:bodyPr/>
          <a:lstStyle/>
          <a:p>
            <a:fld id="{8B37D5FE-740C-46F5-801A-FA5477D9711F}" type="slidenum">
              <a:rPr lang="en-US" smtClean="0"/>
              <a:pPr/>
              <a:t>46</a:t>
            </a:fld>
            <a:endParaRPr lang="en-US"/>
          </a:p>
        </p:txBody>
      </p:sp>
      <p:sp>
        <p:nvSpPr>
          <p:cNvPr id="6" name="Segnaposto piè di pagina 5"/>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12106455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CONSOLIDAMENTO PROPORZIONALE (art.37)</a:t>
            </a:r>
            <a:endParaRPr lang="it-IT" sz="3600" dirty="0"/>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4" name="Ovale 3"/>
          <p:cNvSpPr/>
          <p:nvPr/>
        </p:nvSpPr>
        <p:spPr>
          <a:xfrm>
            <a:off x="955673" y="1823846"/>
            <a:ext cx="2638421" cy="1319700"/>
          </a:xfrm>
          <a:prstGeom prst="ellipse">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rPr>
              <a:t>SITUAZIONE PATRIMONIALE</a:t>
            </a:r>
          </a:p>
        </p:txBody>
      </p:sp>
      <p:sp>
        <p:nvSpPr>
          <p:cNvPr id="5" name="Ovale 4"/>
          <p:cNvSpPr/>
          <p:nvPr/>
        </p:nvSpPr>
        <p:spPr>
          <a:xfrm>
            <a:off x="955674" y="3759562"/>
            <a:ext cx="2638419" cy="1319700"/>
          </a:xfrm>
          <a:prstGeom prst="ellipse">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rPr>
              <a:t>CONTO ECONOMICO</a:t>
            </a:r>
          </a:p>
        </p:txBody>
      </p:sp>
      <p:sp>
        <p:nvSpPr>
          <p:cNvPr id="6" name="Freccia destra rientrata 5"/>
          <p:cNvSpPr/>
          <p:nvPr/>
        </p:nvSpPr>
        <p:spPr>
          <a:xfrm>
            <a:off x="3756234" y="2202125"/>
            <a:ext cx="978408" cy="484632"/>
          </a:xfrm>
          <a:prstGeom prst="notchedRightArrow">
            <a:avLst/>
          </a:prstGeom>
          <a:gradFill flip="none" rotWithShape="1">
            <a:gsLst>
              <a:gs pos="0">
                <a:schemeClr val="accent4">
                  <a:lumMod val="60000"/>
                  <a:lumOff val="40000"/>
                </a:schemeClr>
              </a:gs>
              <a:gs pos="100000">
                <a:srgbClr val="FFFFFF"/>
              </a:gs>
            </a:gsLst>
            <a:path path="rect">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Freccia destra rientrata 6"/>
          <p:cNvSpPr/>
          <p:nvPr/>
        </p:nvSpPr>
        <p:spPr>
          <a:xfrm>
            <a:off x="3756234" y="4232411"/>
            <a:ext cx="978408" cy="484632"/>
          </a:xfrm>
          <a:prstGeom prst="notchedRightArrow">
            <a:avLst/>
          </a:prstGeom>
          <a:gradFill flip="none" rotWithShape="1">
            <a:gsLst>
              <a:gs pos="0">
                <a:schemeClr val="accent4">
                  <a:lumMod val="60000"/>
                  <a:lumOff val="40000"/>
                </a:schemeClr>
              </a:gs>
              <a:gs pos="100000">
                <a:srgbClr val="FFFFFF"/>
              </a:gs>
            </a:gsLst>
            <a:path path="rect">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Rettangolo arrotondato 7"/>
          <p:cNvSpPr/>
          <p:nvPr/>
        </p:nvSpPr>
        <p:spPr>
          <a:xfrm>
            <a:off x="5364119" y="1972454"/>
            <a:ext cx="3161723" cy="1445569"/>
          </a:xfrm>
          <a:prstGeom prst="round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rPr>
              <a:t>Eliminazione della partecipazione contro la quota parte di attività e passività relativa alla quota di partecipazione </a:t>
            </a:r>
          </a:p>
        </p:txBody>
      </p:sp>
      <p:sp>
        <p:nvSpPr>
          <p:cNvPr id="9" name="Rettangolo arrotondato 8"/>
          <p:cNvSpPr/>
          <p:nvPr/>
        </p:nvSpPr>
        <p:spPr>
          <a:xfrm>
            <a:off x="5364120" y="3962211"/>
            <a:ext cx="3161722" cy="1455288"/>
          </a:xfrm>
          <a:prstGeom prst="round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rPr>
              <a:t>Introduzione nel bilancio del gruppo della quota parte di costi e ricavi relativa alla quota di partecipazione</a:t>
            </a:r>
          </a:p>
        </p:txBody>
      </p:sp>
      <p:sp>
        <p:nvSpPr>
          <p:cNvPr id="10" name="Segnaposto numero diapositiva 9"/>
          <p:cNvSpPr>
            <a:spLocks noGrp="1"/>
          </p:cNvSpPr>
          <p:nvPr>
            <p:ph type="sldNum" sz="quarter" idx="12"/>
          </p:nvPr>
        </p:nvSpPr>
        <p:spPr/>
        <p:txBody>
          <a:bodyPr/>
          <a:lstStyle/>
          <a:p>
            <a:fld id="{8B37D5FE-740C-46F5-801A-FA5477D9711F}" type="slidenum">
              <a:rPr lang="en-US" smtClean="0"/>
              <a:pPr/>
              <a:t>47</a:t>
            </a:fld>
            <a:endParaRPr lang="en-US"/>
          </a:p>
        </p:txBody>
      </p:sp>
      <p:sp>
        <p:nvSpPr>
          <p:cNvPr id="11" name="Segnaposto piè di pagina 10"/>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4817205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CONSOLIDAMENTO PROPORZIONALE (art.37)</a:t>
            </a:r>
            <a:endParaRPr lang="it-IT" sz="3600" dirty="0"/>
          </a:p>
        </p:txBody>
      </p:sp>
      <p:sp>
        <p:nvSpPr>
          <p:cNvPr id="3" name="Segnaposto contenuto 2"/>
          <p:cNvSpPr>
            <a:spLocks noGrp="1"/>
          </p:cNvSpPr>
          <p:nvPr>
            <p:ph idx="1"/>
          </p:nvPr>
        </p:nvSpPr>
        <p:spPr>
          <a:xfrm>
            <a:off x="459396" y="1600200"/>
            <a:ext cx="8201563" cy="4291013"/>
          </a:xfrm>
        </p:spPr>
        <p:txBody>
          <a:bodyPr/>
          <a:lstStyle/>
          <a:p>
            <a:pPr>
              <a:buFont typeface="Wingdings" charset="2"/>
              <a:buChar char="u"/>
            </a:pPr>
            <a:r>
              <a:rPr lang="it-IT" b="1" dirty="0">
                <a:solidFill>
                  <a:srgbClr val="000000"/>
                </a:solidFill>
                <a:latin typeface="Times New Roman"/>
                <a:cs typeface="Times New Roman"/>
              </a:rPr>
              <a:t> NON VENGONO EVIDENZIATI INTERESSI DI MINORANZA</a:t>
            </a:r>
          </a:p>
          <a:p>
            <a:pPr>
              <a:buFont typeface="Wingdings" charset="2"/>
              <a:buChar char="u"/>
            </a:pPr>
            <a:r>
              <a:rPr lang="it-IT" b="1" dirty="0">
                <a:solidFill>
                  <a:srgbClr val="000000"/>
                </a:solidFill>
                <a:latin typeface="Times New Roman"/>
                <a:cs typeface="Times New Roman"/>
              </a:rPr>
              <a:t> INCORPORAZIONE DELLE ATTIVITA’/PASSIVITA’ E COSTI/RICAVI IN </a:t>
            </a:r>
            <a:r>
              <a:rPr lang="it-IT" b="1" dirty="0">
                <a:latin typeface="Times New Roman"/>
                <a:cs typeface="Times New Roman"/>
              </a:rPr>
              <a:t>PROPORZIONE </a:t>
            </a:r>
            <a:r>
              <a:rPr lang="it-IT" b="1" dirty="0">
                <a:solidFill>
                  <a:schemeClr val="tx1"/>
                </a:solidFill>
                <a:latin typeface="Times New Roman"/>
                <a:cs typeface="Times New Roman"/>
              </a:rPr>
              <a:t>ALLA QUOTA DI PARTECIPAZIONE POSSEDUTA</a:t>
            </a:r>
          </a:p>
          <a:p>
            <a:pPr>
              <a:buFont typeface="Wingdings" charset="2"/>
              <a:buChar char="u"/>
            </a:pPr>
            <a:endParaRPr lang="it-IT" b="1" dirty="0">
              <a:solidFill>
                <a:schemeClr val="tx1"/>
              </a:solidFill>
              <a:latin typeface="Times New Roman"/>
              <a:cs typeface="Times New Roman"/>
            </a:endParaRPr>
          </a:p>
          <a:p>
            <a:pPr marL="0" indent="0" algn="ctr">
              <a:buNone/>
            </a:pPr>
            <a:r>
              <a:rPr lang="it-IT" b="1" dirty="0">
                <a:solidFill>
                  <a:schemeClr val="tx1"/>
                </a:solidFill>
                <a:latin typeface="Times New Roman"/>
                <a:cs typeface="Times New Roman"/>
              </a:rPr>
              <a:t>SI DEVONO EFFETTUARE TUTTE LE OPERAZIONI DI CONSOLIDAMENTO</a:t>
            </a:r>
          </a:p>
          <a:p>
            <a:pPr algn="ctr">
              <a:buFont typeface="Wingdings" charset="2"/>
              <a:buChar char="u"/>
            </a:pPr>
            <a:endParaRPr lang="it-IT" b="1" dirty="0">
              <a:solidFill>
                <a:schemeClr val="tx1"/>
              </a:solidFill>
              <a:latin typeface="Times New Roman"/>
              <a:cs typeface="Times New Roman"/>
            </a:endParaRPr>
          </a:p>
          <a:p>
            <a:pPr marL="0" indent="0">
              <a:buNone/>
            </a:pPr>
            <a:endParaRPr lang="it-IT" b="1" dirty="0">
              <a:solidFill>
                <a:srgbClr val="000000"/>
              </a:solidFill>
              <a:latin typeface="Times New Roman"/>
              <a:cs typeface="Times New Roman"/>
            </a:endParaRPr>
          </a:p>
        </p:txBody>
      </p:sp>
      <p:sp>
        <p:nvSpPr>
          <p:cNvPr id="4" name="Freccia destra rientrata 3"/>
          <p:cNvSpPr/>
          <p:nvPr/>
        </p:nvSpPr>
        <p:spPr>
          <a:xfrm rot="5400000">
            <a:off x="4336360" y="3266486"/>
            <a:ext cx="544108" cy="2055661"/>
          </a:xfrm>
          <a:prstGeom prst="notchedRight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Segnaposto numero diapositiva 4"/>
          <p:cNvSpPr>
            <a:spLocks noGrp="1"/>
          </p:cNvSpPr>
          <p:nvPr>
            <p:ph type="sldNum" sz="quarter" idx="12"/>
          </p:nvPr>
        </p:nvSpPr>
        <p:spPr/>
        <p:txBody>
          <a:bodyPr/>
          <a:lstStyle/>
          <a:p>
            <a:fld id="{8B37D5FE-740C-46F5-801A-FA5477D9711F}" type="slidenum">
              <a:rPr lang="en-US" smtClean="0"/>
              <a:pPr/>
              <a:t>48</a:t>
            </a:fld>
            <a:endParaRPr lang="en-US"/>
          </a:p>
        </p:txBody>
      </p:sp>
      <p:sp>
        <p:nvSpPr>
          <p:cNvPr id="6" name="Segnaposto piè di pagina 5"/>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42785544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ESEMPIO NUMERICO</a:t>
            </a:r>
            <a:br>
              <a:rPr lang="it-IT" sz="3600" dirty="0">
                <a:solidFill>
                  <a:srgbClr val="000000"/>
                </a:solidFill>
              </a:rPr>
            </a:br>
            <a:r>
              <a:rPr lang="it-IT" sz="2400" b="0" dirty="0">
                <a:solidFill>
                  <a:srgbClr val="000000"/>
                </a:solidFill>
              </a:rPr>
              <a:t>Partecipazione di A in </a:t>
            </a:r>
            <a:r>
              <a:rPr lang="it-IT" sz="2400" b="0">
                <a:solidFill>
                  <a:srgbClr val="000000"/>
                </a:solidFill>
              </a:rPr>
              <a:t>B pari al 30%</a:t>
            </a:r>
            <a:endParaRPr lang="it-IT" sz="3600" dirty="0">
              <a:solidFill>
                <a:srgbClr val="000000"/>
              </a:solidFill>
            </a:endParaRPr>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665212168"/>
              </p:ext>
            </p:extLst>
          </p:nvPr>
        </p:nvGraphicFramePr>
        <p:xfrm>
          <a:off x="955675" y="1232647"/>
          <a:ext cx="7232652" cy="1483360"/>
        </p:xfrm>
        <a:graphic>
          <a:graphicData uri="http://schemas.openxmlformats.org/drawingml/2006/table">
            <a:tbl>
              <a:tblPr firstRow="1" bandRow="1">
                <a:tableStyleId>{775DCB02-9BB8-47FD-8907-85C794F793BA}</a:tableStyleId>
              </a:tblPr>
              <a:tblGrid>
                <a:gridCol w="2084443">
                  <a:extLst>
                    <a:ext uri="{9D8B030D-6E8A-4147-A177-3AD203B41FA5}">
                      <a16:colId xmlns:a16="http://schemas.microsoft.com/office/drawing/2014/main" val="20000"/>
                    </a:ext>
                  </a:extLst>
                </a:gridCol>
                <a:gridCol w="1851094">
                  <a:extLst>
                    <a:ext uri="{9D8B030D-6E8A-4147-A177-3AD203B41FA5}">
                      <a16:colId xmlns:a16="http://schemas.microsoft.com/office/drawing/2014/main" val="20001"/>
                    </a:ext>
                  </a:extLst>
                </a:gridCol>
                <a:gridCol w="2013234">
                  <a:extLst>
                    <a:ext uri="{9D8B030D-6E8A-4147-A177-3AD203B41FA5}">
                      <a16:colId xmlns:a16="http://schemas.microsoft.com/office/drawing/2014/main" val="20002"/>
                    </a:ext>
                  </a:extLst>
                </a:gridCol>
                <a:gridCol w="1283881">
                  <a:extLst>
                    <a:ext uri="{9D8B030D-6E8A-4147-A177-3AD203B41FA5}">
                      <a16:colId xmlns:a16="http://schemas.microsoft.com/office/drawing/2014/main" val="20003"/>
                    </a:ext>
                  </a:extLst>
                </a:gridCol>
              </a:tblGrid>
              <a:tr h="370840">
                <a:tc gridSpan="4">
                  <a:txBody>
                    <a:bodyPr/>
                    <a:lstStyle/>
                    <a:p>
                      <a:pPr algn="ctr"/>
                      <a:r>
                        <a:rPr lang="it-IT" dirty="0">
                          <a:solidFill>
                            <a:srgbClr val="000000"/>
                          </a:solidFill>
                        </a:rPr>
                        <a:t>STATO</a:t>
                      </a:r>
                      <a:r>
                        <a:rPr lang="it-IT" baseline="0" dirty="0">
                          <a:solidFill>
                            <a:srgbClr val="000000"/>
                          </a:solidFill>
                        </a:rPr>
                        <a:t> PATRIMONIALE A</a:t>
                      </a:r>
                      <a:endParaRPr lang="it-IT" dirty="0">
                        <a:solidFill>
                          <a:srgbClr val="000000"/>
                        </a:solidFill>
                      </a:endParaRPr>
                    </a:p>
                  </a:txBody>
                  <a:tcPr/>
                </a:tc>
                <a:tc hMerge="1">
                  <a:txBody>
                    <a:bodyPr/>
                    <a:lstStyle/>
                    <a:p>
                      <a:endParaRPr lang="it-IT"/>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0000"/>
                  </a:ext>
                </a:extLst>
              </a:tr>
              <a:tr h="370840">
                <a:tc>
                  <a:txBody>
                    <a:bodyPr/>
                    <a:lstStyle/>
                    <a:p>
                      <a:r>
                        <a:rPr lang="it-IT" b="1" dirty="0"/>
                        <a:t>Attivo</a:t>
                      </a:r>
                      <a:r>
                        <a:rPr lang="it-IT" b="1" baseline="0" dirty="0"/>
                        <a:t> corrente</a:t>
                      </a:r>
                      <a:endParaRPr lang="it-IT" b="1" dirty="0"/>
                    </a:p>
                  </a:txBody>
                  <a:tcPr/>
                </a:tc>
                <a:tc>
                  <a:txBody>
                    <a:bodyPr/>
                    <a:lstStyle/>
                    <a:p>
                      <a:pPr algn="r"/>
                      <a:r>
                        <a:rPr lang="it-IT" dirty="0">
                          <a:solidFill>
                            <a:srgbClr val="000000"/>
                          </a:solidFill>
                        </a:rPr>
                        <a:t>3.700</a:t>
                      </a:r>
                    </a:p>
                  </a:txBody>
                  <a:tcPr/>
                </a:tc>
                <a:tc>
                  <a:txBody>
                    <a:bodyPr/>
                    <a:lstStyle/>
                    <a:p>
                      <a:r>
                        <a:rPr lang="it-IT" b="1" dirty="0">
                          <a:solidFill>
                            <a:srgbClr val="000000"/>
                          </a:solidFill>
                        </a:rPr>
                        <a:t>Patrimonio netto</a:t>
                      </a:r>
                    </a:p>
                  </a:txBody>
                  <a:tcPr/>
                </a:tc>
                <a:tc>
                  <a:txBody>
                    <a:bodyPr/>
                    <a:lstStyle/>
                    <a:p>
                      <a:pPr algn="r"/>
                      <a:r>
                        <a:rPr lang="it-IT" dirty="0">
                          <a:solidFill>
                            <a:srgbClr val="000000"/>
                          </a:solidFill>
                        </a:rPr>
                        <a:t>6.500</a:t>
                      </a:r>
                    </a:p>
                  </a:txBody>
                  <a:tcPr/>
                </a:tc>
                <a:extLst>
                  <a:ext uri="{0D108BD9-81ED-4DB2-BD59-A6C34878D82A}">
                    <a16:rowId xmlns:a16="http://schemas.microsoft.com/office/drawing/2014/main" val="10001"/>
                  </a:ext>
                </a:extLst>
              </a:tr>
              <a:tr h="370840">
                <a:tc>
                  <a:txBody>
                    <a:bodyPr/>
                    <a:lstStyle/>
                    <a:p>
                      <a:r>
                        <a:rPr lang="it-IT" b="1" dirty="0"/>
                        <a:t>Immobilizzazioni</a:t>
                      </a:r>
                    </a:p>
                  </a:txBody>
                  <a:tcPr/>
                </a:tc>
                <a:tc>
                  <a:txBody>
                    <a:bodyPr/>
                    <a:lstStyle/>
                    <a:p>
                      <a:pPr algn="r"/>
                      <a:r>
                        <a:rPr lang="it-IT" dirty="0">
                          <a:solidFill>
                            <a:srgbClr val="000000"/>
                          </a:solidFill>
                        </a:rPr>
                        <a:t>5.300</a:t>
                      </a:r>
                    </a:p>
                  </a:txBody>
                  <a:tcPr/>
                </a:tc>
                <a:tc>
                  <a:txBody>
                    <a:bodyPr/>
                    <a:lstStyle/>
                    <a:p>
                      <a:r>
                        <a:rPr lang="it-IT" b="1" dirty="0">
                          <a:solidFill>
                            <a:srgbClr val="000000"/>
                          </a:solidFill>
                        </a:rPr>
                        <a:t>Utile esercizio </a:t>
                      </a:r>
                    </a:p>
                  </a:txBody>
                  <a:tcPr/>
                </a:tc>
                <a:tc>
                  <a:txBody>
                    <a:bodyPr/>
                    <a:lstStyle/>
                    <a:p>
                      <a:pPr algn="r"/>
                      <a:r>
                        <a:rPr lang="it-IT" dirty="0">
                          <a:solidFill>
                            <a:srgbClr val="000000"/>
                          </a:solidFill>
                        </a:rPr>
                        <a:t>500</a:t>
                      </a:r>
                    </a:p>
                  </a:txBody>
                  <a:tcPr/>
                </a:tc>
                <a:extLst>
                  <a:ext uri="{0D108BD9-81ED-4DB2-BD59-A6C34878D82A}">
                    <a16:rowId xmlns:a16="http://schemas.microsoft.com/office/drawing/2014/main" val="10002"/>
                  </a:ext>
                </a:extLst>
              </a:tr>
              <a:tr h="370840">
                <a:tc>
                  <a:txBody>
                    <a:bodyPr/>
                    <a:lstStyle/>
                    <a:p>
                      <a:r>
                        <a:rPr lang="it-IT" b="1" dirty="0"/>
                        <a:t>Partecipazioni</a:t>
                      </a:r>
                    </a:p>
                  </a:txBody>
                  <a:tcPr/>
                </a:tc>
                <a:tc>
                  <a:txBody>
                    <a:bodyPr/>
                    <a:lstStyle/>
                    <a:p>
                      <a:pPr algn="r"/>
                      <a:r>
                        <a:rPr lang="it-IT" dirty="0">
                          <a:solidFill>
                            <a:srgbClr val="000000"/>
                          </a:solidFill>
                        </a:rPr>
                        <a:t>2.000</a:t>
                      </a:r>
                    </a:p>
                  </a:txBody>
                  <a:tcPr/>
                </a:tc>
                <a:tc>
                  <a:txBody>
                    <a:bodyPr/>
                    <a:lstStyle/>
                    <a:p>
                      <a:r>
                        <a:rPr lang="it-IT" b="1" dirty="0">
                          <a:solidFill>
                            <a:srgbClr val="000000"/>
                          </a:solidFill>
                        </a:rPr>
                        <a:t>Passività</a:t>
                      </a:r>
                    </a:p>
                  </a:txBody>
                  <a:tcPr/>
                </a:tc>
                <a:tc>
                  <a:txBody>
                    <a:bodyPr/>
                    <a:lstStyle/>
                    <a:p>
                      <a:pPr algn="r"/>
                      <a:r>
                        <a:rPr lang="it-IT" dirty="0">
                          <a:solidFill>
                            <a:srgbClr val="000000"/>
                          </a:solidFill>
                        </a:rPr>
                        <a:t>4.000</a:t>
                      </a:r>
                    </a:p>
                  </a:txBody>
                  <a:tcPr/>
                </a:tc>
                <a:extLst>
                  <a:ext uri="{0D108BD9-81ED-4DB2-BD59-A6C34878D82A}">
                    <a16:rowId xmlns:a16="http://schemas.microsoft.com/office/drawing/2014/main" val="10003"/>
                  </a:ext>
                </a:extLst>
              </a:tr>
            </a:tbl>
          </a:graphicData>
        </a:graphic>
      </p:graphicFrame>
      <p:graphicFrame>
        <p:nvGraphicFramePr>
          <p:cNvPr id="5" name="Segnaposto contenuto 3"/>
          <p:cNvGraphicFramePr>
            <a:graphicFrameLocks/>
          </p:cNvGraphicFramePr>
          <p:nvPr>
            <p:extLst>
              <p:ext uri="{D42A27DB-BD31-4B8C-83A1-F6EECF244321}">
                <p14:modId xmlns:p14="http://schemas.microsoft.com/office/powerpoint/2010/main" val="474731619"/>
              </p:ext>
            </p:extLst>
          </p:nvPr>
        </p:nvGraphicFramePr>
        <p:xfrm>
          <a:off x="955675" y="2982008"/>
          <a:ext cx="7232652" cy="1483360"/>
        </p:xfrm>
        <a:graphic>
          <a:graphicData uri="http://schemas.openxmlformats.org/drawingml/2006/table">
            <a:tbl>
              <a:tblPr firstRow="1" bandRow="1">
                <a:tableStyleId>{775DCB02-9BB8-47FD-8907-85C794F793BA}</a:tableStyleId>
              </a:tblPr>
              <a:tblGrid>
                <a:gridCol w="2084443">
                  <a:extLst>
                    <a:ext uri="{9D8B030D-6E8A-4147-A177-3AD203B41FA5}">
                      <a16:colId xmlns:a16="http://schemas.microsoft.com/office/drawing/2014/main" val="20000"/>
                    </a:ext>
                  </a:extLst>
                </a:gridCol>
                <a:gridCol w="1851094">
                  <a:extLst>
                    <a:ext uri="{9D8B030D-6E8A-4147-A177-3AD203B41FA5}">
                      <a16:colId xmlns:a16="http://schemas.microsoft.com/office/drawing/2014/main" val="20001"/>
                    </a:ext>
                  </a:extLst>
                </a:gridCol>
                <a:gridCol w="2013234">
                  <a:extLst>
                    <a:ext uri="{9D8B030D-6E8A-4147-A177-3AD203B41FA5}">
                      <a16:colId xmlns:a16="http://schemas.microsoft.com/office/drawing/2014/main" val="20002"/>
                    </a:ext>
                  </a:extLst>
                </a:gridCol>
                <a:gridCol w="1283881">
                  <a:extLst>
                    <a:ext uri="{9D8B030D-6E8A-4147-A177-3AD203B41FA5}">
                      <a16:colId xmlns:a16="http://schemas.microsoft.com/office/drawing/2014/main" val="20003"/>
                    </a:ext>
                  </a:extLst>
                </a:gridCol>
              </a:tblGrid>
              <a:tr h="370840">
                <a:tc gridSpan="4">
                  <a:txBody>
                    <a:bodyPr/>
                    <a:lstStyle/>
                    <a:p>
                      <a:pPr algn="ctr"/>
                      <a:r>
                        <a:rPr lang="it-IT" dirty="0">
                          <a:solidFill>
                            <a:srgbClr val="000000"/>
                          </a:solidFill>
                        </a:rPr>
                        <a:t>STATO</a:t>
                      </a:r>
                      <a:r>
                        <a:rPr lang="it-IT" baseline="0" dirty="0">
                          <a:solidFill>
                            <a:srgbClr val="000000"/>
                          </a:solidFill>
                        </a:rPr>
                        <a:t> PATRIMONIALE B</a:t>
                      </a:r>
                      <a:endParaRPr lang="it-IT" dirty="0">
                        <a:solidFill>
                          <a:srgbClr val="000000"/>
                        </a:solidFill>
                      </a:endParaRPr>
                    </a:p>
                  </a:txBody>
                  <a:tcPr/>
                </a:tc>
                <a:tc hMerge="1">
                  <a:txBody>
                    <a:bodyPr/>
                    <a:lstStyle/>
                    <a:p>
                      <a:endParaRPr lang="it-IT"/>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0000"/>
                  </a:ext>
                </a:extLst>
              </a:tr>
              <a:tr h="370840">
                <a:tc>
                  <a:txBody>
                    <a:bodyPr/>
                    <a:lstStyle/>
                    <a:p>
                      <a:r>
                        <a:rPr lang="it-IT" b="1" dirty="0"/>
                        <a:t>Attivo</a:t>
                      </a:r>
                      <a:r>
                        <a:rPr lang="it-IT" b="1" baseline="0" dirty="0"/>
                        <a:t> corrente</a:t>
                      </a:r>
                      <a:endParaRPr lang="it-IT" b="1" dirty="0"/>
                    </a:p>
                  </a:txBody>
                  <a:tcPr/>
                </a:tc>
                <a:tc>
                  <a:txBody>
                    <a:bodyPr/>
                    <a:lstStyle/>
                    <a:p>
                      <a:pPr algn="r"/>
                      <a:r>
                        <a:rPr lang="it-IT" dirty="0">
                          <a:solidFill>
                            <a:srgbClr val="000000"/>
                          </a:solidFill>
                        </a:rPr>
                        <a:t>1.800</a:t>
                      </a:r>
                    </a:p>
                  </a:txBody>
                  <a:tcPr/>
                </a:tc>
                <a:tc>
                  <a:txBody>
                    <a:bodyPr/>
                    <a:lstStyle/>
                    <a:p>
                      <a:r>
                        <a:rPr lang="it-IT" b="1" dirty="0">
                          <a:solidFill>
                            <a:srgbClr val="000000"/>
                          </a:solidFill>
                        </a:rPr>
                        <a:t>Patrimonio netto</a:t>
                      </a:r>
                    </a:p>
                  </a:txBody>
                  <a:tcPr/>
                </a:tc>
                <a:tc>
                  <a:txBody>
                    <a:bodyPr/>
                    <a:lstStyle/>
                    <a:p>
                      <a:pPr algn="r"/>
                      <a:r>
                        <a:rPr lang="it-IT" dirty="0">
                          <a:solidFill>
                            <a:srgbClr val="000000"/>
                          </a:solidFill>
                        </a:rPr>
                        <a:t>2.000</a:t>
                      </a:r>
                    </a:p>
                  </a:txBody>
                  <a:tcPr/>
                </a:tc>
                <a:extLst>
                  <a:ext uri="{0D108BD9-81ED-4DB2-BD59-A6C34878D82A}">
                    <a16:rowId xmlns:a16="http://schemas.microsoft.com/office/drawing/2014/main" val="10001"/>
                  </a:ext>
                </a:extLst>
              </a:tr>
              <a:tr h="370840">
                <a:tc>
                  <a:txBody>
                    <a:bodyPr/>
                    <a:lstStyle/>
                    <a:p>
                      <a:r>
                        <a:rPr lang="it-IT" b="1" dirty="0"/>
                        <a:t>Immobilizzazioni</a:t>
                      </a:r>
                    </a:p>
                  </a:txBody>
                  <a:tcPr/>
                </a:tc>
                <a:tc>
                  <a:txBody>
                    <a:bodyPr/>
                    <a:lstStyle/>
                    <a:p>
                      <a:pPr algn="r"/>
                      <a:r>
                        <a:rPr lang="it-IT" dirty="0">
                          <a:solidFill>
                            <a:srgbClr val="000000"/>
                          </a:solidFill>
                        </a:rPr>
                        <a:t>1.200</a:t>
                      </a:r>
                    </a:p>
                  </a:txBody>
                  <a:tcPr/>
                </a:tc>
                <a:tc>
                  <a:txBody>
                    <a:bodyPr/>
                    <a:lstStyle/>
                    <a:p>
                      <a:r>
                        <a:rPr lang="it-IT" b="1" dirty="0">
                          <a:solidFill>
                            <a:srgbClr val="000000"/>
                          </a:solidFill>
                        </a:rPr>
                        <a:t>Utile esercizio </a:t>
                      </a:r>
                    </a:p>
                  </a:txBody>
                  <a:tcPr/>
                </a:tc>
                <a:tc>
                  <a:txBody>
                    <a:bodyPr/>
                    <a:lstStyle/>
                    <a:p>
                      <a:pPr algn="r"/>
                      <a:r>
                        <a:rPr lang="it-IT" dirty="0">
                          <a:solidFill>
                            <a:srgbClr val="000000"/>
                          </a:solidFill>
                        </a:rPr>
                        <a:t>500</a:t>
                      </a:r>
                    </a:p>
                  </a:txBody>
                  <a:tcPr/>
                </a:tc>
                <a:extLst>
                  <a:ext uri="{0D108BD9-81ED-4DB2-BD59-A6C34878D82A}">
                    <a16:rowId xmlns:a16="http://schemas.microsoft.com/office/drawing/2014/main" val="10002"/>
                  </a:ext>
                </a:extLst>
              </a:tr>
              <a:tr h="370840">
                <a:tc>
                  <a:txBody>
                    <a:bodyPr/>
                    <a:lstStyle/>
                    <a:p>
                      <a:endParaRPr lang="it-IT" b="1" dirty="0"/>
                    </a:p>
                  </a:txBody>
                  <a:tcPr/>
                </a:tc>
                <a:tc>
                  <a:txBody>
                    <a:bodyPr/>
                    <a:lstStyle/>
                    <a:p>
                      <a:pPr algn="r"/>
                      <a:endParaRPr lang="it-IT" dirty="0">
                        <a:solidFill>
                          <a:srgbClr val="000000"/>
                        </a:solidFill>
                      </a:endParaRPr>
                    </a:p>
                  </a:txBody>
                  <a:tcPr/>
                </a:tc>
                <a:tc>
                  <a:txBody>
                    <a:bodyPr/>
                    <a:lstStyle/>
                    <a:p>
                      <a:r>
                        <a:rPr lang="it-IT" b="1" dirty="0">
                          <a:solidFill>
                            <a:srgbClr val="000000"/>
                          </a:solidFill>
                        </a:rPr>
                        <a:t>Passività</a:t>
                      </a:r>
                    </a:p>
                  </a:txBody>
                  <a:tcPr/>
                </a:tc>
                <a:tc>
                  <a:txBody>
                    <a:bodyPr/>
                    <a:lstStyle/>
                    <a:p>
                      <a:pPr algn="r"/>
                      <a:r>
                        <a:rPr lang="it-IT" dirty="0">
                          <a:solidFill>
                            <a:srgbClr val="000000"/>
                          </a:solidFill>
                        </a:rPr>
                        <a:t>500</a:t>
                      </a:r>
                    </a:p>
                  </a:txBody>
                  <a:tcPr/>
                </a:tc>
                <a:extLst>
                  <a:ext uri="{0D108BD9-81ED-4DB2-BD59-A6C34878D82A}">
                    <a16:rowId xmlns:a16="http://schemas.microsoft.com/office/drawing/2014/main" val="10003"/>
                  </a:ext>
                </a:extLst>
              </a:tr>
            </a:tbl>
          </a:graphicData>
        </a:graphic>
      </p:graphicFrame>
      <p:graphicFrame>
        <p:nvGraphicFramePr>
          <p:cNvPr id="7" name="Segnaposto contenuto 3"/>
          <p:cNvGraphicFramePr>
            <a:graphicFrameLocks/>
          </p:cNvGraphicFramePr>
          <p:nvPr>
            <p:extLst>
              <p:ext uri="{D42A27DB-BD31-4B8C-83A1-F6EECF244321}">
                <p14:modId xmlns:p14="http://schemas.microsoft.com/office/powerpoint/2010/main" val="3989072586"/>
              </p:ext>
            </p:extLst>
          </p:nvPr>
        </p:nvGraphicFramePr>
        <p:xfrm>
          <a:off x="955675" y="4742095"/>
          <a:ext cx="7232652" cy="1483360"/>
        </p:xfrm>
        <a:graphic>
          <a:graphicData uri="http://schemas.openxmlformats.org/drawingml/2006/table">
            <a:tbl>
              <a:tblPr firstRow="1" bandRow="1">
                <a:tableStyleId>{775DCB02-9BB8-47FD-8907-85C794F793BA}</a:tableStyleId>
              </a:tblPr>
              <a:tblGrid>
                <a:gridCol w="2084443">
                  <a:extLst>
                    <a:ext uri="{9D8B030D-6E8A-4147-A177-3AD203B41FA5}">
                      <a16:colId xmlns:a16="http://schemas.microsoft.com/office/drawing/2014/main" val="20000"/>
                    </a:ext>
                  </a:extLst>
                </a:gridCol>
                <a:gridCol w="1851094">
                  <a:extLst>
                    <a:ext uri="{9D8B030D-6E8A-4147-A177-3AD203B41FA5}">
                      <a16:colId xmlns:a16="http://schemas.microsoft.com/office/drawing/2014/main" val="20001"/>
                    </a:ext>
                  </a:extLst>
                </a:gridCol>
                <a:gridCol w="2013234">
                  <a:extLst>
                    <a:ext uri="{9D8B030D-6E8A-4147-A177-3AD203B41FA5}">
                      <a16:colId xmlns:a16="http://schemas.microsoft.com/office/drawing/2014/main" val="20002"/>
                    </a:ext>
                  </a:extLst>
                </a:gridCol>
                <a:gridCol w="1283881">
                  <a:extLst>
                    <a:ext uri="{9D8B030D-6E8A-4147-A177-3AD203B41FA5}">
                      <a16:colId xmlns:a16="http://schemas.microsoft.com/office/drawing/2014/main" val="20003"/>
                    </a:ext>
                  </a:extLst>
                </a:gridCol>
              </a:tblGrid>
              <a:tr h="370840">
                <a:tc gridSpan="4">
                  <a:txBody>
                    <a:bodyPr/>
                    <a:lstStyle/>
                    <a:p>
                      <a:pPr algn="ctr"/>
                      <a:r>
                        <a:rPr lang="it-IT" dirty="0">
                          <a:solidFill>
                            <a:srgbClr val="000000"/>
                          </a:solidFill>
                        </a:rPr>
                        <a:t>STATO</a:t>
                      </a:r>
                      <a:r>
                        <a:rPr lang="it-IT" baseline="0" dirty="0">
                          <a:solidFill>
                            <a:srgbClr val="000000"/>
                          </a:solidFill>
                        </a:rPr>
                        <a:t> PATRIMONIALE CONSOLIDATO</a:t>
                      </a:r>
                      <a:endParaRPr lang="it-IT" dirty="0">
                        <a:solidFill>
                          <a:srgbClr val="000000"/>
                        </a:solidFill>
                      </a:endParaRPr>
                    </a:p>
                  </a:txBody>
                  <a:tcPr/>
                </a:tc>
                <a:tc hMerge="1">
                  <a:txBody>
                    <a:bodyPr/>
                    <a:lstStyle/>
                    <a:p>
                      <a:endParaRPr lang="it-IT"/>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0000"/>
                  </a:ext>
                </a:extLst>
              </a:tr>
              <a:tr h="370840">
                <a:tc>
                  <a:txBody>
                    <a:bodyPr/>
                    <a:lstStyle/>
                    <a:p>
                      <a:r>
                        <a:rPr lang="it-IT" b="1" dirty="0"/>
                        <a:t>Attivo</a:t>
                      </a:r>
                      <a:r>
                        <a:rPr lang="it-IT" b="1" baseline="0" dirty="0"/>
                        <a:t> corrente</a:t>
                      </a:r>
                      <a:endParaRPr lang="it-IT" b="1" dirty="0"/>
                    </a:p>
                  </a:txBody>
                  <a:tcPr/>
                </a:tc>
                <a:tc>
                  <a:txBody>
                    <a:bodyPr/>
                    <a:lstStyle/>
                    <a:p>
                      <a:pPr algn="r"/>
                      <a:r>
                        <a:rPr lang="it-IT" dirty="0">
                          <a:solidFill>
                            <a:srgbClr val="000000"/>
                          </a:solidFill>
                        </a:rPr>
                        <a:t>4.240</a:t>
                      </a:r>
                    </a:p>
                  </a:txBody>
                  <a:tcPr/>
                </a:tc>
                <a:tc>
                  <a:txBody>
                    <a:bodyPr/>
                    <a:lstStyle/>
                    <a:p>
                      <a:r>
                        <a:rPr lang="it-IT" b="1" dirty="0">
                          <a:solidFill>
                            <a:srgbClr val="000000"/>
                          </a:solidFill>
                        </a:rPr>
                        <a:t>Patrimonio netto</a:t>
                      </a:r>
                    </a:p>
                  </a:txBody>
                  <a:tcPr/>
                </a:tc>
                <a:tc>
                  <a:txBody>
                    <a:bodyPr/>
                    <a:lstStyle/>
                    <a:p>
                      <a:pPr algn="r"/>
                      <a:r>
                        <a:rPr lang="it-IT" dirty="0">
                          <a:solidFill>
                            <a:srgbClr val="000000"/>
                          </a:solidFill>
                        </a:rPr>
                        <a:t>6.500</a:t>
                      </a:r>
                    </a:p>
                  </a:txBody>
                  <a:tcPr/>
                </a:tc>
                <a:extLst>
                  <a:ext uri="{0D108BD9-81ED-4DB2-BD59-A6C34878D82A}">
                    <a16:rowId xmlns:a16="http://schemas.microsoft.com/office/drawing/2014/main" val="10001"/>
                  </a:ext>
                </a:extLst>
              </a:tr>
              <a:tr h="370840">
                <a:tc>
                  <a:txBody>
                    <a:bodyPr/>
                    <a:lstStyle/>
                    <a:p>
                      <a:r>
                        <a:rPr lang="it-IT" b="1" dirty="0"/>
                        <a:t>Immobilizzazioni</a:t>
                      </a:r>
                    </a:p>
                  </a:txBody>
                  <a:tcPr/>
                </a:tc>
                <a:tc>
                  <a:txBody>
                    <a:bodyPr/>
                    <a:lstStyle/>
                    <a:p>
                      <a:pPr algn="r"/>
                      <a:r>
                        <a:rPr lang="it-IT" dirty="0">
                          <a:solidFill>
                            <a:srgbClr val="000000"/>
                          </a:solidFill>
                        </a:rPr>
                        <a:t>5.660</a:t>
                      </a:r>
                    </a:p>
                  </a:txBody>
                  <a:tcPr/>
                </a:tc>
                <a:tc>
                  <a:txBody>
                    <a:bodyPr/>
                    <a:lstStyle/>
                    <a:p>
                      <a:r>
                        <a:rPr lang="it-IT" b="1" dirty="0">
                          <a:solidFill>
                            <a:srgbClr val="000000"/>
                          </a:solidFill>
                        </a:rPr>
                        <a:t>Utile esercizio </a:t>
                      </a:r>
                    </a:p>
                  </a:txBody>
                  <a:tcPr/>
                </a:tc>
                <a:tc>
                  <a:txBody>
                    <a:bodyPr/>
                    <a:lstStyle/>
                    <a:p>
                      <a:pPr algn="r"/>
                      <a:r>
                        <a:rPr lang="it-IT" dirty="0">
                          <a:solidFill>
                            <a:srgbClr val="000000"/>
                          </a:solidFill>
                        </a:rPr>
                        <a:t>650</a:t>
                      </a:r>
                    </a:p>
                  </a:txBody>
                  <a:tcPr/>
                </a:tc>
                <a:extLst>
                  <a:ext uri="{0D108BD9-81ED-4DB2-BD59-A6C34878D82A}">
                    <a16:rowId xmlns:a16="http://schemas.microsoft.com/office/drawing/2014/main" val="10002"/>
                  </a:ext>
                </a:extLst>
              </a:tr>
              <a:tr h="370840">
                <a:tc>
                  <a:txBody>
                    <a:bodyPr/>
                    <a:lstStyle/>
                    <a:p>
                      <a:r>
                        <a:rPr lang="it-IT" b="1" dirty="0"/>
                        <a:t>Avviamento</a:t>
                      </a:r>
                    </a:p>
                  </a:txBody>
                  <a:tcPr/>
                </a:tc>
                <a:tc>
                  <a:txBody>
                    <a:bodyPr/>
                    <a:lstStyle/>
                    <a:p>
                      <a:pPr algn="r"/>
                      <a:r>
                        <a:rPr lang="it-IT" dirty="0">
                          <a:solidFill>
                            <a:srgbClr val="000000"/>
                          </a:solidFill>
                        </a:rPr>
                        <a:t>1.400</a:t>
                      </a:r>
                    </a:p>
                  </a:txBody>
                  <a:tcPr/>
                </a:tc>
                <a:tc>
                  <a:txBody>
                    <a:bodyPr/>
                    <a:lstStyle/>
                    <a:p>
                      <a:r>
                        <a:rPr lang="it-IT" b="1" dirty="0">
                          <a:solidFill>
                            <a:srgbClr val="000000"/>
                          </a:solidFill>
                        </a:rPr>
                        <a:t>Passività</a:t>
                      </a:r>
                    </a:p>
                  </a:txBody>
                  <a:tcPr/>
                </a:tc>
                <a:tc>
                  <a:txBody>
                    <a:bodyPr/>
                    <a:lstStyle/>
                    <a:p>
                      <a:pPr algn="r"/>
                      <a:r>
                        <a:rPr lang="it-IT" dirty="0">
                          <a:solidFill>
                            <a:srgbClr val="000000"/>
                          </a:solidFill>
                        </a:rPr>
                        <a:t>4.150</a:t>
                      </a:r>
                    </a:p>
                  </a:txBody>
                  <a:tcPr/>
                </a:tc>
                <a:extLst>
                  <a:ext uri="{0D108BD9-81ED-4DB2-BD59-A6C34878D82A}">
                    <a16:rowId xmlns:a16="http://schemas.microsoft.com/office/drawing/2014/main" val="10003"/>
                  </a:ext>
                </a:extLst>
              </a:tr>
            </a:tbl>
          </a:graphicData>
        </a:graphic>
      </p:graphicFrame>
      <p:sp>
        <p:nvSpPr>
          <p:cNvPr id="3" name="Segnaposto numero diapositiva 2"/>
          <p:cNvSpPr>
            <a:spLocks noGrp="1"/>
          </p:cNvSpPr>
          <p:nvPr>
            <p:ph type="sldNum" sz="quarter" idx="12"/>
          </p:nvPr>
        </p:nvSpPr>
        <p:spPr/>
        <p:txBody>
          <a:bodyPr/>
          <a:lstStyle/>
          <a:p>
            <a:fld id="{8B37D5FE-740C-46F5-801A-FA5477D9711F}" type="slidenum">
              <a:rPr lang="en-US" smtClean="0"/>
              <a:pPr/>
              <a:t>49</a:t>
            </a:fld>
            <a:endParaRPr lang="en-US"/>
          </a:p>
        </p:txBody>
      </p:sp>
      <p:sp>
        <p:nvSpPr>
          <p:cNvPr id="6" name="Segnaposto piè di pagina 5"/>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319856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egnaposto numero diapositiva 2"/>
          <p:cNvSpPr>
            <a:spLocks noGrp="1"/>
          </p:cNvSpPr>
          <p:nvPr>
            <p:ph type="sldNum" sz="quarter" idx="11"/>
          </p:nvPr>
        </p:nvSpPr>
        <p:spPr>
          <a:noFill/>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fld id="{732D9FDB-DC24-41FF-AB66-C6F068E86806}" type="slidenum">
              <a:rPr lang="it-IT" altLang="it-IT" sz="1200" smtClean="0">
                <a:latin typeface="Arial Black" pitchFamily="34" charset="0"/>
              </a:rPr>
              <a:pPr eaLnBrk="1" hangingPunct="1">
                <a:spcBef>
                  <a:spcPct val="0"/>
                </a:spcBef>
                <a:buClrTx/>
                <a:buSzTx/>
                <a:buFontTx/>
                <a:buNone/>
              </a:pPr>
              <a:t>5</a:t>
            </a:fld>
            <a:endParaRPr lang="it-IT" altLang="it-IT" sz="1200">
              <a:latin typeface="Arial Black" pitchFamily="34" charset="0"/>
            </a:endParaRPr>
          </a:p>
        </p:txBody>
      </p:sp>
      <p:sp>
        <p:nvSpPr>
          <p:cNvPr id="21508" name="Text Box 2"/>
          <p:cNvSpPr txBox="1">
            <a:spLocks noChangeArrowheads="1"/>
          </p:cNvSpPr>
          <p:nvPr/>
        </p:nvSpPr>
        <p:spPr bwMode="auto">
          <a:xfrm>
            <a:off x="287338" y="199196"/>
            <a:ext cx="8426450" cy="460375"/>
          </a:xfrm>
          <a:prstGeom prst="rect">
            <a:avLst/>
          </a:prstGeom>
          <a:noFill/>
          <a:ln w="57150" cmpd="thinThick">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it-IT" altLang="it-IT" sz="2400" b="1" dirty="0"/>
              <a:t>Posizione MIUR</a:t>
            </a:r>
          </a:p>
        </p:txBody>
      </p:sp>
      <p:sp>
        <p:nvSpPr>
          <p:cNvPr id="21509" name="Text Box 3"/>
          <p:cNvSpPr txBox="1">
            <a:spLocks noChangeArrowheads="1"/>
          </p:cNvSpPr>
          <p:nvPr/>
        </p:nvSpPr>
        <p:spPr bwMode="auto">
          <a:xfrm>
            <a:off x="2484438" y="2060575"/>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it-IT" altLang="it-IT" sz="2000" i="1"/>
          </a:p>
        </p:txBody>
      </p:sp>
      <p:sp>
        <p:nvSpPr>
          <p:cNvPr id="21510" name="Text Box 4"/>
          <p:cNvSpPr txBox="1">
            <a:spLocks noChangeArrowheads="1"/>
          </p:cNvSpPr>
          <p:nvPr/>
        </p:nvSpPr>
        <p:spPr bwMode="auto">
          <a:xfrm>
            <a:off x="250825" y="899782"/>
            <a:ext cx="8569325" cy="474591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r>
              <a:rPr lang="it-IT" sz="2400" dirty="0"/>
              <a:t>In risposta a specifico quesito proposto dall’Università di Cagliari, il Ministero ha risposto in data 2 maggio 2017 in ordine all’obbligo di redazione del bilancio consolidato già a partire dall’esercizio 2016.</a:t>
            </a:r>
          </a:p>
          <a:p>
            <a:r>
              <a:rPr lang="it-IT" sz="2400" dirty="0"/>
              <a:t>In dettaglio, a fronte dell’ancora incompleto panorama normativo, il MIUR afferma che compete:</a:t>
            </a:r>
          </a:p>
          <a:p>
            <a:r>
              <a:rPr lang="it-IT" sz="2400" dirty="0"/>
              <a:t>- al D.I. n. 248/2016 stabilire i principi contabili di consolidamento a decorrere dal 2016 fissando il relativo schema di bilancio consolidato;</a:t>
            </a:r>
          </a:p>
          <a:p>
            <a:r>
              <a:rPr lang="it-IT" sz="2400" dirty="0"/>
              <a:t>- all’ancora atteso Decreto MEF (in attuazione dell’art. 18 del D.lgs. 91/2011), stabilire tempi di adozione e modalità di pubblicazione.</a:t>
            </a:r>
          </a:p>
        </p:txBody>
      </p:sp>
    </p:spTree>
    <p:extLst>
      <p:ext uri="{BB962C8B-B14F-4D97-AF65-F5344CB8AC3E}">
        <p14:creationId xmlns:p14="http://schemas.microsoft.com/office/powerpoint/2010/main" val="8832134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SINTESI PARTECIPAZIONI NEL CONSOLIDATO</a:t>
            </a:r>
          </a:p>
        </p:txBody>
      </p:sp>
      <p:sp>
        <p:nvSpPr>
          <p:cNvPr id="3" name="Segnaposto contenuto 2"/>
          <p:cNvSpPr>
            <a:spLocks noGrp="1"/>
          </p:cNvSpPr>
          <p:nvPr>
            <p:ph idx="1"/>
          </p:nvPr>
        </p:nvSpPr>
        <p:spPr/>
        <p:txBody>
          <a:bodyPr/>
          <a:lstStyle/>
          <a:p>
            <a:endParaRPr lang="it-IT" dirty="0"/>
          </a:p>
          <a:p>
            <a:pPr marL="0" indent="0">
              <a:buNone/>
            </a:pPr>
            <a:endParaRPr lang="it-IT" dirty="0"/>
          </a:p>
        </p:txBody>
      </p:sp>
      <p:graphicFrame>
        <p:nvGraphicFramePr>
          <p:cNvPr id="4" name="Tabella 3"/>
          <p:cNvGraphicFramePr>
            <a:graphicFrameLocks noGrp="1"/>
          </p:cNvGraphicFramePr>
          <p:nvPr>
            <p:extLst>
              <p:ext uri="{D42A27DB-BD31-4B8C-83A1-F6EECF244321}">
                <p14:modId xmlns:p14="http://schemas.microsoft.com/office/powerpoint/2010/main" val="2842060125"/>
              </p:ext>
            </p:extLst>
          </p:nvPr>
        </p:nvGraphicFramePr>
        <p:xfrm>
          <a:off x="317477" y="1444560"/>
          <a:ext cx="8664477" cy="3708400"/>
        </p:xfrm>
        <a:graphic>
          <a:graphicData uri="http://schemas.openxmlformats.org/drawingml/2006/table">
            <a:tbl>
              <a:tblPr firstRow="1" bandRow="1">
                <a:tableStyleId>{35758FB7-9AC5-4552-8A53-C91805E547FA}</a:tableStyleId>
              </a:tblPr>
              <a:tblGrid>
                <a:gridCol w="4801840">
                  <a:extLst>
                    <a:ext uri="{9D8B030D-6E8A-4147-A177-3AD203B41FA5}">
                      <a16:colId xmlns:a16="http://schemas.microsoft.com/office/drawing/2014/main" val="20000"/>
                    </a:ext>
                  </a:extLst>
                </a:gridCol>
                <a:gridCol w="3862637">
                  <a:extLst>
                    <a:ext uri="{9D8B030D-6E8A-4147-A177-3AD203B41FA5}">
                      <a16:colId xmlns:a16="http://schemas.microsoft.com/office/drawing/2014/main" val="20001"/>
                    </a:ext>
                  </a:extLst>
                </a:gridCol>
              </a:tblGrid>
              <a:tr h="370840">
                <a:tc>
                  <a:txBody>
                    <a:bodyPr/>
                    <a:lstStyle/>
                    <a:p>
                      <a:pPr algn="ctr"/>
                      <a:r>
                        <a:rPr lang="it-IT" dirty="0">
                          <a:solidFill>
                            <a:srgbClr val="000000"/>
                          </a:solidFill>
                        </a:rPr>
                        <a:t>PARTECIPAZIONE</a:t>
                      </a:r>
                    </a:p>
                  </a:txBody>
                  <a:tcPr/>
                </a:tc>
                <a:tc>
                  <a:txBody>
                    <a:bodyPr/>
                    <a:lstStyle/>
                    <a:p>
                      <a:pPr algn="ctr"/>
                      <a:r>
                        <a:rPr lang="it-IT" dirty="0">
                          <a:solidFill>
                            <a:srgbClr val="000000"/>
                          </a:solidFill>
                        </a:rPr>
                        <a:t>METODO</a:t>
                      </a:r>
                    </a:p>
                  </a:txBody>
                  <a:tcPr/>
                </a:tc>
                <a:extLst>
                  <a:ext uri="{0D108BD9-81ED-4DB2-BD59-A6C34878D82A}">
                    <a16:rowId xmlns:a16="http://schemas.microsoft.com/office/drawing/2014/main" val="10000"/>
                  </a:ext>
                </a:extLst>
              </a:tr>
              <a:tr h="370840">
                <a:tc>
                  <a:txBody>
                    <a:bodyPr/>
                    <a:lstStyle/>
                    <a:p>
                      <a:r>
                        <a:rPr lang="it-IT" dirty="0">
                          <a:solidFill>
                            <a:srgbClr val="000000"/>
                          </a:solidFill>
                        </a:rPr>
                        <a:t>Controllata</a:t>
                      </a:r>
                    </a:p>
                  </a:txBody>
                  <a:tcPr/>
                </a:tc>
                <a:tc>
                  <a:txBody>
                    <a:bodyPr/>
                    <a:lstStyle/>
                    <a:p>
                      <a:r>
                        <a:rPr lang="it-IT" dirty="0">
                          <a:solidFill>
                            <a:srgbClr val="000000"/>
                          </a:solidFill>
                        </a:rPr>
                        <a:t>Consolidamento</a:t>
                      </a:r>
                      <a:r>
                        <a:rPr lang="it-IT" baseline="0" dirty="0">
                          <a:solidFill>
                            <a:srgbClr val="000000"/>
                          </a:solidFill>
                        </a:rPr>
                        <a:t> </a:t>
                      </a:r>
                      <a:r>
                        <a:rPr lang="it-IT" dirty="0">
                          <a:solidFill>
                            <a:srgbClr val="000000"/>
                          </a:solidFill>
                        </a:rPr>
                        <a:t>Integrale</a:t>
                      </a:r>
                    </a:p>
                  </a:txBody>
                  <a:tcPr/>
                </a:tc>
                <a:extLst>
                  <a:ext uri="{0D108BD9-81ED-4DB2-BD59-A6C34878D82A}">
                    <a16:rowId xmlns:a16="http://schemas.microsoft.com/office/drawing/2014/main" val="10001"/>
                  </a:ext>
                </a:extLst>
              </a:tr>
              <a:tr h="370840">
                <a:tc>
                  <a:txBody>
                    <a:bodyPr/>
                    <a:lstStyle/>
                    <a:p>
                      <a:r>
                        <a:rPr lang="it-IT" dirty="0">
                          <a:solidFill>
                            <a:srgbClr val="000000"/>
                          </a:solidFill>
                        </a:rPr>
                        <a:t>Collegata</a:t>
                      </a:r>
                    </a:p>
                  </a:txBody>
                  <a:tcPr/>
                </a:tc>
                <a:tc>
                  <a:txBody>
                    <a:bodyPr/>
                    <a:lstStyle/>
                    <a:p>
                      <a:r>
                        <a:rPr lang="it-IT" dirty="0">
                          <a:solidFill>
                            <a:srgbClr val="000000"/>
                          </a:solidFill>
                        </a:rPr>
                        <a:t>Patrimonio netto/Proporzionale</a:t>
                      </a:r>
                    </a:p>
                  </a:txBody>
                  <a:tcPr/>
                </a:tc>
                <a:extLst>
                  <a:ext uri="{0D108BD9-81ED-4DB2-BD59-A6C34878D82A}">
                    <a16:rowId xmlns:a16="http://schemas.microsoft.com/office/drawing/2014/main" val="10002"/>
                  </a:ext>
                </a:extLst>
              </a:tr>
              <a:tr h="370840">
                <a:tc>
                  <a:txBody>
                    <a:bodyPr/>
                    <a:lstStyle/>
                    <a:p>
                      <a:r>
                        <a:rPr lang="it-IT" dirty="0">
                          <a:solidFill>
                            <a:srgbClr val="000000"/>
                          </a:solidFill>
                        </a:rPr>
                        <a:t>Controllata congiuntamente</a:t>
                      </a:r>
                    </a:p>
                  </a:txBody>
                  <a:tcPr/>
                </a:tc>
                <a:tc>
                  <a:txBody>
                    <a:bodyPr/>
                    <a:lstStyle/>
                    <a:p>
                      <a:r>
                        <a:rPr lang="it-IT" dirty="0">
                          <a:solidFill>
                            <a:srgbClr val="000000"/>
                          </a:solidFill>
                        </a:rPr>
                        <a:t>Patrimonio netto/Proporzionale</a:t>
                      </a:r>
                    </a:p>
                  </a:txBody>
                  <a:tcPr/>
                </a:tc>
                <a:extLst>
                  <a:ext uri="{0D108BD9-81ED-4DB2-BD59-A6C34878D82A}">
                    <a16:rowId xmlns:a16="http://schemas.microsoft.com/office/drawing/2014/main" val="10003"/>
                  </a:ext>
                </a:extLst>
              </a:tr>
              <a:tr h="370840">
                <a:tc>
                  <a:txBody>
                    <a:bodyPr/>
                    <a:lstStyle/>
                    <a:p>
                      <a:r>
                        <a:rPr lang="it-IT" dirty="0">
                          <a:solidFill>
                            <a:srgbClr val="000000"/>
                          </a:solidFill>
                        </a:rPr>
                        <a:t>Controllata senza</a:t>
                      </a:r>
                      <a:r>
                        <a:rPr lang="it-IT" baseline="0" dirty="0">
                          <a:solidFill>
                            <a:srgbClr val="000000"/>
                          </a:solidFill>
                        </a:rPr>
                        <a:t> informazioni</a:t>
                      </a:r>
                      <a:endParaRPr lang="it-IT" dirty="0">
                        <a:solidFill>
                          <a:srgbClr val="000000"/>
                        </a:solidFill>
                      </a:endParaRPr>
                    </a:p>
                  </a:txBody>
                  <a:tcPr/>
                </a:tc>
                <a:tc>
                  <a:txBody>
                    <a:bodyPr/>
                    <a:lstStyle/>
                    <a:p>
                      <a:r>
                        <a:rPr lang="it-IT" dirty="0">
                          <a:solidFill>
                            <a:srgbClr val="000000"/>
                          </a:solidFill>
                        </a:rPr>
                        <a:t>Patrimonio netto/Costo</a:t>
                      </a:r>
                    </a:p>
                  </a:txBody>
                  <a:tcPr/>
                </a:tc>
                <a:extLst>
                  <a:ext uri="{0D108BD9-81ED-4DB2-BD59-A6C34878D82A}">
                    <a16:rowId xmlns:a16="http://schemas.microsoft.com/office/drawing/2014/main" val="10004"/>
                  </a:ext>
                </a:extLst>
              </a:tr>
              <a:tr h="370840">
                <a:tc>
                  <a:txBody>
                    <a:bodyPr/>
                    <a:lstStyle/>
                    <a:p>
                      <a:r>
                        <a:rPr lang="it-IT" dirty="0">
                          <a:solidFill>
                            <a:srgbClr val="000000"/>
                          </a:solidFill>
                        </a:rPr>
                        <a:t>Controllata in vista cessione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a:solidFill>
                            <a:srgbClr val="000000"/>
                          </a:solidFill>
                        </a:rPr>
                        <a:t>Minore tra costo</a:t>
                      </a:r>
                      <a:r>
                        <a:rPr lang="it-IT" baseline="0" dirty="0">
                          <a:solidFill>
                            <a:srgbClr val="000000"/>
                          </a:solidFill>
                        </a:rPr>
                        <a:t> e valore realizzo</a:t>
                      </a:r>
                      <a:endParaRPr lang="it-IT" dirty="0">
                        <a:solidFill>
                          <a:srgbClr val="000000"/>
                        </a:solidFill>
                      </a:endParaRPr>
                    </a:p>
                  </a:txBody>
                  <a:tcPr/>
                </a:tc>
                <a:extLst>
                  <a:ext uri="{0D108BD9-81ED-4DB2-BD59-A6C34878D82A}">
                    <a16:rowId xmlns:a16="http://schemas.microsoft.com/office/drawing/2014/main" val="10005"/>
                  </a:ext>
                </a:extLst>
              </a:tr>
              <a:tr h="370840">
                <a:tc>
                  <a:txBody>
                    <a:bodyPr/>
                    <a:lstStyle/>
                    <a:p>
                      <a:r>
                        <a:rPr lang="it-IT" dirty="0">
                          <a:solidFill>
                            <a:srgbClr val="000000"/>
                          </a:solidFill>
                        </a:rPr>
                        <a:t>Controllata irrilevante </a:t>
                      </a:r>
                    </a:p>
                  </a:txBody>
                  <a:tcPr/>
                </a:tc>
                <a:tc>
                  <a:txBody>
                    <a:bodyPr/>
                    <a:lstStyle/>
                    <a:p>
                      <a:r>
                        <a:rPr lang="it-IT" dirty="0">
                          <a:solidFill>
                            <a:srgbClr val="000000"/>
                          </a:solidFill>
                        </a:rPr>
                        <a:t>Costo</a:t>
                      </a:r>
                    </a:p>
                  </a:txBody>
                  <a:tcPr/>
                </a:tc>
                <a:extLst>
                  <a:ext uri="{0D108BD9-81ED-4DB2-BD59-A6C34878D82A}">
                    <a16:rowId xmlns:a16="http://schemas.microsoft.com/office/drawing/2014/main" val="10006"/>
                  </a:ext>
                </a:extLst>
              </a:tr>
              <a:tr h="370840">
                <a:tc>
                  <a:txBody>
                    <a:bodyPr/>
                    <a:lstStyle/>
                    <a:p>
                      <a:r>
                        <a:rPr lang="it-IT" dirty="0">
                          <a:solidFill>
                            <a:srgbClr val="000000"/>
                          </a:solidFill>
                        </a:rPr>
                        <a:t>Controllata in liquidazione</a:t>
                      </a:r>
                    </a:p>
                  </a:txBody>
                  <a:tcPr/>
                </a:tc>
                <a:tc>
                  <a:txBody>
                    <a:bodyPr/>
                    <a:lstStyle/>
                    <a:p>
                      <a:r>
                        <a:rPr lang="it-IT" dirty="0">
                          <a:solidFill>
                            <a:srgbClr val="000000"/>
                          </a:solidFill>
                        </a:rPr>
                        <a:t>Costo</a:t>
                      </a:r>
                    </a:p>
                  </a:txBody>
                  <a:tcPr/>
                </a:tc>
                <a:extLst>
                  <a:ext uri="{0D108BD9-81ED-4DB2-BD59-A6C34878D82A}">
                    <a16:rowId xmlns:a16="http://schemas.microsoft.com/office/drawing/2014/main" val="10007"/>
                  </a:ext>
                </a:extLst>
              </a:tr>
              <a:tr h="370840">
                <a:tc>
                  <a:txBody>
                    <a:bodyPr/>
                    <a:lstStyle/>
                    <a:p>
                      <a:r>
                        <a:rPr lang="it-IT" dirty="0">
                          <a:solidFill>
                            <a:srgbClr val="000000"/>
                          </a:solidFill>
                        </a:rPr>
                        <a:t>Minoritaria circolante</a:t>
                      </a:r>
                    </a:p>
                  </a:txBody>
                  <a:tcPr/>
                </a:tc>
                <a:tc>
                  <a:txBody>
                    <a:bodyPr/>
                    <a:lstStyle/>
                    <a:p>
                      <a:r>
                        <a:rPr lang="it-IT" dirty="0">
                          <a:solidFill>
                            <a:srgbClr val="000000"/>
                          </a:solidFill>
                        </a:rPr>
                        <a:t>Minore tra costo</a:t>
                      </a:r>
                      <a:r>
                        <a:rPr lang="it-IT" baseline="0" dirty="0">
                          <a:solidFill>
                            <a:srgbClr val="000000"/>
                          </a:solidFill>
                        </a:rPr>
                        <a:t> e valore realizzo</a:t>
                      </a:r>
                      <a:endParaRPr lang="it-IT" dirty="0">
                        <a:solidFill>
                          <a:srgbClr val="000000"/>
                        </a:solidFill>
                      </a:endParaRPr>
                    </a:p>
                  </a:txBody>
                  <a:tcPr/>
                </a:tc>
                <a:extLst>
                  <a:ext uri="{0D108BD9-81ED-4DB2-BD59-A6C34878D82A}">
                    <a16:rowId xmlns:a16="http://schemas.microsoft.com/office/drawing/2014/main" val="10008"/>
                  </a:ext>
                </a:extLst>
              </a:tr>
              <a:tr h="370840">
                <a:tc>
                  <a:txBody>
                    <a:bodyPr/>
                    <a:lstStyle/>
                    <a:p>
                      <a:r>
                        <a:rPr lang="it-IT" dirty="0">
                          <a:solidFill>
                            <a:srgbClr val="000000"/>
                          </a:solidFill>
                        </a:rPr>
                        <a:t>Minoritaria immobilizzata</a:t>
                      </a:r>
                    </a:p>
                  </a:txBody>
                  <a:tcPr/>
                </a:tc>
                <a:tc>
                  <a:txBody>
                    <a:bodyPr/>
                    <a:lstStyle/>
                    <a:p>
                      <a:r>
                        <a:rPr lang="it-IT" dirty="0">
                          <a:solidFill>
                            <a:srgbClr val="000000"/>
                          </a:solidFill>
                        </a:rPr>
                        <a:t>Costo salvo perdite durevoli</a:t>
                      </a:r>
                    </a:p>
                  </a:txBody>
                  <a:tcPr/>
                </a:tc>
                <a:extLst>
                  <a:ext uri="{0D108BD9-81ED-4DB2-BD59-A6C34878D82A}">
                    <a16:rowId xmlns:a16="http://schemas.microsoft.com/office/drawing/2014/main" val="10009"/>
                  </a:ext>
                </a:extLst>
              </a:tr>
            </a:tbl>
          </a:graphicData>
        </a:graphic>
      </p:graphicFrame>
      <p:sp>
        <p:nvSpPr>
          <p:cNvPr id="5" name="Segnaposto numero diapositiva 4"/>
          <p:cNvSpPr>
            <a:spLocks noGrp="1"/>
          </p:cNvSpPr>
          <p:nvPr>
            <p:ph type="sldNum" sz="quarter" idx="12"/>
          </p:nvPr>
        </p:nvSpPr>
        <p:spPr/>
        <p:txBody>
          <a:bodyPr/>
          <a:lstStyle/>
          <a:p>
            <a:fld id="{8B37D5FE-740C-46F5-801A-FA5477D9711F}" type="slidenum">
              <a:rPr lang="en-US" smtClean="0"/>
              <a:pPr/>
              <a:t>50</a:t>
            </a:fld>
            <a:endParaRPr lang="en-US"/>
          </a:p>
        </p:txBody>
      </p:sp>
      <p:sp>
        <p:nvSpPr>
          <p:cNvPr id="6" name="Segnaposto piè di pagina 5"/>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3147913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STRUTTURA BILANCIO CONSOLIDATO</a:t>
            </a:r>
          </a:p>
        </p:txBody>
      </p:sp>
      <p:sp>
        <p:nvSpPr>
          <p:cNvPr id="3" name="Segnaposto contenuto 2"/>
          <p:cNvSpPr>
            <a:spLocks noGrp="1"/>
          </p:cNvSpPr>
          <p:nvPr>
            <p:ph idx="1"/>
          </p:nvPr>
        </p:nvSpPr>
        <p:spPr>
          <a:xfrm>
            <a:off x="400090" y="1402360"/>
            <a:ext cx="8436354" cy="5014096"/>
          </a:xfrm>
        </p:spPr>
        <p:txBody>
          <a:bodyPr/>
          <a:lstStyle/>
          <a:p>
            <a:endParaRPr lang="it-IT" b="1" dirty="0">
              <a:solidFill>
                <a:srgbClr val="000000"/>
              </a:solidFill>
            </a:endParaRPr>
          </a:p>
          <a:p>
            <a:endParaRPr lang="it-IT" b="1" dirty="0">
              <a:solidFill>
                <a:srgbClr val="000000"/>
              </a:solidFill>
            </a:endParaRPr>
          </a:p>
          <a:p>
            <a:endParaRPr lang="it-IT" b="1" dirty="0">
              <a:solidFill>
                <a:srgbClr val="000000"/>
              </a:solidFill>
            </a:endParaRPr>
          </a:p>
          <a:p>
            <a:endParaRPr lang="it-IT" b="1" dirty="0">
              <a:solidFill>
                <a:srgbClr val="000000"/>
              </a:solidFill>
            </a:endParaRPr>
          </a:p>
          <a:p>
            <a:endParaRPr lang="it-IT" b="1" dirty="0">
              <a:solidFill>
                <a:srgbClr val="000000"/>
              </a:solidFill>
            </a:endParaRPr>
          </a:p>
          <a:p>
            <a:endParaRPr lang="it-IT" b="1" dirty="0">
              <a:solidFill>
                <a:srgbClr val="000000"/>
              </a:solidFill>
            </a:endParaRPr>
          </a:p>
          <a:p>
            <a:endParaRPr lang="it-IT" b="1" dirty="0">
              <a:solidFill>
                <a:srgbClr val="000000"/>
              </a:solidFill>
            </a:endParaRPr>
          </a:p>
          <a:p>
            <a:pPr marL="0" indent="0" algn="ctr">
              <a:buNone/>
            </a:pPr>
            <a:r>
              <a:rPr lang="it-IT" b="1" dirty="0">
                <a:solidFill>
                  <a:srgbClr val="000000"/>
                </a:solidFill>
              </a:rPr>
              <a:t>RELAZIONE SULLA GESTIONE</a:t>
            </a:r>
          </a:p>
        </p:txBody>
      </p:sp>
      <p:sp>
        <p:nvSpPr>
          <p:cNvPr id="4" name="Rettangolo 3"/>
          <p:cNvSpPr/>
          <p:nvPr/>
        </p:nvSpPr>
        <p:spPr>
          <a:xfrm>
            <a:off x="515900" y="1474351"/>
            <a:ext cx="8069207" cy="536579"/>
          </a:xfrm>
          <a:prstGeom prst="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000000"/>
                </a:solidFill>
              </a:rPr>
              <a:t>IL BILANCIO CONSOLIDATO SI ARTICOLA IN</a:t>
            </a:r>
          </a:p>
        </p:txBody>
      </p:sp>
      <p:sp>
        <p:nvSpPr>
          <p:cNvPr id="5" name="Freccia giù 4"/>
          <p:cNvSpPr/>
          <p:nvPr/>
        </p:nvSpPr>
        <p:spPr>
          <a:xfrm>
            <a:off x="3187999" y="2010930"/>
            <a:ext cx="2553044" cy="42335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Rettangolo 5"/>
          <p:cNvSpPr/>
          <p:nvPr/>
        </p:nvSpPr>
        <p:spPr>
          <a:xfrm>
            <a:off x="515900" y="2434283"/>
            <a:ext cx="8069207" cy="1071615"/>
          </a:xfrm>
          <a:prstGeom prst="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ctr">
              <a:buFont typeface="Wingdings" charset="2"/>
              <a:buChar char="ü"/>
            </a:pPr>
            <a:r>
              <a:rPr lang="it-IT" b="1" dirty="0">
                <a:solidFill>
                  <a:srgbClr val="000000"/>
                </a:solidFill>
              </a:rPr>
              <a:t>STATO PATRIMONIALE CONSOLIDATO</a:t>
            </a:r>
          </a:p>
          <a:p>
            <a:pPr marL="285750" indent="-285750" algn="ctr">
              <a:buFont typeface="Wingdings" charset="2"/>
              <a:buChar char="ü"/>
            </a:pPr>
            <a:r>
              <a:rPr lang="it-IT" b="1" dirty="0">
                <a:solidFill>
                  <a:srgbClr val="000000"/>
                </a:solidFill>
              </a:rPr>
              <a:t>CONTO ECONOMICO CONSOLIDATO</a:t>
            </a:r>
          </a:p>
          <a:p>
            <a:pPr marL="285750" indent="-285750" algn="ctr">
              <a:buFont typeface="Wingdings" charset="2"/>
              <a:buChar char="ü"/>
            </a:pPr>
            <a:r>
              <a:rPr lang="it-IT" b="1" dirty="0">
                <a:solidFill>
                  <a:srgbClr val="000000"/>
                </a:solidFill>
              </a:rPr>
              <a:t>NOTA INTEGRATIVA CONSOLIDATA</a:t>
            </a:r>
          </a:p>
        </p:txBody>
      </p:sp>
      <p:sp>
        <p:nvSpPr>
          <p:cNvPr id="7" name="Freccia giù 6"/>
          <p:cNvSpPr/>
          <p:nvPr/>
        </p:nvSpPr>
        <p:spPr>
          <a:xfrm>
            <a:off x="3340399" y="3505898"/>
            <a:ext cx="2553044" cy="42335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Rettangolo 7"/>
          <p:cNvSpPr/>
          <p:nvPr/>
        </p:nvSpPr>
        <p:spPr>
          <a:xfrm>
            <a:off x="515900" y="3929251"/>
            <a:ext cx="8069207" cy="1342569"/>
          </a:xfrm>
          <a:prstGeom prst="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ctr">
              <a:buFont typeface="Wingdings" charset="2"/>
              <a:buChar char="ü"/>
            </a:pPr>
            <a:endParaRPr lang="it-IT" b="1" dirty="0">
              <a:solidFill>
                <a:srgbClr val="000000"/>
              </a:solidFill>
            </a:endParaRPr>
          </a:p>
          <a:p>
            <a:pPr marL="285750" indent="-285750" algn="ctr">
              <a:buFont typeface="Wingdings" charset="2"/>
              <a:buChar char="ü"/>
            </a:pPr>
            <a:r>
              <a:rPr lang="it-IT" b="1" dirty="0">
                <a:solidFill>
                  <a:srgbClr val="000000"/>
                </a:solidFill>
              </a:rPr>
              <a:t>PROSPETTI SUPPLEMENTARI:</a:t>
            </a:r>
          </a:p>
          <a:p>
            <a:pPr marL="285750" indent="-285750" algn="ctr">
              <a:buFont typeface="Courier New"/>
              <a:buChar char="o"/>
            </a:pPr>
            <a:r>
              <a:rPr lang="it-IT" b="1" dirty="0">
                <a:solidFill>
                  <a:srgbClr val="000000"/>
                </a:solidFill>
              </a:rPr>
              <a:t>Rendiconto finanziario</a:t>
            </a:r>
          </a:p>
          <a:p>
            <a:pPr marL="285750" indent="-285750" algn="ctr">
              <a:buFont typeface="Courier New"/>
              <a:buChar char="o"/>
            </a:pPr>
            <a:r>
              <a:rPr lang="it-IT" b="1" dirty="0">
                <a:solidFill>
                  <a:srgbClr val="000000"/>
                </a:solidFill>
              </a:rPr>
              <a:t>Prospetto di raccordo reddito e patrimonio netto</a:t>
            </a:r>
          </a:p>
          <a:p>
            <a:pPr marL="285750" indent="-285750" algn="ctr">
              <a:buFont typeface="Courier New"/>
              <a:buChar char="o"/>
            </a:pPr>
            <a:r>
              <a:rPr lang="it-IT" b="1" dirty="0">
                <a:solidFill>
                  <a:srgbClr val="000000"/>
                </a:solidFill>
              </a:rPr>
              <a:t>Prospetto movimentazioni del patrimonio netto</a:t>
            </a:r>
          </a:p>
          <a:p>
            <a:pPr marL="285750" indent="-285750" algn="ctr">
              <a:buFont typeface="Courier New"/>
              <a:buChar char="o"/>
            </a:pPr>
            <a:endParaRPr lang="it-IT" b="1" dirty="0">
              <a:solidFill>
                <a:srgbClr val="000000"/>
              </a:solidFill>
            </a:endParaRPr>
          </a:p>
        </p:txBody>
      </p:sp>
      <p:sp>
        <p:nvSpPr>
          <p:cNvPr id="9" name="Freccia giù 8"/>
          <p:cNvSpPr/>
          <p:nvPr/>
        </p:nvSpPr>
        <p:spPr>
          <a:xfrm>
            <a:off x="3340399" y="5271820"/>
            <a:ext cx="2553044" cy="42335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Segnaposto numero diapositiva 9"/>
          <p:cNvSpPr>
            <a:spLocks noGrp="1"/>
          </p:cNvSpPr>
          <p:nvPr>
            <p:ph type="sldNum" sz="quarter" idx="12"/>
          </p:nvPr>
        </p:nvSpPr>
        <p:spPr/>
        <p:txBody>
          <a:bodyPr/>
          <a:lstStyle/>
          <a:p>
            <a:fld id="{8B37D5FE-740C-46F5-801A-FA5477D9711F}" type="slidenum">
              <a:rPr lang="en-US" smtClean="0"/>
              <a:pPr/>
              <a:t>51</a:t>
            </a:fld>
            <a:endParaRPr lang="en-US"/>
          </a:p>
        </p:txBody>
      </p:sp>
      <p:sp>
        <p:nvSpPr>
          <p:cNvPr id="11" name="Segnaposto piè di pagina 10"/>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893326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STATO PATRIMONIALE CONSOLIDATO</a:t>
            </a:r>
          </a:p>
        </p:txBody>
      </p:sp>
      <p:sp>
        <p:nvSpPr>
          <p:cNvPr id="3" name="Segnaposto contenuto 2"/>
          <p:cNvSpPr>
            <a:spLocks noGrp="1"/>
          </p:cNvSpPr>
          <p:nvPr>
            <p:ph idx="1"/>
          </p:nvPr>
        </p:nvSpPr>
        <p:spPr>
          <a:xfrm>
            <a:off x="410074" y="1362670"/>
            <a:ext cx="8558651" cy="5239003"/>
          </a:xfrm>
        </p:spPr>
        <p:txBody>
          <a:bodyPr/>
          <a:lstStyle/>
          <a:p>
            <a:endParaRPr lang="it-IT" dirty="0"/>
          </a:p>
          <a:p>
            <a:pPr marL="0" indent="0">
              <a:buNone/>
            </a:pPr>
            <a:endParaRPr lang="it-IT" dirty="0"/>
          </a:p>
        </p:txBody>
      </p:sp>
      <p:sp>
        <p:nvSpPr>
          <p:cNvPr id="4" name="Rettangolo 3"/>
          <p:cNvSpPr/>
          <p:nvPr/>
        </p:nvSpPr>
        <p:spPr>
          <a:xfrm>
            <a:off x="410075" y="1580190"/>
            <a:ext cx="8227946" cy="351361"/>
          </a:xfrm>
          <a:prstGeom prst="rect">
            <a:avLst/>
          </a:prstGeom>
          <a:solidFill>
            <a:schemeClr val="accent6">
              <a:lumMod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ADEGUAMENTI PRINCIPALI RISPETTO AL BILANCIO D’ESERCIZIO</a:t>
            </a:r>
          </a:p>
        </p:txBody>
      </p:sp>
      <p:sp>
        <p:nvSpPr>
          <p:cNvPr id="5" name="Freccia angolare bidirezionale 4"/>
          <p:cNvSpPr/>
          <p:nvPr/>
        </p:nvSpPr>
        <p:spPr>
          <a:xfrm>
            <a:off x="2228126" y="1931551"/>
            <a:ext cx="608498" cy="1150993"/>
          </a:xfrm>
          <a:prstGeom prst="leftUpArrow">
            <a:avLst/>
          </a:prstGeom>
          <a:solidFill>
            <a:schemeClr val="bg1"/>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Freccia bidirezionale verticale 5"/>
          <p:cNvSpPr/>
          <p:nvPr/>
        </p:nvSpPr>
        <p:spPr>
          <a:xfrm>
            <a:off x="3240910" y="1931551"/>
            <a:ext cx="317477" cy="1812484"/>
          </a:xfrm>
          <a:prstGeom prst="upDownArrow">
            <a:avLst/>
          </a:prstGeom>
          <a:solidFill>
            <a:schemeClr val="bg1"/>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Freccia bidirezionale verticale 6"/>
          <p:cNvSpPr/>
          <p:nvPr/>
        </p:nvSpPr>
        <p:spPr>
          <a:xfrm>
            <a:off x="5403999" y="1931551"/>
            <a:ext cx="317477" cy="1812484"/>
          </a:xfrm>
          <a:prstGeom prst="upDownArrow">
            <a:avLst/>
          </a:prstGeom>
          <a:solidFill>
            <a:schemeClr val="bg1"/>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Freccia angolare bidirezionale 7"/>
          <p:cNvSpPr/>
          <p:nvPr/>
        </p:nvSpPr>
        <p:spPr>
          <a:xfrm rot="5400000">
            <a:off x="5968920" y="2280288"/>
            <a:ext cx="1150994" cy="665197"/>
          </a:xfrm>
          <a:prstGeom prst="leftUpArrow">
            <a:avLst/>
          </a:prstGeom>
          <a:solidFill>
            <a:schemeClr val="bg1"/>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Rettangolo arrotondato 8"/>
          <p:cNvSpPr/>
          <p:nvPr/>
        </p:nvSpPr>
        <p:spPr>
          <a:xfrm>
            <a:off x="6877016" y="2599656"/>
            <a:ext cx="1761005" cy="3247918"/>
          </a:xfrm>
          <a:prstGeom prst="roundRect">
            <a:avLst/>
          </a:prstGeom>
          <a:solidFill>
            <a:schemeClr val="accent6">
              <a:lumMod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t>DIFFERENZA POSITIVA DI CONSOLIDAMENTO:</a:t>
            </a:r>
          </a:p>
          <a:p>
            <a:pPr marL="285750" indent="-285750" algn="ctr">
              <a:buFont typeface="Arial"/>
              <a:buChar char="•"/>
            </a:pPr>
            <a:r>
              <a:rPr lang="it-IT" dirty="0"/>
              <a:t>Differenza da </a:t>
            </a:r>
            <a:r>
              <a:rPr lang="it-IT" dirty="0" err="1"/>
              <a:t>consolid</a:t>
            </a:r>
            <a:r>
              <a:rPr lang="it-IT" dirty="0"/>
              <a:t>.</a:t>
            </a:r>
          </a:p>
          <a:p>
            <a:pPr marL="285750" indent="-285750" algn="ctr">
              <a:buFont typeface="Arial"/>
              <a:buChar char="•"/>
            </a:pPr>
            <a:r>
              <a:rPr lang="it-IT" dirty="0"/>
              <a:t>(Riserva da </a:t>
            </a:r>
            <a:r>
              <a:rPr lang="it-IT" dirty="0" err="1"/>
              <a:t>consolid</a:t>
            </a:r>
            <a:r>
              <a:rPr lang="it-IT" dirty="0"/>
              <a:t>.) </a:t>
            </a:r>
          </a:p>
        </p:txBody>
      </p:sp>
      <p:sp>
        <p:nvSpPr>
          <p:cNvPr id="10" name="Rettangolo arrotondato 9"/>
          <p:cNvSpPr/>
          <p:nvPr/>
        </p:nvSpPr>
        <p:spPr>
          <a:xfrm>
            <a:off x="4550504" y="3896434"/>
            <a:ext cx="2129743" cy="2480332"/>
          </a:xfrm>
          <a:prstGeom prst="roundRect">
            <a:avLst/>
          </a:prstGeom>
          <a:solidFill>
            <a:schemeClr val="accent6">
              <a:lumMod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t>RISERVA DA TRADUZIONE/CONVERSIONE</a:t>
            </a:r>
          </a:p>
        </p:txBody>
      </p:sp>
      <p:sp>
        <p:nvSpPr>
          <p:cNvPr id="11" name="Rettangolo arrotondato 10"/>
          <p:cNvSpPr/>
          <p:nvPr/>
        </p:nvSpPr>
        <p:spPr>
          <a:xfrm>
            <a:off x="2370743" y="3876845"/>
            <a:ext cx="1872618" cy="2724827"/>
          </a:xfrm>
          <a:prstGeom prst="roundRect">
            <a:avLst/>
          </a:prstGeom>
          <a:solidFill>
            <a:schemeClr val="accent6">
              <a:lumMod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t>PN DI TERZI:</a:t>
            </a:r>
          </a:p>
          <a:p>
            <a:pPr marL="285750" indent="-285750" algn="ctr">
              <a:buFont typeface="Arial"/>
              <a:buChar char="•"/>
            </a:pPr>
            <a:r>
              <a:rPr lang="it-IT" dirty="0"/>
              <a:t>Capitale e riserve di terzi</a:t>
            </a:r>
          </a:p>
          <a:p>
            <a:pPr marL="285750" indent="-285750" algn="ctr">
              <a:buFont typeface="Arial"/>
              <a:buChar char="•"/>
            </a:pPr>
            <a:r>
              <a:rPr lang="it-IT" dirty="0"/>
              <a:t>Utile/perdita dell’es di pertinenza di terzi</a:t>
            </a:r>
          </a:p>
        </p:txBody>
      </p:sp>
      <p:sp>
        <p:nvSpPr>
          <p:cNvPr id="12" name="Rettangolo arrotondato 11"/>
          <p:cNvSpPr/>
          <p:nvPr/>
        </p:nvSpPr>
        <p:spPr>
          <a:xfrm>
            <a:off x="410074" y="2612886"/>
            <a:ext cx="1761005" cy="3234688"/>
          </a:xfrm>
          <a:prstGeom prst="roundRect">
            <a:avLst/>
          </a:prstGeom>
          <a:solidFill>
            <a:schemeClr val="accent6">
              <a:lumMod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t>DIFFERENZA NEGATIVA DI CONSOLIDAMENTO:</a:t>
            </a:r>
          </a:p>
          <a:p>
            <a:pPr marL="285750" indent="-285750" algn="ctr">
              <a:buFont typeface="Arial"/>
              <a:buChar char="•"/>
            </a:pPr>
            <a:r>
              <a:rPr lang="it-IT" dirty="0"/>
              <a:t>Riserva di </a:t>
            </a:r>
            <a:r>
              <a:rPr lang="it-IT" dirty="0" err="1"/>
              <a:t>consolid</a:t>
            </a:r>
            <a:r>
              <a:rPr lang="it-IT" dirty="0"/>
              <a:t>.</a:t>
            </a:r>
          </a:p>
          <a:p>
            <a:pPr marL="285750" indent="-285750" algn="ctr">
              <a:buFont typeface="Arial"/>
              <a:buChar char="•"/>
            </a:pPr>
            <a:r>
              <a:rPr lang="it-IT" dirty="0"/>
              <a:t>Fondo di </a:t>
            </a:r>
            <a:r>
              <a:rPr lang="it-IT" dirty="0" err="1"/>
              <a:t>consolid</a:t>
            </a:r>
            <a:r>
              <a:rPr lang="it-IT" dirty="0"/>
              <a:t>. per rischi ed oneri futuri</a:t>
            </a:r>
          </a:p>
        </p:txBody>
      </p:sp>
      <p:sp>
        <p:nvSpPr>
          <p:cNvPr id="13" name="Segnaposto numero diapositiva 12"/>
          <p:cNvSpPr>
            <a:spLocks noGrp="1"/>
          </p:cNvSpPr>
          <p:nvPr>
            <p:ph type="sldNum" sz="quarter" idx="12"/>
          </p:nvPr>
        </p:nvSpPr>
        <p:spPr/>
        <p:txBody>
          <a:bodyPr/>
          <a:lstStyle/>
          <a:p>
            <a:fld id="{8B37D5FE-740C-46F5-801A-FA5477D9711F}" type="slidenum">
              <a:rPr lang="en-US" smtClean="0"/>
              <a:pPr/>
              <a:t>52</a:t>
            </a:fld>
            <a:endParaRPr lang="en-US"/>
          </a:p>
        </p:txBody>
      </p:sp>
      <p:sp>
        <p:nvSpPr>
          <p:cNvPr id="14" name="Segnaposto piè di pagina 13"/>
          <p:cNvSpPr>
            <a:spLocks noGrp="1"/>
          </p:cNvSpPr>
          <p:nvPr>
            <p:ph type="ftr" sz="quarter" idx="11"/>
          </p:nvPr>
        </p:nvSpPr>
        <p:spPr/>
        <p:txBody>
          <a:bodyPr/>
          <a:lstStyle/>
          <a:p>
            <a:r>
              <a:rPr lang="hr-HR"/>
              <a:t>Ilaria Parodi - Paolo Parodi</a:t>
            </a:r>
            <a:endParaRPr lang="en-US" dirty="0"/>
          </a:p>
        </p:txBody>
      </p:sp>
    </p:spTree>
    <p:extLst>
      <p:ext uri="{BB962C8B-B14F-4D97-AF65-F5344CB8AC3E}">
        <p14:creationId xmlns:p14="http://schemas.microsoft.com/office/powerpoint/2010/main" val="5244291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rgbClr val="000000"/>
                </a:solidFill>
              </a:rPr>
              <a:t>STATO PATRIMONILALE CONSOLIDATO</a:t>
            </a:r>
          </a:p>
        </p:txBody>
      </p:sp>
      <p:sp>
        <p:nvSpPr>
          <p:cNvPr id="3" name="Segnaposto contenuto 2"/>
          <p:cNvSpPr>
            <a:spLocks noGrp="1"/>
          </p:cNvSpPr>
          <p:nvPr>
            <p:ph idx="1"/>
          </p:nvPr>
        </p:nvSpPr>
        <p:spPr>
          <a:xfrm>
            <a:off x="955675" y="1600200"/>
            <a:ext cx="7682346" cy="4291013"/>
          </a:xfrm>
        </p:spPr>
        <p:txBody>
          <a:bodyPr>
            <a:normAutofit lnSpcReduction="10000"/>
          </a:bodyPr>
          <a:lstStyle/>
          <a:p>
            <a:pPr marL="0" indent="0" algn="ctr">
              <a:buNone/>
            </a:pPr>
            <a:r>
              <a:rPr lang="it-IT" b="1" dirty="0">
                <a:solidFill>
                  <a:srgbClr val="000000"/>
                </a:solidFill>
                <a:latin typeface="Times New Roman"/>
                <a:cs typeface="Times New Roman"/>
              </a:rPr>
              <a:t>ALTRI ELEMENTI RILEVANTI</a:t>
            </a:r>
          </a:p>
          <a:p>
            <a:pPr marL="0" indent="0" algn="ctr">
              <a:buNone/>
            </a:pPr>
            <a:endParaRPr lang="it-IT" b="1" dirty="0">
              <a:solidFill>
                <a:srgbClr val="000000"/>
              </a:solidFill>
              <a:latin typeface="Times New Roman"/>
              <a:cs typeface="Times New Roman"/>
            </a:endParaRPr>
          </a:p>
          <a:p>
            <a:pPr marL="0" indent="0" algn="ctr">
              <a:buNone/>
            </a:pPr>
            <a:endParaRPr lang="it-IT" b="1" dirty="0">
              <a:solidFill>
                <a:srgbClr val="000000"/>
              </a:solidFill>
              <a:latin typeface="Times New Roman"/>
              <a:cs typeface="Times New Roman"/>
            </a:endParaRPr>
          </a:p>
          <a:p>
            <a:pPr marL="0" indent="0" algn="ctr">
              <a:buNone/>
            </a:pPr>
            <a:endParaRPr lang="it-IT" b="1" dirty="0">
              <a:solidFill>
                <a:srgbClr val="000000"/>
              </a:solidFill>
              <a:latin typeface="Times New Roman"/>
              <a:cs typeface="Times New Roman"/>
            </a:endParaRPr>
          </a:p>
          <a:p>
            <a:pPr marL="0" indent="0" algn="ctr">
              <a:buNone/>
            </a:pPr>
            <a:endParaRPr lang="it-IT" b="1" dirty="0">
              <a:solidFill>
                <a:srgbClr val="000000"/>
              </a:solidFill>
              <a:latin typeface="Times New Roman"/>
              <a:cs typeface="Times New Roman"/>
            </a:endParaRPr>
          </a:p>
          <a:p>
            <a:pPr marL="0" indent="0" algn="ctr">
              <a:buNone/>
            </a:pPr>
            <a:endParaRPr lang="it-IT" b="1" dirty="0">
              <a:solidFill>
                <a:srgbClr val="000000"/>
              </a:solidFill>
              <a:latin typeface="Times New Roman"/>
              <a:cs typeface="Times New Roman"/>
            </a:endParaRPr>
          </a:p>
          <a:p>
            <a:pPr marL="0" indent="0" algn="ctr">
              <a:buNone/>
            </a:pPr>
            <a:r>
              <a:rPr lang="it-IT" b="1" dirty="0">
                <a:solidFill>
                  <a:srgbClr val="000000"/>
                </a:solidFill>
                <a:latin typeface="Times New Roman"/>
                <a:cs typeface="Times New Roman"/>
              </a:rPr>
              <a:t>ALTRI ADATTAMENTI NECESSARI PER LA CLAUSOLA GENERALE</a:t>
            </a:r>
          </a:p>
          <a:p>
            <a:pPr marL="0" indent="0" algn="ctr">
              <a:buNone/>
            </a:pPr>
            <a:endParaRPr lang="it-IT" b="1" dirty="0">
              <a:solidFill>
                <a:srgbClr val="000000"/>
              </a:solidFill>
              <a:latin typeface="Times New Roman"/>
              <a:cs typeface="Times New Roman"/>
            </a:endParaRPr>
          </a:p>
        </p:txBody>
      </p:sp>
      <p:sp>
        <p:nvSpPr>
          <p:cNvPr id="5" name="Angolo ripiegato 4"/>
          <p:cNvSpPr/>
          <p:nvPr/>
        </p:nvSpPr>
        <p:spPr>
          <a:xfrm>
            <a:off x="1322821" y="2315215"/>
            <a:ext cx="7040130" cy="1799253"/>
          </a:xfrm>
          <a:prstGeom prst="foldedCorner">
            <a:avLst/>
          </a:prstGeom>
          <a:solidFill>
            <a:schemeClr val="accent6">
              <a:lumMod val="60000"/>
              <a:lumOff val="40000"/>
            </a:schemeClr>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ctr">
              <a:buFont typeface="Wingdings" charset="2"/>
              <a:buChar char="v"/>
            </a:pPr>
            <a:r>
              <a:rPr lang="it-IT" b="1" dirty="0">
                <a:solidFill>
                  <a:srgbClr val="000000"/>
                </a:solidFill>
              </a:rPr>
              <a:t>AZIONI PROPRIE / RISERVA PER AZIONI PROPRIE</a:t>
            </a:r>
          </a:p>
          <a:p>
            <a:pPr marL="285750" indent="-285750" algn="ctr">
              <a:buFont typeface="Wingdings" charset="2"/>
              <a:buChar char="v"/>
            </a:pPr>
            <a:r>
              <a:rPr lang="it-IT" b="1" dirty="0">
                <a:solidFill>
                  <a:srgbClr val="000000"/>
                </a:solidFill>
              </a:rPr>
              <a:t>FONDO IMPOSTE DIFFERITE</a:t>
            </a:r>
          </a:p>
          <a:p>
            <a:pPr marL="285750" indent="-285750" algn="ctr">
              <a:buFont typeface="Wingdings" charset="2"/>
              <a:buChar char="v"/>
            </a:pPr>
            <a:r>
              <a:rPr lang="it-IT" b="1" dirty="0">
                <a:solidFill>
                  <a:srgbClr val="000000"/>
                </a:solidFill>
              </a:rPr>
              <a:t>CREDITI PER IMPOSTE ANTICIPATE</a:t>
            </a:r>
          </a:p>
          <a:p>
            <a:pPr marL="285750" indent="-285750" algn="ctr">
              <a:buFont typeface="Wingdings" charset="2"/>
              <a:buChar char="v"/>
            </a:pPr>
            <a:r>
              <a:rPr lang="it-IT" b="1" dirty="0">
                <a:solidFill>
                  <a:srgbClr val="000000"/>
                </a:solidFill>
              </a:rPr>
              <a:t>RIMANENZE (Opzione di raggruppamento)</a:t>
            </a:r>
          </a:p>
        </p:txBody>
      </p:sp>
      <p:sp>
        <p:nvSpPr>
          <p:cNvPr id="6" name="Freccia destra con strisce 5"/>
          <p:cNvSpPr/>
          <p:nvPr/>
        </p:nvSpPr>
        <p:spPr>
          <a:xfrm rot="5400000">
            <a:off x="4349638" y="3208665"/>
            <a:ext cx="842229" cy="2980316"/>
          </a:xfrm>
          <a:prstGeom prst="stripedRightArrow">
            <a:avLst/>
          </a:prstGeom>
          <a:solidFill>
            <a:schemeClr val="accent6">
              <a:lumMod val="5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 name="Segnaposto numero diapositiva 3"/>
          <p:cNvSpPr>
            <a:spLocks noGrp="1"/>
          </p:cNvSpPr>
          <p:nvPr>
            <p:ph type="sldNum" sz="quarter" idx="12"/>
          </p:nvPr>
        </p:nvSpPr>
        <p:spPr/>
        <p:txBody>
          <a:bodyPr/>
          <a:lstStyle/>
          <a:p>
            <a:fld id="{8B37D5FE-740C-46F5-801A-FA5477D9711F}" type="slidenum">
              <a:rPr lang="en-US" smtClean="0"/>
              <a:pPr/>
              <a:t>53</a:t>
            </a:fld>
            <a:endParaRPr lang="en-US"/>
          </a:p>
        </p:txBody>
      </p:sp>
      <p:sp>
        <p:nvSpPr>
          <p:cNvPr id="7" name="Segnaposto piè di pagina 6"/>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5094458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a 5"/>
          <p:cNvGraphicFramePr>
            <a:graphicFrameLocks noGrp="1"/>
          </p:cNvGraphicFramePr>
          <p:nvPr>
            <p:extLst>
              <p:ext uri="{D42A27DB-BD31-4B8C-83A1-F6EECF244321}">
                <p14:modId xmlns:p14="http://schemas.microsoft.com/office/powerpoint/2010/main" val="3695357302"/>
              </p:ext>
            </p:extLst>
          </p:nvPr>
        </p:nvGraphicFramePr>
        <p:xfrm>
          <a:off x="383619" y="63931"/>
          <a:ext cx="8386684" cy="6670040"/>
        </p:xfrm>
        <a:graphic>
          <a:graphicData uri="http://schemas.openxmlformats.org/drawingml/2006/table">
            <a:tbl>
              <a:tblPr firstRow="1" bandRow="1">
                <a:tableStyleId>{638B1855-1B75-4FBE-930C-398BA8C253C6}</a:tableStyleId>
              </a:tblPr>
              <a:tblGrid>
                <a:gridCol w="4056100">
                  <a:extLst>
                    <a:ext uri="{9D8B030D-6E8A-4147-A177-3AD203B41FA5}">
                      <a16:colId xmlns:a16="http://schemas.microsoft.com/office/drawing/2014/main" val="20000"/>
                    </a:ext>
                  </a:extLst>
                </a:gridCol>
                <a:gridCol w="4330584">
                  <a:extLst>
                    <a:ext uri="{9D8B030D-6E8A-4147-A177-3AD203B41FA5}">
                      <a16:colId xmlns:a16="http://schemas.microsoft.com/office/drawing/2014/main" val="20001"/>
                    </a:ext>
                  </a:extLst>
                </a:gridCol>
              </a:tblGrid>
              <a:tr h="370840">
                <a:tc gridSpan="2">
                  <a:txBody>
                    <a:bodyPr/>
                    <a:lstStyle/>
                    <a:p>
                      <a:pPr algn="ctr"/>
                      <a:r>
                        <a:rPr lang="it-IT" dirty="0">
                          <a:solidFill>
                            <a:schemeClr val="bg1"/>
                          </a:solidFill>
                        </a:rPr>
                        <a:t>STATO PATRIMONIALE CONSOLIDATO</a:t>
                      </a:r>
                    </a:p>
                  </a:txBody>
                  <a:tcPr/>
                </a:tc>
                <a:tc hMerge="1">
                  <a:txBody>
                    <a:bodyPr/>
                    <a:lstStyle/>
                    <a:p>
                      <a:endParaRPr lang="it-IT" dirty="0"/>
                    </a:p>
                  </a:txBody>
                  <a:tcPr/>
                </a:tc>
                <a:extLst>
                  <a:ext uri="{0D108BD9-81ED-4DB2-BD59-A6C34878D82A}">
                    <a16:rowId xmlns:a16="http://schemas.microsoft.com/office/drawing/2014/main" val="10000"/>
                  </a:ext>
                </a:extLst>
              </a:tr>
              <a:tr h="370840">
                <a:tc>
                  <a:txBody>
                    <a:bodyPr/>
                    <a:lstStyle/>
                    <a:p>
                      <a:r>
                        <a:rPr lang="it-IT" b="1" dirty="0"/>
                        <a:t>ATTIVO</a:t>
                      </a:r>
                    </a:p>
                  </a:txBody>
                  <a:tcPr/>
                </a:tc>
                <a:tc>
                  <a:txBody>
                    <a:bodyPr/>
                    <a:lstStyle/>
                    <a:p>
                      <a:r>
                        <a:rPr lang="it-IT" b="1" dirty="0"/>
                        <a:t>PASSIVO</a:t>
                      </a:r>
                    </a:p>
                  </a:txBody>
                  <a:tcPr/>
                </a:tc>
                <a:extLst>
                  <a:ext uri="{0D108BD9-81ED-4DB2-BD59-A6C34878D82A}">
                    <a16:rowId xmlns:a16="http://schemas.microsoft.com/office/drawing/2014/main" val="10001"/>
                  </a:ext>
                </a:extLst>
              </a:tr>
              <a:tr h="370840">
                <a:tc>
                  <a:txBody>
                    <a:bodyPr/>
                    <a:lstStyle/>
                    <a:p>
                      <a:r>
                        <a:rPr lang="it-IT" dirty="0"/>
                        <a:t>B) Immobilizzazioni</a:t>
                      </a:r>
                    </a:p>
                  </a:txBody>
                  <a:tcPr/>
                </a:tc>
                <a:tc>
                  <a:txBody>
                    <a:bodyPr/>
                    <a:lstStyle/>
                    <a:p>
                      <a:r>
                        <a:rPr lang="it-IT" dirty="0"/>
                        <a:t>A) Patrimonio netto</a:t>
                      </a:r>
                    </a:p>
                  </a:txBody>
                  <a:tcPr/>
                </a:tc>
                <a:extLst>
                  <a:ext uri="{0D108BD9-81ED-4DB2-BD59-A6C34878D82A}">
                    <a16:rowId xmlns:a16="http://schemas.microsoft.com/office/drawing/2014/main" val="10002"/>
                  </a:ext>
                </a:extLst>
              </a:tr>
              <a:tr h="370840">
                <a:tc>
                  <a:txBody>
                    <a:bodyPr/>
                    <a:lstStyle/>
                    <a:p>
                      <a:r>
                        <a:rPr lang="it-IT" dirty="0"/>
                        <a:t>I- Immobilizzazioni immateriali</a:t>
                      </a:r>
                    </a:p>
                  </a:txBody>
                  <a:tcPr/>
                </a:tc>
                <a:tc>
                  <a:txBody>
                    <a:bodyPr/>
                    <a:lstStyle/>
                    <a:p>
                      <a:r>
                        <a:rPr lang="it-IT" dirty="0"/>
                        <a:t>……………………………….</a:t>
                      </a:r>
                    </a:p>
                  </a:txBody>
                  <a:tcPr/>
                </a:tc>
                <a:extLst>
                  <a:ext uri="{0D108BD9-81ED-4DB2-BD59-A6C34878D82A}">
                    <a16:rowId xmlns:a16="http://schemas.microsoft.com/office/drawing/2014/main" val="10003"/>
                  </a:ext>
                </a:extLst>
              </a:tr>
              <a:tr h="370840">
                <a:tc>
                  <a:txBody>
                    <a:bodyPr/>
                    <a:lstStyle/>
                    <a:p>
                      <a:r>
                        <a:rPr lang="it-IT" dirty="0"/>
                        <a:t>5-bis) Differenza di </a:t>
                      </a:r>
                      <a:r>
                        <a:rPr lang="it-IT" dirty="0" err="1"/>
                        <a:t>consolid</a:t>
                      </a:r>
                      <a:r>
                        <a:rPr lang="it-IT" dirty="0"/>
                        <a:t>.</a:t>
                      </a:r>
                    </a:p>
                  </a:txBody>
                  <a:tcPr/>
                </a:tc>
                <a:tc>
                  <a:txBody>
                    <a:bodyPr/>
                    <a:lstStyle/>
                    <a:p>
                      <a:r>
                        <a:rPr lang="it-IT" dirty="0"/>
                        <a:t>VI- Riserva per</a:t>
                      </a:r>
                      <a:r>
                        <a:rPr lang="it-IT" baseline="0" dirty="0"/>
                        <a:t> azioni proprie in </a:t>
                      </a:r>
                      <a:r>
                        <a:rPr lang="it-IT" baseline="0" dirty="0" err="1"/>
                        <a:t>port</a:t>
                      </a:r>
                      <a:r>
                        <a:rPr lang="it-IT" baseline="0" dirty="0"/>
                        <a:t>.</a:t>
                      </a:r>
                      <a:endParaRPr lang="it-IT" dirty="0"/>
                    </a:p>
                  </a:txBody>
                  <a:tcPr/>
                </a:tc>
                <a:extLst>
                  <a:ext uri="{0D108BD9-81ED-4DB2-BD59-A6C34878D82A}">
                    <a16:rowId xmlns:a16="http://schemas.microsoft.com/office/drawing/2014/main" val="10004"/>
                  </a:ext>
                </a:extLst>
              </a:tr>
              <a:tr h="370840">
                <a:tc>
                  <a:txBody>
                    <a:bodyPr/>
                    <a:lstStyle/>
                    <a:p>
                      <a:r>
                        <a:rPr lang="it-IT" dirty="0"/>
                        <a:t>III- Immobilizzazioni finanziarie</a:t>
                      </a:r>
                    </a:p>
                  </a:txBody>
                  <a:tcPr/>
                </a:tc>
                <a:tc>
                  <a:txBody>
                    <a:bodyPr/>
                    <a:lstStyle/>
                    <a:p>
                      <a:r>
                        <a:rPr lang="it-IT" dirty="0"/>
                        <a:t>VII- Altre riserve</a:t>
                      </a:r>
                    </a:p>
                  </a:txBody>
                  <a:tcPr/>
                </a:tc>
                <a:extLst>
                  <a:ext uri="{0D108BD9-81ED-4DB2-BD59-A6C34878D82A}">
                    <a16:rowId xmlns:a16="http://schemas.microsoft.com/office/drawing/2014/main" val="10005"/>
                  </a:ext>
                </a:extLst>
              </a:tr>
              <a:tr h="370840">
                <a:tc>
                  <a:txBody>
                    <a:bodyPr/>
                    <a:lstStyle/>
                    <a:p>
                      <a:r>
                        <a:rPr lang="it-IT" dirty="0"/>
                        <a:t>4) Azioni proprie</a:t>
                      </a:r>
                    </a:p>
                  </a:txBody>
                  <a:tcPr/>
                </a:tc>
                <a:tc>
                  <a:txBody>
                    <a:bodyPr/>
                    <a:lstStyle/>
                    <a:p>
                      <a:r>
                        <a:rPr lang="it-IT" dirty="0"/>
                        <a:t>Riserva di consolidamento</a:t>
                      </a:r>
                    </a:p>
                  </a:txBody>
                  <a:tcPr/>
                </a:tc>
                <a:extLst>
                  <a:ext uri="{0D108BD9-81ED-4DB2-BD59-A6C34878D82A}">
                    <a16:rowId xmlns:a16="http://schemas.microsoft.com/office/drawing/2014/main" val="10006"/>
                  </a:ext>
                </a:extLst>
              </a:tr>
              <a:tr h="370840">
                <a:tc>
                  <a:txBody>
                    <a:bodyPr/>
                    <a:lstStyle/>
                    <a:p>
                      <a:r>
                        <a:rPr lang="it-IT" dirty="0"/>
                        <a:t>C) Circolante</a:t>
                      </a:r>
                    </a:p>
                  </a:txBody>
                  <a:tcPr/>
                </a:tc>
                <a:tc>
                  <a:txBody>
                    <a:bodyPr/>
                    <a:lstStyle/>
                    <a:p>
                      <a:r>
                        <a:rPr lang="it-IT" dirty="0"/>
                        <a:t>Riserva da conversione/traduzione</a:t>
                      </a:r>
                    </a:p>
                  </a:txBody>
                  <a:tcPr/>
                </a:tc>
                <a:extLst>
                  <a:ext uri="{0D108BD9-81ED-4DB2-BD59-A6C34878D82A}">
                    <a16:rowId xmlns:a16="http://schemas.microsoft.com/office/drawing/2014/main" val="10007"/>
                  </a:ext>
                </a:extLst>
              </a:tr>
              <a:tr h="370840">
                <a:tc>
                  <a:txBody>
                    <a:bodyPr/>
                    <a:lstStyle/>
                    <a:p>
                      <a:r>
                        <a:rPr lang="it-IT" dirty="0"/>
                        <a:t>I- Rimanenze</a:t>
                      </a:r>
                    </a:p>
                  </a:txBody>
                  <a:tcPr/>
                </a:tc>
                <a:tc>
                  <a:txBody>
                    <a:bodyPr/>
                    <a:lstStyle/>
                    <a:p>
                      <a:r>
                        <a:rPr lang="it-IT" dirty="0"/>
                        <a:t>IX- Utile/perdita del gruppo</a:t>
                      </a:r>
                    </a:p>
                  </a:txBody>
                  <a:tcPr/>
                </a:tc>
                <a:extLst>
                  <a:ext uri="{0D108BD9-81ED-4DB2-BD59-A6C34878D82A}">
                    <a16:rowId xmlns:a16="http://schemas.microsoft.com/office/drawing/2014/main" val="10008"/>
                  </a:ext>
                </a:extLst>
              </a:tr>
              <a:tr h="370840">
                <a:tc>
                  <a:txBody>
                    <a:bodyPr/>
                    <a:lstStyle/>
                    <a:p>
                      <a:r>
                        <a:rPr lang="it-IT" dirty="0"/>
                        <a:t>II- Crediti</a:t>
                      </a:r>
                    </a:p>
                  </a:txBody>
                  <a:tcPr/>
                </a:tc>
                <a:tc>
                  <a:txBody>
                    <a:bodyPr/>
                    <a:lstStyle/>
                    <a:p>
                      <a:r>
                        <a:rPr lang="it-IT" dirty="0"/>
                        <a:t>……………………………………</a:t>
                      </a:r>
                    </a:p>
                  </a:txBody>
                  <a:tcPr/>
                </a:tc>
                <a:extLst>
                  <a:ext uri="{0D108BD9-81ED-4DB2-BD59-A6C34878D82A}">
                    <a16:rowId xmlns:a16="http://schemas.microsoft.com/office/drawing/2014/main" val="10009"/>
                  </a:ext>
                </a:extLst>
              </a:tr>
              <a:tr h="370840">
                <a:tc>
                  <a:txBody>
                    <a:bodyPr/>
                    <a:lstStyle/>
                    <a:p>
                      <a:r>
                        <a:rPr lang="it-IT" dirty="0"/>
                        <a:t>4-ter) Imposte anticipate</a:t>
                      </a:r>
                    </a:p>
                  </a:txBody>
                  <a:tcPr/>
                </a:tc>
                <a:tc>
                  <a:txBody>
                    <a:bodyPr/>
                    <a:lstStyle/>
                    <a:p>
                      <a:r>
                        <a:rPr lang="it-IT" b="1" dirty="0"/>
                        <a:t>PATRIMONIO NETTO</a:t>
                      </a:r>
                      <a:r>
                        <a:rPr lang="it-IT" b="1" baseline="0" dirty="0"/>
                        <a:t> DEL GRUPPO</a:t>
                      </a:r>
                      <a:endParaRPr lang="it-IT" b="1" dirty="0"/>
                    </a:p>
                  </a:txBody>
                  <a:tcPr/>
                </a:tc>
                <a:extLst>
                  <a:ext uri="{0D108BD9-81ED-4DB2-BD59-A6C34878D82A}">
                    <a16:rowId xmlns:a16="http://schemas.microsoft.com/office/drawing/2014/main" val="10010"/>
                  </a:ext>
                </a:extLst>
              </a:tr>
              <a:tr h="370840">
                <a:tc>
                  <a:txBody>
                    <a:bodyPr/>
                    <a:lstStyle/>
                    <a:p>
                      <a:r>
                        <a:rPr lang="it-IT" dirty="0"/>
                        <a:t>III- Attività fin. Non </a:t>
                      </a:r>
                      <a:r>
                        <a:rPr lang="it-IT" dirty="0" err="1"/>
                        <a:t>immobilizzaz</a:t>
                      </a:r>
                      <a:r>
                        <a:rPr lang="it-IT" dirty="0"/>
                        <a:t>.</a:t>
                      </a:r>
                    </a:p>
                  </a:txBody>
                  <a:tcPr/>
                </a:tc>
                <a:tc>
                  <a:txBody>
                    <a:bodyPr/>
                    <a:lstStyle/>
                    <a:p>
                      <a:r>
                        <a:rPr lang="it-IT" dirty="0"/>
                        <a:t>Capitale e riserve di terzi</a:t>
                      </a:r>
                    </a:p>
                  </a:txBody>
                  <a:tcPr/>
                </a:tc>
                <a:extLst>
                  <a:ext uri="{0D108BD9-81ED-4DB2-BD59-A6C34878D82A}">
                    <a16:rowId xmlns:a16="http://schemas.microsoft.com/office/drawing/2014/main" val="10011"/>
                  </a:ext>
                </a:extLst>
              </a:tr>
              <a:tr h="370840">
                <a:tc>
                  <a:txBody>
                    <a:bodyPr/>
                    <a:lstStyle/>
                    <a:p>
                      <a:r>
                        <a:rPr lang="it-IT" dirty="0"/>
                        <a:t>5) Azioni proprie</a:t>
                      </a:r>
                    </a:p>
                  </a:txBody>
                  <a:tcPr/>
                </a:tc>
                <a:tc>
                  <a:txBody>
                    <a:bodyPr/>
                    <a:lstStyle/>
                    <a:p>
                      <a:r>
                        <a:rPr lang="it-IT" dirty="0"/>
                        <a:t>Utile/perdita</a:t>
                      </a:r>
                      <a:r>
                        <a:rPr lang="it-IT" baseline="0" dirty="0"/>
                        <a:t> d’es. di terzi</a:t>
                      </a:r>
                      <a:endParaRPr lang="it-IT" dirty="0"/>
                    </a:p>
                  </a:txBody>
                  <a:tcPr/>
                </a:tc>
                <a:extLst>
                  <a:ext uri="{0D108BD9-81ED-4DB2-BD59-A6C34878D82A}">
                    <a16:rowId xmlns:a16="http://schemas.microsoft.com/office/drawing/2014/main" val="10012"/>
                  </a:ext>
                </a:extLst>
              </a:tr>
              <a:tr h="370840">
                <a:tc>
                  <a:txBody>
                    <a:bodyPr/>
                    <a:lstStyle/>
                    <a:p>
                      <a:endParaRPr lang="it-IT"/>
                    </a:p>
                  </a:txBody>
                  <a:tcPr/>
                </a:tc>
                <a:tc>
                  <a:txBody>
                    <a:bodyPr/>
                    <a:lstStyle/>
                    <a:p>
                      <a:r>
                        <a:rPr lang="it-IT" b="1" dirty="0"/>
                        <a:t>PATRIMONIO NETTO DI TERZI</a:t>
                      </a:r>
                    </a:p>
                  </a:txBody>
                  <a:tcPr/>
                </a:tc>
                <a:extLst>
                  <a:ext uri="{0D108BD9-81ED-4DB2-BD59-A6C34878D82A}">
                    <a16:rowId xmlns:a16="http://schemas.microsoft.com/office/drawing/2014/main" val="10013"/>
                  </a:ext>
                </a:extLst>
              </a:tr>
              <a:tr h="370840">
                <a:tc>
                  <a:txBody>
                    <a:bodyPr/>
                    <a:lstStyle/>
                    <a:p>
                      <a:endParaRPr lang="it-IT"/>
                    </a:p>
                  </a:txBody>
                  <a:tcPr/>
                </a:tc>
                <a:tc>
                  <a:txBody>
                    <a:bodyPr/>
                    <a:lstStyle/>
                    <a:p>
                      <a:r>
                        <a:rPr lang="it-IT" b="1" dirty="0"/>
                        <a:t>TOTALE</a:t>
                      </a:r>
                      <a:r>
                        <a:rPr lang="it-IT" b="1" baseline="0" dirty="0"/>
                        <a:t> PATRIMONIO NETTO</a:t>
                      </a:r>
                      <a:endParaRPr lang="it-IT" b="1" dirty="0"/>
                    </a:p>
                  </a:txBody>
                  <a:tcPr/>
                </a:tc>
                <a:extLst>
                  <a:ext uri="{0D108BD9-81ED-4DB2-BD59-A6C34878D82A}">
                    <a16:rowId xmlns:a16="http://schemas.microsoft.com/office/drawing/2014/main" val="10014"/>
                  </a:ext>
                </a:extLst>
              </a:tr>
              <a:tr h="370840">
                <a:tc>
                  <a:txBody>
                    <a:bodyPr/>
                    <a:lstStyle/>
                    <a:p>
                      <a:endParaRPr lang="it-IT"/>
                    </a:p>
                  </a:txBody>
                  <a:tcPr/>
                </a:tc>
                <a:tc>
                  <a:txBody>
                    <a:bodyPr/>
                    <a:lstStyle/>
                    <a:p>
                      <a:r>
                        <a:rPr lang="it-IT" dirty="0"/>
                        <a:t>B) Fondi per rischi ed oneri</a:t>
                      </a:r>
                    </a:p>
                  </a:txBody>
                  <a:tcPr/>
                </a:tc>
                <a:extLst>
                  <a:ext uri="{0D108BD9-81ED-4DB2-BD59-A6C34878D82A}">
                    <a16:rowId xmlns:a16="http://schemas.microsoft.com/office/drawing/2014/main" val="10015"/>
                  </a:ext>
                </a:extLst>
              </a:tr>
              <a:tr h="370840">
                <a:tc>
                  <a:txBody>
                    <a:bodyPr/>
                    <a:lstStyle/>
                    <a:p>
                      <a:endParaRPr lang="it-IT"/>
                    </a:p>
                  </a:txBody>
                  <a:tcPr/>
                </a:tc>
                <a:tc>
                  <a:txBody>
                    <a:bodyPr/>
                    <a:lstStyle/>
                    <a:p>
                      <a:r>
                        <a:rPr lang="it-IT" dirty="0"/>
                        <a:t>2) Per imposte,</a:t>
                      </a:r>
                      <a:r>
                        <a:rPr lang="it-IT" baseline="0" dirty="0"/>
                        <a:t> anche differite</a:t>
                      </a:r>
                      <a:endParaRPr lang="it-IT" dirty="0"/>
                    </a:p>
                  </a:txBody>
                  <a:tcPr/>
                </a:tc>
                <a:extLst>
                  <a:ext uri="{0D108BD9-81ED-4DB2-BD59-A6C34878D82A}">
                    <a16:rowId xmlns:a16="http://schemas.microsoft.com/office/drawing/2014/main" val="10016"/>
                  </a:ext>
                </a:extLst>
              </a:tr>
              <a:tr h="236603">
                <a:tc>
                  <a:txBody>
                    <a:bodyPr/>
                    <a:lstStyle/>
                    <a:p>
                      <a:endParaRPr lang="it-IT"/>
                    </a:p>
                  </a:txBody>
                  <a:tcPr/>
                </a:tc>
                <a:tc>
                  <a:txBody>
                    <a:bodyPr/>
                    <a:lstStyle/>
                    <a:p>
                      <a:r>
                        <a:rPr lang="it-IT" dirty="0"/>
                        <a:t>2-bis) Fondo </a:t>
                      </a:r>
                      <a:r>
                        <a:rPr lang="it-IT" dirty="0" err="1"/>
                        <a:t>consolid</a:t>
                      </a:r>
                      <a:r>
                        <a:rPr lang="it-IT" dirty="0"/>
                        <a:t>.</a:t>
                      </a:r>
                      <a:r>
                        <a:rPr lang="it-IT" baseline="0" dirty="0"/>
                        <a:t> rischi e oneri</a:t>
                      </a:r>
                      <a:endParaRPr lang="it-IT" dirty="0"/>
                    </a:p>
                  </a:txBody>
                  <a:tcPr/>
                </a:tc>
                <a:extLst>
                  <a:ext uri="{0D108BD9-81ED-4DB2-BD59-A6C34878D82A}">
                    <a16:rowId xmlns:a16="http://schemas.microsoft.com/office/drawing/2014/main" val="10017"/>
                  </a:ext>
                </a:extLst>
              </a:tr>
            </a:tbl>
          </a:graphicData>
        </a:graphic>
      </p:graphicFrame>
      <p:sp>
        <p:nvSpPr>
          <p:cNvPr id="2" name="Segnaposto numero diapositiva 1"/>
          <p:cNvSpPr>
            <a:spLocks noGrp="1"/>
          </p:cNvSpPr>
          <p:nvPr>
            <p:ph type="sldNum" sz="quarter" idx="12"/>
          </p:nvPr>
        </p:nvSpPr>
        <p:spPr/>
        <p:txBody>
          <a:bodyPr/>
          <a:lstStyle/>
          <a:p>
            <a:fld id="{8B37D5FE-740C-46F5-801A-FA5477D9711F}" type="slidenum">
              <a:rPr lang="en-US" smtClean="0"/>
              <a:pPr/>
              <a:t>54</a:t>
            </a:fld>
            <a:endParaRPr lang="en-US"/>
          </a:p>
        </p:txBody>
      </p:sp>
      <p:sp>
        <p:nvSpPr>
          <p:cNvPr id="3" name="Segnaposto piè di pagina 2"/>
          <p:cNvSpPr>
            <a:spLocks noGrp="1"/>
          </p:cNvSpPr>
          <p:nvPr>
            <p:ph type="ftr" sz="quarter" idx="11"/>
          </p:nvPr>
        </p:nvSpPr>
        <p:spPr>
          <a:xfrm>
            <a:off x="457200" y="6351894"/>
            <a:ext cx="3200400" cy="365125"/>
          </a:xfrm>
        </p:spPr>
        <p:txBody>
          <a:bodyPr/>
          <a:lstStyle/>
          <a:p>
            <a:r>
              <a:rPr lang="hr-HR"/>
              <a:t>Ilaria Parodi - Paolo Parodi</a:t>
            </a:r>
            <a:endParaRPr lang="en-US" dirty="0"/>
          </a:p>
        </p:txBody>
      </p:sp>
    </p:spTree>
    <p:extLst>
      <p:ext uri="{BB962C8B-B14F-4D97-AF65-F5344CB8AC3E}">
        <p14:creationId xmlns:p14="http://schemas.microsoft.com/office/powerpoint/2010/main" val="226466233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chemeClr val="tx1"/>
                </a:solidFill>
              </a:rPr>
              <a:t>CONTO ECONOMICO CONSOLIDATO</a:t>
            </a:r>
          </a:p>
        </p:txBody>
      </p:sp>
      <p:sp>
        <p:nvSpPr>
          <p:cNvPr id="3" name="Segnaposto contenuto 2"/>
          <p:cNvSpPr>
            <a:spLocks noGrp="1"/>
          </p:cNvSpPr>
          <p:nvPr>
            <p:ph idx="1"/>
          </p:nvPr>
        </p:nvSpPr>
        <p:spPr>
          <a:xfrm>
            <a:off x="92597" y="1402360"/>
            <a:ext cx="8955498" cy="5119934"/>
          </a:xfrm>
        </p:spPr>
        <p:txBody>
          <a:bodyPr/>
          <a:lstStyle/>
          <a:p>
            <a:pPr marL="0" indent="0" algn="ctr">
              <a:buNone/>
            </a:pPr>
            <a:r>
              <a:rPr lang="it-IT" b="1" dirty="0">
                <a:solidFill>
                  <a:srgbClr val="000000"/>
                </a:solidFill>
              </a:rPr>
              <a:t>ADEGUAMENTI PRINCIPALI RISPETTO AL BILANCIO D’ESERCIZIO   </a:t>
            </a:r>
          </a:p>
          <a:p>
            <a:pPr marL="0" indent="0" algn="ctr">
              <a:buNone/>
            </a:pPr>
            <a:endParaRPr lang="it-IT" b="1" dirty="0">
              <a:solidFill>
                <a:srgbClr val="000000"/>
              </a:solidFill>
            </a:endParaRPr>
          </a:p>
          <a:p>
            <a:pPr algn="ctr">
              <a:buFont typeface="Wingdings" charset="2"/>
              <a:buChar char="²"/>
            </a:pPr>
            <a:r>
              <a:rPr lang="it-IT" sz="1800" b="1" dirty="0">
                <a:solidFill>
                  <a:srgbClr val="000000"/>
                </a:solidFill>
              </a:rPr>
              <a:t>UTILE/PERDITA DI ESERCIZIO DI PERTINENZA DI TERZI</a:t>
            </a:r>
          </a:p>
          <a:p>
            <a:pPr algn="ctr">
              <a:buFont typeface="Wingdings" charset="2"/>
              <a:buChar char="²"/>
            </a:pPr>
            <a:r>
              <a:rPr lang="it-IT" sz="1800" b="1" dirty="0">
                <a:solidFill>
                  <a:srgbClr val="000000"/>
                </a:solidFill>
              </a:rPr>
              <a:t>UTILE/PERDITA DA VALUTAZIONE</a:t>
            </a:r>
          </a:p>
          <a:p>
            <a:pPr algn="ctr">
              <a:buFont typeface="Wingdings" charset="2"/>
              <a:buChar char="²"/>
            </a:pPr>
            <a:r>
              <a:rPr lang="it-IT" sz="1800" b="1" dirty="0">
                <a:solidFill>
                  <a:srgbClr val="000000"/>
                </a:solidFill>
              </a:rPr>
              <a:t>IMPOSTE DIFFERITE/ANTICIPATE</a:t>
            </a:r>
          </a:p>
          <a:p>
            <a:pPr algn="ctr">
              <a:buFont typeface="Wingdings" charset="2"/>
              <a:buChar char="²"/>
            </a:pPr>
            <a:r>
              <a:rPr lang="it-IT" sz="1800" b="1" dirty="0">
                <a:solidFill>
                  <a:srgbClr val="000000"/>
                </a:solidFill>
              </a:rPr>
              <a:t>DIFFERENZA DI CONSOLIDAMENTO</a:t>
            </a:r>
          </a:p>
          <a:p>
            <a:pPr algn="ctr">
              <a:buFont typeface="Wingdings" charset="2"/>
              <a:buChar char="²"/>
            </a:pPr>
            <a:r>
              <a:rPr lang="it-IT" sz="1800" b="1" dirty="0">
                <a:solidFill>
                  <a:srgbClr val="000000"/>
                </a:solidFill>
              </a:rPr>
              <a:t>UTILIZZO FONDO DI CONSOLID. PER RISCHI E ONERI FUTURI</a:t>
            </a:r>
          </a:p>
          <a:p>
            <a:pPr algn="ctr">
              <a:buFont typeface="Wingdings" charset="2"/>
              <a:buChar char="²"/>
            </a:pPr>
            <a:r>
              <a:rPr lang="it-IT" sz="1800" b="1" dirty="0">
                <a:solidFill>
                  <a:srgbClr val="000000"/>
                </a:solidFill>
              </a:rPr>
              <a:t>AMM.TI E SVALUTAZ. SPECIFICI</a:t>
            </a:r>
          </a:p>
          <a:p>
            <a:pPr marL="0" indent="0" algn="ctr">
              <a:buNone/>
            </a:pPr>
            <a:endParaRPr lang="it-IT" b="1" dirty="0">
              <a:solidFill>
                <a:srgbClr val="000000"/>
              </a:solidFill>
            </a:endParaRPr>
          </a:p>
        </p:txBody>
      </p:sp>
      <p:sp>
        <p:nvSpPr>
          <p:cNvPr id="4" name="Anello 3"/>
          <p:cNvSpPr/>
          <p:nvPr/>
        </p:nvSpPr>
        <p:spPr>
          <a:xfrm>
            <a:off x="211651" y="2262297"/>
            <a:ext cx="8836444" cy="4379065"/>
          </a:xfrm>
          <a:prstGeom prst="donut">
            <a:avLst>
              <a:gd name="adj" fmla="val 506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tx1"/>
              </a:solidFill>
            </a:endParaRPr>
          </a:p>
        </p:txBody>
      </p:sp>
      <p:sp>
        <p:nvSpPr>
          <p:cNvPr id="5" name="Segnaposto numero diapositiva 4"/>
          <p:cNvSpPr>
            <a:spLocks noGrp="1"/>
          </p:cNvSpPr>
          <p:nvPr>
            <p:ph type="sldNum" sz="quarter" idx="12"/>
          </p:nvPr>
        </p:nvSpPr>
        <p:spPr/>
        <p:txBody>
          <a:bodyPr/>
          <a:lstStyle/>
          <a:p>
            <a:fld id="{8B37D5FE-740C-46F5-801A-FA5477D9711F}" type="slidenum">
              <a:rPr lang="en-US" smtClean="0"/>
              <a:pPr/>
              <a:t>55</a:t>
            </a:fld>
            <a:endParaRPr lang="en-US"/>
          </a:p>
        </p:txBody>
      </p:sp>
      <p:sp>
        <p:nvSpPr>
          <p:cNvPr id="6" name="Segnaposto piè di pagina 5"/>
          <p:cNvSpPr>
            <a:spLocks noGrp="1"/>
          </p:cNvSpPr>
          <p:nvPr>
            <p:ph type="ftr" sz="quarter" idx="11"/>
          </p:nvPr>
        </p:nvSpPr>
        <p:spPr/>
        <p:txBody>
          <a:bodyPr/>
          <a:lstStyle/>
          <a:p>
            <a:r>
              <a:rPr lang="hr-HR">
                <a:solidFill>
                  <a:srgbClr val="FFFFFF"/>
                </a:solidFill>
              </a:rPr>
              <a:t>Ilaria Parodi - Paolo Parodi</a:t>
            </a:r>
            <a:endParaRPr lang="en-US" dirty="0">
              <a:solidFill>
                <a:srgbClr val="FFFFFF"/>
              </a:solidFill>
            </a:endParaRPr>
          </a:p>
        </p:txBody>
      </p:sp>
    </p:spTree>
    <p:extLst>
      <p:ext uri="{BB962C8B-B14F-4D97-AF65-F5344CB8AC3E}">
        <p14:creationId xmlns:p14="http://schemas.microsoft.com/office/powerpoint/2010/main" val="41193640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79463" y="105838"/>
            <a:ext cx="7583488" cy="463043"/>
          </a:xfrm>
        </p:spPr>
        <p:txBody>
          <a:bodyPr/>
          <a:lstStyle/>
          <a:p>
            <a:r>
              <a:rPr lang="it-IT" sz="3600" dirty="0">
                <a:solidFill>
                  <a:srgbClr val="000000"/>
                </a:solidFill>
              </a:rPr>
              <a:t>NOTA INTEGRATIVA</a:t>
            </a:r>
          </a:p>
        </p:txBody>
      </p:sp>
      <p:sp>
        <p:nvSpPr>
          <p:cNvPr id="4" name="Segnaposto testo 3"/>
          <p:cNvSpPr>
            <a:spLocks noGrp="1"/>
          </p:cNvSpPr>
          <p:nvPr>
            <p:ph type="body" idx="1"/>
          </p:nvPr>
        </p:nvSpPr>
        <p:spPr>
          <a:xfrm>
            <a:off x="410075" y="547608"/>
            <a:ext cx="4085725" cy="1094079"/>
          </a:xfrm>
        </p:spPr>
        <p:txBody>
          <a:bodyPr/>
          <a:lstStyle/>
          <a:p>
            <a:r>
              <a:rPr lang="it-IT" u="sng" dirty="0">
                <a:solidFill>
                  <a:schemeClr val="accent3">
                    <a:lumMod val="50000"/>
                  </a:schemeClr>
                </a:solidFill>
              </a:rPr>
              <a:t>INFORMAZIONI FONDAMENTALI </a:t>
            </a:r>
          </a:p>
          <a:p>
            <a:r>
              <a:rPr lang="it-IT" sz="1800" dirty="0">
                <a:solidFill>
                  <a:schemeClr val="accent3">
                    <a:lumMod val="50000"/>
                  </a:schemeClr>
                </a:solidFill>
              </a:rPr>
              <a:t>Art.38/39</a:t>
            </a:r>
            <a:endParaRPr lang="it-IT" dirty="0">
              <a:solidFill>
                <a:schemeClr val="accent3">
                  <a:lumMod val="50000"/>
                </a:schemeClr>
              </a:solidFill>
            </a:endParaRPr>
          </a:p>
        </p:txBody>
      </p:sp>
      <p:sp>
        <p:nvSpPr>
          <p:cNvPr id="5" name="Segnaposto contenuto 4"/>
          <p:cNvSpPr>
            <a:spLocks noGrp="1"/>
          </p:cNvSpPr>
          <p:nvPr>
            <p:ph sz="half" idx="2"/>
          </p:nvPr>
        </p:nvSpPr>
        <p:spPr>
          <a:xfrm>
            <a:off x="410075" y="1874637"/>
            <a:ext cx="3902321" cy="4387108"/>
          </a:xfrm>
        </p:spPr>
        <p:txBody>
          <a:bodyPr/>
          <a:lstStyle/>
          <a:p>
            <a:r>
              <a:rPr lang="it-IT" dirty="0">
                <a:solidFill>
                  <a:schemeClr val="tx1"/>
                </a:solidFill>
              </a:rPr>
              <a:t> </a:t>
            </a:r>
            <a:r>
              <a:rPr lang="it-IT" b="1" dirty="0">
                <a:solidFill>
                  <a:schemeClr val="tx1"/>
                </a:solidFill>
              </a:rPr>
              <a:t>AREA DI CONSOLIDAMENTO</a:t>
            </a:r>
          </a:p>
          <a:p>
            <a:r>
              <a:rPr lang="it-IT" b="1" dirty="0">
                <a:solidFill>
                  <a:schemeClr val="tx1"/>
                </a:solidFill>
              </a:rPr>
              <a:t>BILANCI UTILIZZATI</a:t>
            </a:r>
          </a:p>
          <a:p>
            <a:r>
              <a:rPr lang="it-IT" b="1" dirty="0">
                <a:solidFill>
                  <a:schemeClr val="tx1"/>
                </a:solidFill>
              </a:rPr>
              <a:t>TRATTAMENTO FISCALE </a:t>
            </a:r>
          </a:p>
          <a:p>
            <a:r>
              <a:rPr lang="it-IT" b="1" dirty="0">
                <a:solidFill>
                  <a:schemeClr val="tx1"/>
                </a:solidFill>
              </a:rPr>
              <a:t>GRADO DI OMOGENEITA’ DEI PRINCIPI CONTABILI</a:t>
            </a:r>
            <a:endParaRPr lang="it-IT" dirty="0">
              <a:solidFill>
                <a:schemeClr val="tx1"/>
              </a:solidFill>
            </a:endParaRPr>
          </a:p>
        </p:txBody>
      </p:sp>
      <p:sp>
        <p:nvSpPr>
          <p:cNvPr id="6" name="Segnaposto testo 5"/>
          <p:cNvSpPr>
            <a:spLocks noGrp="1"/>
          </p:cNvSpPr>
          <p:nvPr>
            <p:ph type="body" sz="quarter" idx="3"/>
          </p:nvPr>
        </p:nvSpPr>
        <p:spPr>
          <a:xfrm>
            <a:off x="4645024" y="542422"/>
            <a:ext cx="4297245" cy="1213147"/>
          </a:xfrm>
        </p:spPr>
        <p:txBody>
          <a:bodyPr/>
          <a:lstStyle/>
          <a:p>
            <a:r>
              <a:rPr lang="it-IT" u="sng" dirty="0">
                <a:solidFill>
                  <a:srgbClr val="3E6624"/>
                </a:solidFill>
              </a:rPr>
              <a:t>INFORMAZIONI SUBORDINATE </a:t>
            </a:r>
          </a:p>
          <a:p>
            <a:pPr algn="l"/>
            <a:r>
              <a:rPr lang="it-IT" sz="1800" dirty="0">
                <a:solidFill>
                  <a:srgbClr val="3E6624"/>
                </a:solidFill>
              </a:rPr>
              <a:t>al verificarsi di determinati fenomeni</a:t>
            </a:r>
            <a:r>
              <a:rPr lang="it-IT" u="sng" dirty="0">
                <a:solidFill>
                  <a:srgbClr val="3E6624"/>
                </a:solidFill>
              </a:rPr>
              <a:t> </a:t>
            </a:r>
          </a:p>
        </p:txBody>
      </p:sp>
      <p:sp>
        <p:nvSpPr>
          <p:cNvPr id="7" name="Segnaposto contenuto 6"/>
          <p:cNvSpPr>
            <a:spLocks noGrp="1"/>
          </p:cNvSpPr>
          <p:nvPr>
            <p:ph sz="quarter" idx="4"/>
          </p:nvPr>
        </p:nvSpPr>
        <p:spPr>
          <a:xfrm>
            <a:off x="4748927" y="1641688"/>
            <a:ext cx="4193342" cy="4895638"/>
          </a:xfrm>
        </p:spPr>
        <p:txBody>
          <a:bodyPr/>
          <a:lstStyle/>
          <a:p>
            <a:r>
              <a:rPr lang="it-IT" sz="1200" b="1" dirty="0">
                <a:solidFill>
                  <a:srgbClr val="000000"/>
                </a:solidFill>
              </a:rPr>
              <a:t>ESONERO</a:t>
            </a:r>
          </a:p>
          <a:p>
            <a:r>
              <a:rPr lang="it-IT" sz="1200" b="1" dirty="0">
                <a:solidFill>
                  <a:srgbClr val="000000"/>
                </a:solidFill>
              </a:rPr>
              <a:t>INFORMAZIONI SUPPLEMENTARI</a:t>
            </a:r>
          </a:p>
          <a:p>
            <a:r>
              <a:rPr lang="it-IT" sz="1200" b="1" dirty="0">
                <a:solidFill>
                  <a:srgbClr val="000000"/>
                </a:solidFill>
              </a:rPr>
              <a:t>DEROGHE</a:t>
            </a:r>
          </a:p>
          <a:p>
            <a:r>
              <a:rPr lang="it-IT" sz="1200" b="1" dirty="0">
                <a:solidFill>
                  <a:srgbClr val="000000"/>
                </a:solidFill>
              </a:rPr>
              <a:t>UNIFORMITA’ TEMPORALE</a:t>
            </a:r>
          </a:p>
          <a:p>
            <a:r>
              <a:rPr lang="it-IT" sz="1200" b="1" dirty="0">
                <a:solidFill>
                  <a:srgbClr val="000000"/>
                </a:solidFill>
              </a:rPr>
              <a:t>CONVERSIONE BILANCI IN VALUTA ESTERA</a:t>
            </a:r>
          </a:p>
          <a:p>
            <a:r>
              <a:rPr lang="it-IT" sz="1200" b="1" dirty="0">
                <a:solidFill>
                  <a:srgbClr val="000000"/>
                </a:solidFill>
              </a:rPr>
              <a:t>VARIAZIONI AREA CONSOLIDAMENTO</a:t>
            </a:r>
          </a:p>
          <a:p>
            <a:r>
              <a:rPr lang="it-IT" sz="1200" b="1" dirty="0">
                <a:solidFill>
                  <a:srgbClr val="000000"/>
                </a:solidFill>
              </a:rPr>
              <a:t>DATA DI RIFERIMENTO</a:t>
            </a:r>
          </a:p>
          <a:p>
            <a:pPr>
              <a:buFont typeface="Wingdings" charset="2"/>
              <a:buChar char=""/>
            </a:pPr>
            <a:r>
              <a:rPr lang="it-IT" sz="1200" b="1" dirty="0">
                <a:solidFill>
                  <a:srgbClr val="000000"/>
                </a:solidFill>
              </a:rPr>
              <a:t>OPERAZIONI INTRAGRUPPO</a:t>
            </a:r>
          </a:p>
          <a:p>
            <a:pPr>
              <a:buFont typeface="Wingdings" charset="2"/>
              <a:buChar char=""/>
            </a:pPr>
            <a:r>
              <a:rPr lang="it-IT" sz="1200" b="1" dirty="0">
                <a:solidFill>
                  <a:srgbClr val="000000"/>
                </a:solidFill>
              </a:rPr>
              <a:t>SCHEMI DI BILANCIO</a:t>
            </a:r>
          </a:p>
          <a:p>
            <a:pPr>
              <a:buFont typeface="Wingdings" charset="2"/>
              <a:buChar char=""/>
            </a:pPr>
            <a:r>
              <a:rPr lang="it-IT" sz="1200" b="1" dirty="0">
                <a:solidFill>
                  <a:srgbClr val="000000"/>
                </a:solidFill>
              </a:rPr>
              <a:t>DIFFERENZE DI CONSOLIDAMENTO</a:t>
            </a:r>
          </a:p>
          <a:p>
            <a:pPr>
              <a:buFont typeface="Wingdings" charset="2"/>
              <a:buChar char=""/>
            </a:pPr>
            <a:r>
              <a:rPr lang="it-IT" sz="1200" b="1" dirty="0">
                <a:solidFill>
                  <a:srgbClr val="000000"/>
                </a:solidFill>
              </a:rPr>
              <a:t>CRITERI DI VALUTAZIONE</a:t>
            </a:r>
          </a:p>
          <a:p>
            <a:pPr marL="0" indent="0">
              <a:buNone/>
            </a:pPr>
            <a:endParaRPr lang="it-IT" sz="1400" b="1" dirty="0">
              <a:solidFill>
                <a:srgbClr val="000000"/>
              </a:solidFill>
            </a:endParaRPr>
          </a:p>
          <a:p>
            <a:pPr>
              <a:buFont typeface="Wingdings" charset="2"/>
              <a:buChar char=""/>
            </a:pPr>
            <a:endParaRPr lang="it-IT" sz="1400" b="1" dirty="0">
              <a:solidFill>
                <a:srgbClr val="000000"/>
              </a:solidFill>
            </a:endParaRPr>
          </a:p>
          <a:p>
            <a:pPr>
              <a:buFont typeface="Wingdings" charset="2"/>
              <a:buChar char=""/>
            </a:pPr>
            <a:endParaRPr lang="it-IT" sz="1600" b="1" dirty="0">
              <a:solidFill>
                <a:srgbClr val="000000"/>
              </a:solidFill>
            </a:endParaRPr>
          </a:p>
          <a:p>
            <a:endParaRPr lang="it-IT" sz="1600" b="1" dirty="0">
              <a:solidFill>
                <a:srgbClr val="000000"/>
              </a:solidFill>
            </a:endParaRPr>
          </a:p>
          <a:p>
            <a:endParaRPr lang="it-IT" b="1" dirty="0">
              <a:solidFill>
                <a:srgbClr val="000000"/>
              </a:solidFill>
            </a:endParaRPr>
          </a:p>
        </p:txBody>
      </p:sp>
      <p:sp>
        <p:nvSpPr>
          <p:cNvPr id="3" name="Segnaposto numero diapositiva 2"/>
          <p:cNvSpPr>
            <a:spLocks noGrp="1"/>
          </p:cNvSpPr>
          <p:nvPr>
            <p:ph type="sldNum" sz="quarter" idx="12"/>
          </p:nvPr>
        </p:nvSpPr>
        <p:spPr/>
        <p:txBody>
          <a:bodyPr/>
          <a:lstStyle/>
          <a:p>
            <a:fld id="{8B37D5FE-740C-46F5-801A-FA5477D9711F}" type="slidenum">
              <a:rPr lang="en-US" smtClean="0"/>
              <a:pPr/>
              <a:t>56</a:t>
            </a:fld>
            <a:endParaRPr lang="en-US"/>
          </a:p>
        </p:txBody>
      </p:sp>
      <p:sp>
        <p:nvSpPr>
          <p:cNvPr id="8" name="Segnaposto piè di pagina 7"/>
          <p:cNvSpPr>
            <a:spLocks noGrp="1"/>
          </p:cNvSpPr>
          <p:nvPr>
            <p:ph type="ftr" sz="quarter" idx="11"/>
          </p:nvPr>
        </p:nvSpPr>
        <p:spPr/>
        <p:txBody>
          <a:bodyPr/>
          <a:lstStyle/>
          <a:p>
            <a:r>
              <a:rPr lang="hr-HR">
                <a:solidFill>
                  <a:srgbClr val="FFFFFF"/>
                </a:solidFill>
              </a:rPr>
              <a:t>Ilaria Parodi - Paolo Parodi</a:t>
            </a:r>
            <a:endParaRPr lang="en-US" dirty="0">
              <a:solidFill>
                <a:srgbClr val="FFFFFF"/>
              </a:solidFill>
            </a:endParaRPr>
          </a:p>
        </p:txBody>
      </p:sp>
    </p:spTree>
    <p:extLst>
      <p:ext uri="{BB962C8B-B14F-4D97-AF65-F5344CB8AC3E}">
        <p14:creationId xmlns:p14="http://schemas.microsoft.com/office/powerpoint/2010/main" val="25489136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r>
              <a:rPr lang="it-IT" sz="3600" dirty="0">
                <a:solidFill>
                  <a:srgbClr val="000000"/>
                </a:solidFill>
              </a:rPr>
              <a:t>RELAZIONE SULLA GESTIONE</a:t>
            </a:r>
          </a:p>
        </p:txBody>
      </p:sp>
      <p:sp>
        <p:nvSpPr>
          <p:cNvPr id="8" name="Segnaposto contenuto 7"/>
          <p:cNvSpPr>
            <a:spLocks noGrp="1"/>
          </p:cNvSpPr>
          <p:nvPr>
            <p:ph idx="1"/>
          </p:nvPr>
        </p:nvSpPr>
        <p:spPr>
          <a:xfrm>
            <a:off x="317477" y="1098074"/>
            <a:ext cx="8598336" cy="5384530"/>
          </a:xfrm>
        </p:spPr>
        <p:txBody>
          <a:bodyPr/>
          <a:lstStyle/>
          <a:p>
            <a:pPr marL="0" indent="0" algn="ctr">
              <a:buNone/>
            </a:pPr>
            <a:r>
              <a:rPr lang="it-IT" b="1" u="sng" dirty="0"/>
              <a:t>NON</a:t>
            </a:r>
            <a:r>
              <a:rPr lang="it-IT" b="1" dirty="0"/>
              <a:t> E’ PARTE INTEGRANTE DEL BILANCIO CONSOLIDATO</a:t>
            </a:r>
          </a:p>
          <a:p>
            <a:pPr marL="0" indent="0" algn="ctr">
              <a:buNone/>
            </a:pPr>
            <a:endParaRPr lang="it-IT" b="1" dirty="0">
              <a:solidFill>
                <a:srgbClr val="000000"/>
              </a:solidFill>
            </a:endParaRPr>
          </a:p>
        </p:txBody>
      </p:sp>
      <p:sp>
        <p:nvSpPr>
          <p:cNvPr id="9" name="Rettangolo 8"/>
          <p:cNvSpPr/>
          <p:nvPr/>
        </p:nvSpPr>
        <p:spPr>
          <a:xfrm>
            <a:off x="595269" y="1799253"/>
            <a:ext cx="2804381" cy="742414"/>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RELAZIONE SULLA GESTIONE</a:t>
            </a:r>
          </a:p>
        </p:txBody>
      </p:sp>
      <p:sp>
        <p:nvSpPr>
          <p:cNvPr id="10" name="Rettangolo 9"/>
          <p:cNvSpPr/>
          <p:nvPr/>
        </p:nvSpPr>
        <p:spPr>
          <a:xfrm>
            <a:off x="5761160" y="1799253"/>
            <a:ext cx="2804381" cy="742414"/>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NOTA</a:t>
            </a:r>
          </a:p>
          <a:p>
            <a:pPr algn="ctr"/>
            <a:r>
              <a:rPr lang="it-IT" b="1" dirty="0"/>
              <a:t>INTEGRATIVA</a:t>
            </a:r>
          </a:p>
        </p:txBody>
      </p:sp>
      <p:sp>
        <p:nvSpPr>
          <p:cNvPr id="11" name="Diverso da 10"/>
          <p:cNvSpPr/>
          <p:nvPr/>
        </p:nvSpPr>
        <p:spPr>
          <a:xfrm>
            <a:off x="4225586" y="1627267"/>
            <a:ext cx="914400" cy="914400"/>
          </a:xfrm>
          <a:prstGeom prst="mathNotEqual">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tx1"/>
              </a:solidFill>
            </a:endParaRPr>
          </a:p>
        </p:txBody>
      </p:sp>
      <p:sp>
        <p:nvSpPr>
          <p:cNvPr id="12" name="Freccia destra rientrata 11"/>
          <p:cNvSpPr/>
          <p:nvPr/>
        </p:nvSpPr>
        <p:spPr>
          <a:xfrm rot="5400000">
            <a:off x="1629032" y="2723399"/>
            <a:ext cx="630552" cy="484632"/>
          </a:xfrm>
          <a:prstGeom prst="notchedRightArrow">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13" name="Freccia destra rientrata 12"/>
          <p:cNvSpPr/>
          <p:nvPr/>
        </p:nvSpPr>
        <p:spPr>
          <a:xfrm rot="5400000">
            <a:off x="6781695" y="2723399"/>
            <a:ext cx="630552" cy="484632"/>
          </a:xfrm>
          <a:prstGeom prst="notchedRightArrow">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Ovale 13"/>
          <p:cNvSpPr/>
          <p:nvPr/>
        </p:nvSpPr>
        <p:spPr>
          <a:xfrm>
            <a:off x="595269" y="3400060"/>
            <a:ext cx="2711783" cy="2460743"/>
          </a:xfrm>
          <a:prstGeom prst="ellipse">
            <a:avLst/>
          </a:prstGeom>
          <a:solidFill>
            <a:schemeClr val="bg1"/>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FF0000"/>
                </a:solidFill>
              </a:rPr>
              <a:t>Informazione sull’andamento della gestione e del gruppo</a:t>
            </a:r>
          </a:p>
        </p:txBody>
      </p:sp>
      <p:sp>
        <p:nvSpPr>
          <p:cNvPr id="15" name="Ovale 14"/>
          <p:cNvSpPr/>
          <p:nvPr/>
        </p:nvSpPr>
        <p:spPr>
          <a:xfrm>
            <a:off x="5476479" y="3400060"/>
            <a:ext cx="3267367" cy="2460743"/>
          </a:xfrm>
          <a:prstGeom prst="ellipse">
            <a:avLst/>
          </a:prstGeom>
          <a:solidFill>
            <a:schemeClr val="bg1"/>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FF0000"/>
                </a:solidFill>
              </a:rPr>
              <a:t>Illustrazione del bilancio e migliore rappresentazione della situazione economica</a:t>
            </a:r>
          </a:p>
        </p:txBody>
      </p:sp>
      <p:sp>
        <p:nvSpPr>
          <p:cNvPr id="2" name="Segnaposto numero diapositiva 1"/>
          <p:cNvSpPr>
            <a:spLocks noGrp="1"/>
          </p:cNvSpPr>
          <p:nvPr>
            <p:ph type="sldNum" sz="quarter" idx="12"/>
          </p:nvPr>
        </p:nvSpPr>
        <p:spPr/>
        <p:txBody>
          <a:bodyPr/>
          <a:lstStyle/>
          <a:p>
            <a:fld id="{8B37D5FE-740C-46F5-801A-FA5477D9711F}" type="slidenum">
              <a:rPr lang="en-US" smtClean="0"/>
              <a:pPr/>
              <a:t>57</a:t>
            </a:fld>
            <a:endParaRPr lang="en-US"/>
          </a:p>
        </p:txBody>
      </p:sp>
      <p:sp>
        <p:nvSpPr>
          <p:cNvPr id="3" name="Segnaposto piè di pagina 2"/>
          <p:cNvSpPr>
            <a:spLocks noGrp="1"/>
          </p:cNvSpPr>
          <p:nvPr>
            <p:ph type="ftr" sz="quarter" idx="11"/>
          </p:nvPr>
        </p:nvSpPr>
        <p:spPr/>
        <p:txBody>
          <a:bodyPr/>
          <a:lstStyle/>
          <a:p>
            <a:r>
              <a:rPr lang="hr-HR">
                <a:solidFill>
                  <a:srgbClr val="FFFFFF"/>
                </a:solidFill>
              </a:rPr>
              <a:t>Ilaria Parodi - Paolo Parodi</a:t>
            </a:r>
            <a:endParaRPr lang="en-US" dirty="0">
              <a:solidFill>
                <a:srgbClr val="FFFFFF"/>
              </a:solidFill>
            </a:endParaRPr>
          </a:p>
        </p:txBody>
      </p:sp>
    </p:spTree>
    <p:extLst>
      <p:ext uri="{BB962C8B-B14F-4D97-AF65-F5344CB8AC3E}">
        <p14:creationId xmlns:p14="http://schemas.microsoft.com/office/powerpoint/2010/main" val="29538391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chemeClr val="tx1"/>
                </a:solidFill>
              </a:rPr>
              <a:t>RELAZIONE SULLA GESTIONE</a:t>
            </a:r>
          </a:p>
        </p:txBody>
      </p:sp>
      <p:sp>
        <p:nvSpPr>
          <p:cNvPr id="4" name="Segnaposto testo 3"/>
          <p:cNvSpPr>
            <a:spLocks noGrp="1"/>
          </p:cNvSpPr>
          <p:nvPr>
            <p:ph type="body" idx="1"/>
          </p:nvPr>
        </p:nvSpPr>
        <p:spPr/>
        <p:txBody>
          <a:bodyPr/>
          <a:lstStyle/>
          <a:p>
            <a:r>
              <a:rPr lang="it-IT" u="sng" dirty="0">
                <a:solidFill>
                  <a:srgbClr val="FF0000"/>
                </a:solidFill>
              </a:rPr>
              <a:t>CONTENUTO FLESSIBILE</a:t>
            </a:r>
          </a:p>
        </p:txBody>
      </p:sp>
      <p:sp>
        <p:nvSpPr>
          <p:cNvPr id="5" name="Segnaposto contenuto 4"/>
          <p:cNvSpPr>
            <a:spLocks noGrp="1"/>
          </p:cNvSpPr>
          <p:nvPr>
            <p:ph sz="half" idx="2"/>
          </p:nvPr>
        </p:nvSpPr>
        <p:spPr/>
        <p:txBody>
          <a:bodyPr/>
          <a:lstStyle/>
          <a:p>
            <a:pPr>
              <a:buFont typeface="Wingdings" charset="2"/>
              <a:buChar char="q"/>
            </a:pPr>
            <a:r>
              <a:rPr lang="it-IT" b="1" dirty="0">
                <a:solidFill>
                  <a:schemeClr val="tx1"/>
                </a:solidFill>
              </a:rPr>
              <a:t>SITUAZIONE COMPLESSIVA DELLE IMPRESE</a:t>
            </a:r>
          </a:p>
          <a:p>
            <a:pPr>
              <a:buFont typeface="Wingdings" charset="2"/>
              <a:buChar char="q"/>
            </a:pPr>
            <a:r>
              <a:rPr lang="it-IT" b="1" dirty="0">
                <a:solidFill>
                  <a:schemeClr val="tx1"/>
                </a:solidFill>
              </a:rPr>
              <a:t>ANDAMENTO GESTIONALE GLOBALE E SETTORIALE CON PARTICOLARE RIGUARDO A:</a:t>
            </a:r>
          </a:p>
          <a:p>
            <a:pPr>
              <a:buFont typeface="Wingdings" charset="2"/>
              <a:buChar char="§"/>
            </a:pPr>
            <a:r>
              <a:rPr lang="it-IT" b="1" dirty="0">
                <a:solidFill>
                  <a:schemeClr val="tx1"/>
                </a:solidFill>
              </a:rPr>
              <a:t>Costi</a:t>
            </a:r>
          </a:p>
          <a:p>
            <a:pPr>
              <a:buFont typeface="Wingdings" charset="2"/>
              <a:buChar char="§"/>
            </a:pPr>
            <a:r>
              <a:rPr lang="it-IT" b="1" dirty="0">
                <a:solidFill>
                  <a:schemeClr val="tx1"/>
                </a:solidFill>
              </a:rPr>
              <a:t>Ricavi</a:t>
            </a:r>
          </a:p>
          <a:p>
            <a:pPr>
              <a:buFont typeface="Wingdings" charset="2"/>
              <a:buChar char="§"/>
            </a:pPr>
            <a:r>
              <a:rPr lang="it-IT" b="1" dirty="0">
                <a:solidFill>
                  <a:schemeClr val="tx1"/>
                </a:solidFill>
              </a:rPr>
              <a:t>Investimenti</a:t>
            </a:r>
          </a:p>
          <a:p>
            <a:pPr marL="0" indent="0">
              <a:buNone/>
            </a:pPr>
            <a:endParaRPr lang="it-IT" b="1" dirty="0">
              <a:solidFill>
                <a:schemeClr val="tx1"/>
              </a:solidFill>
            </a:endParaRPr>
          </a:p>
        </p:txBody>
      </p:sp>
      <p:sp>
        <p:nvSpPr>
          <p:cNvPr id="6" name="Segnaposto testo 5"/>
          <p:cNvSpPr>
            <a:spLocks noGrp="1"/>
          </p:cNvSpPr>
          <p:nvPr>
            <p:ph type="body" sz="quarter" idx="3"/>
          </p:nvPr>
        </p:nvSpPr>
        <p:spPr/>
        <p:txBody>
          <a:bodyPr/>
          <a:lstStyle/>
          <a:p>
            <a:r>
              <a:rPr lang="it-IT" u="sng" dirty="0">
                <a:solidFill>
                  <a:srgbClr val="FF0000"/>
                </a:solidFill>
              </a:rPr>
              <a:t>CONTENUTO VINCOLATO</a:t>
            </a:r>
          </a:p>
        </p:txBody>
      </p:sp>
      <p:sp>
        <p:nvSpPr>
          <p:cNvPr id="7" name="Segnaposto contenuto 6"/>
          <p:cNvSpPr>
            <a:spLocks noGrp="1"/>
          </p:cNvSpPr>
          <p:nvPr>
            <p:ph sz="quarter" idx="4"/>
          </p:nvPr>
        </p:nvSpPr>
        <p:spPr>
          <a:xfrm>
            <a:off x="4777307" y="2174875"/>
            <a:ext cx="3717926" cy="4268040"/>
          </a:xfrm>
        </p:spPr>
        <p:txBody>
          <a:bodyPr/>
          <a:lstStyle/>
          <a:p>
            <a:pPr>
              <a:buFont typeface="Wingdings" charset="2"/>
              <a:buChar char="q"/>
            </a:pPr>
            <a:r>
              <a:rPr lang="it-IT" b="1" dirty="0">
                <a:solidFill>
                  <a:srgbClr val="000000"/>
                </a:solidFill>
              </a:rPr>
              <a:t>INFORMAZIONI SULLE ATTIVITA’ DI R&amp;S</a:t>
            </a:r>
          </a:p>
          <a:p>
            <a:pPr>
              <a:buFont typeface="Wingdings" charset="2"/>
              <a:buChar char="q"/>
            </a:pPr>
            <a:r>
              <a:rPr lang="it-IT" b="1" dirty="0">
                <a:solidFill>
                  <a:srgbClr val="000000"/>
                </a:solidFill>
              </a:rPr>
              <a:t>FATTI DI RILIEVO SUCCESSIVI ALLA DATA DI RIFERIMENTO  DEL BILANCIO CONSOLIDATO</a:t>
            </a:r>
          </a:p>
          <a:p>
            <a:pPr>
              <a:buFont typeface="Wingdings" charset="2"/>
              <a:buChar char="q"/>
            </a:pPr>
            <a:r>
              <a:rPr lang="it-IT" b="1" dirty="0">
                <a:solidFill>
                  <a:srgbClr val="000000"/>
                </a:solidFill>
              </a:rPr>
              <a:t>EVOLUZIONE PREVEDIBILE DELLA GESTIONE</a:t>
            </a:r>
          </a:p>
          <a:p>
            <a:pPr>
              <a:buFont typeface="Wingdings" charset="2"/>
              <a:buChar char="q"/>
            </a:pPr>
            <a:r>
              <a:rPr lang="it-IT" b="1" dirty="0">
                <a:solidFill>
                  <a:srgbClr val="000000"/>
                </a:solidFill>
              </a:rPr>
              <a:t>NUMERO E VALORE NOMINALE DELLE AZIONI O QUOTE DELLA CONTROLLANTE POSSEDUTE DALLA MEDESIMA O DA  CONTROLLATE </a:t>
            </a:r>
          </a:p>
        </p:txBody>
      </p:sp>
      <p:sp>
        <p:nvSpPr>
          <p:cNvPr id="3" name="Segnaposto numero diapositiva 2"/>
          <p:cNvSpPr>
            <a:spLocks noGrp="1"/>
          </p:cNvSpPr>
          <p:nvPr>
            <p:ph type="sldNum" sz="quarter" idx="12"/>
          </p:nvPr>
        </p:nvSpPr>
        <p:spPr/>
        <p:txBody>
          <a:bodyPr/>
          <a:lstStyle/>
          <a:p>
            <a:fld id="{8B37D5FE-740C-46F5-801A-FA5477D9711F}" type="slidenum">
              <a:rPr lang="en-US" smtClean="0"/>
              <a:pPr/>
              <a:t>58</a:t>
            </a:fld>
            <a:endParaRPr lang="en-US"/>
          </a:p>
        </p:txBody>
      </p:sp>
      <p:sp>
        <p:nvSpPr>
          <p:cNvPr id="8" name="Segnaposto piè di pagina 7"/>
          <p:cNvSpPr>
            <a:spLocks noGrp="1"/>
          </p:cNvSpPr>
          <p:nvPr>
            <p:ph type="ftr" sz="quarter" idx="11"/>
          </p:nvPr>
        </p:nvSpPr>
        <p:spPr/>
        <p:txBody>
          <a:bodyPr/>
          <a:lstStyle/>
          <a:p>
            <a:r>
              <a:rPr lang="hr-HR">
                <a:solidFill>
                  <a:srgbClr val="FFFFFF"/>
                </a:solidFill>
              </a:rPr>
              <a:t>Ilaria Parodi - Paolo Parodi</a:t>
            </a:r>
            <a:endParaRPr lang="en-US" dirty="0">
              <a:solidFill>
                <a:srgbClr val="FFFFFF"/>
              </a:solidFill>
            </a:endParaRPr>
          </a:p>
        </p:txBody>
      </p:sp>
    </p:spTree>
    <p:extLst>
      <p:ext uri="{BB962C8B-B14F-4D97-AF65-F5344CB8AC3E}">
        <p14:creationId xmlns:p14="http://schemas.microsoft.com/office/powerpoint/2010/main" val="23937460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r>
              <a:rPr lang="it-IT" sz="3600" dirty="0">
                <a:solidFill>
                  <a:srgbClr val="000000"/>
                </a:solidFill>
              </a:rPr>
              <a:t>PROSPETTI SUPPLEMENTARI</a:t>
            </a:r>
          </a:p>
        </p:txBody>
      </p:sp>
      <p:sp>
        <p:nvSpPr>
          <p:cNvPr id="8" name="Segnaposto contenuto 7"/>
          <p:cNvSpPr>
            <a:spLocks noGrp="1"/>
          </p:cNvSpPr>
          <p:nvPr>
            <p:ph idx="1"/>
          </p:nvPr>
        </p:nvSpPr>
        <p:spPr>
          <a:xfrm>
            <a:off x="383618" y="1232647"/>
            <a:ext cx="8518967" cy="5276417"/>
          </a:xfrm>
        </p:spPr>
        <p:txBody>
          <a:bodyPr/>
          <a:lstStyle/>
          <a:p>
            <a:endParaRPr lang="it-IT" dirty="0"/>
          </a:p>
          <a:p>
            <a:pPr marL="0" indent="0">
              <a:buNone/>
            </a:pPr>
            <a:endParaRPr lang="it-IT" dirty="0"/>
          </a:p>
        </p:txBody>
      </p:sp>
      <p:sp>
        <p:nvSpPr>
          <p:cNvPr id="9" name="Nuvola 8"/>
          <p:cNvSpPr/>
          <p:nvPr/>
        </p:nvSpPr>
        <p:spPr>
          <a:xfrm>
            <a:off x="238108" y="968051"/>
            <a:ext cx="3531932" cy="2789214"/>
          </a:xfrm>
          <a:prstGeom prst="cloud">
            <a:avLst/>
          </a:prstGeom>
          <a:gradFill flip="none" rotWithShape="1">
            <a:gsLst>
              <a:gs pos="0">
                <a:schemeClr val="accent1">
                  <a:lumMod val="60000"/>
                  <a:lumOff val="40000"/>
                </a:schemeClr>
              </a:gs>
              <a:gs pos="100000">
                <a:srgbClr val="FFFFFF"/>
              </a:gs>
              <a:gs pos="50000">
                <a:schemeClr val="accent1">
                  <a:lumMod val="60000"/>
                  <a:lumOff val="40000"/>
                </a:schemeClr>
              </a:gs>
            </a:gsLst>
            <a:path path="shape">
              <a:fillToRect l="50000" t="50000" r="50000" b="50000"/>
            </a:path>
            <a:tileRect/>
          </a:gradFill>
          <a:ln>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3366FF"/>
                </a:solidFill>
              </a:rPr>
              <a:t>RENDICONTO FINANZIARIO CONSOLIDATO</a:t>
            </a:r>
          </a:p>
        </p:txBody>
      </p:sp>
      <p:sp>
        <p:nvSpPr>
          <p:cNvPr id="10" name="Nuvola 9"/>
          <p:cNvSpPr/>
          <p:nvPr/>
        </p:nvSpPr>
        <p:spPr>
          <a:xfrm>
            <a:off x="1699825" y="3400060"/>
            <a:ext cx="4140429" cy="3333911"/>
          </a:xfrm>
          <a:prstGeom prst="cloud">
            <a:avLst/>
          </a:prstGeom>
          <a:gradFill flip="none" rotWithShape="1">
            <a:gsLst>
              <a:gs pos="0">
                <a:schemeClr val="accent1">
                  <a:lumMod val="60000"/>
                  <a:lumOff val="40000"/>
                </a:schemeClr>
              </a:gs>
              <a:gs pos="100000">
                <a:srgbClr val="FFFFFF"/>
              </a:gs>
              <a:gs pos="50000">
                <a:schemeClr val="accent1">
                  <a:lumMod val="60000"/>
                  <a:lumOff val="40000"/>
                </a:schemeClr>
              </a:gs>
            </a:gsLst>
            <a:path path="shape">
              <a:fillToRect l="50000" t="50000" r="50000" b="50000"/>
            </a:path>
            <a:tileRect/>
          </a:gradFill>
          <a:ln>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3366FF"/>
                </a:solidFill>
              </a:rPr>
              <a:t>PROSPETTO DI RACCORDO TRA PATRIMONIO NETTO E RISULTATO ECONOMICO DELLA CONTROLLANTE E CONSOLIDATO</a:t>
            </a:r>
          </a:p>
        </p:txBody>
      </p:sp>
      <p:sp>
        <p:nvSpPr>
          <p:cNvPr id="11" name="Nuvola 10"/>
          <p:cNvSpPr/>
          <p:nvPr/>
        </p:nvSpPr>
        <p:spPr>
          <a:xfrm>
            <a:off x="5172781" y="1232647"/>
            <a:ext cx="3531932" cy="2789214"/>
          </a:xfrm>
          <a:prstGeom prst="cloud">
            <a:avLst/>
          </a:prstGeom>
          <a:gradFill flip="none" rotWithShape="1">
            <a:gsLst>
              <a:gs pos="0">
                <a:schemeClr val="accent1">
                  <a:lumMod val="60000"/>
                  <a:lumOff val="40000"/>
                </a:schemeClr>
              </a:gs>
              <a:gs pos="100000">
                <a:srgbClr val="FFFFFF"/>
              </a:gs>
              <a:gs pos="50000">
                <a:schemeClr val="accent1">
                  <a:lumMod val="60000"/>
                  <a:lumOff val="40000"/>
                </a:schemeClr>
              </a:gs>
            </a:gsLst>
            <a:path path="shape">
              <a:fillToRect l="50000" t="50000" r="50000" b="50000"/>
            </a:path>
            <a:tileRect/>
          </a:gradFill>
          <a:ln>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solidFill>
                  <a:srgbClr val="3366FF"/>
                </a:solidFill>
              </a:rPr>
              <a:t>PROSPETTO DEI MOVIMENTI DEL PATRIMONIO NETTO CONSOLIDATO</a:t>
            </a:r>
          </a:p>
        </p:txBody>
      </p:sp>
      <p:sp>
        <p:nvSpPr>
          <p:cNvPr id="2" name="Segnaposto numero diapositiva 1"/>
          <p:cNvSpPr>
            <a:spLocks noGrp="1"/>
          </p:cNvSpPr>
          <p:nvPr>
            <p:ph type="sldNum" sz="quarter" idx="12"/>
          </p:nvPr>
        </p:nvSpPr>
        <p:spPr/>
        <p:txBody>
          <a:bodyPr/>
          <a:lstStyle/>
          <a:p>
            <a:fld id="{8B37D5FE-740C-46F5-801A-FA5477D9711F}" type="slidenum">
              <a:rPr lang="en-US" smtClean="0"/>
              <a:pPr/>
              <a:t>59</a:t>
            </a:fld>
            <a:endParaRPr lang="en-US"/>
          </a:p>
        </p:txBody>
      </p:sp>
      <p:sp>
        <p:nvSpPr>
          <p:cNvPr id="3" name="Segnaposto piè di pagina 2"/>
          <p:cNvSpPr>
            <a:spLocks noGrp="1"/>
          </p:cNvSpPr>
          <p:nvPr>
            <p:ph type="ftr" sz="quarter" idx="11"/>
          </p:nvPr>
        </p:nvSpPr>
        <p:spPr/>
        <p:txBody>
          <a:bodyPr/>
          <a:lstStyle/>
          <a:p>
            <a:r>
              <a:rPr lang="hr-HR">
                <a:solidFill>
                  <a:srgbClr val="FFFFFF"/>
                </a:solidFill>
              </a:rPr>
              <a:t>Ilaria Parodi - Paolo Parodi</a:t>
            </a:r>
            <a:endParaRPr lang="en-US" dirty="0">
              <a:solidFill>
                <a:srgbClr val="FFFFFF"/>
              </a:solidFill>
            </a:endParaRPr>
          </a:p>
        </p:txBody>
      </p:sp>
    </p:spTree>
    <p:extLst>
      <p:ext uri="{BB962C8B-B14F-4D97-AF65-F5344CB8AC3E}">
        <p14:creationId xmlns:p14="http://schemas.microsoft.com/office/powerpoint/2010/main" val="3588810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egnaposto numero diapositiva 2"/>
          <p:cNvSpPr>
            <a:spLocks noGrp="1"/>
          </p:cNvSpPr>
          <p:nvPr>
            <p:ph type="sldNum" sz="quarter" idx="11"/>
          </p:nvPr>
        </p:nvSpPr>
        <p:spPr>
          <a:noFill/>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fld id="{732D9FDB-DC24-41FF-AB66-C6F068E86806}" type="slidenum">
              <a:rPr lang="it-IT" altLang="it-IT" sz="1200" smtClean="0">
                <a:latin typeface="Arial Black" pitchFamily="34" charset="0"/>
              </a:rPr>
              <a:pPr eaLnBrk="1" hangingPunct="1">
                <a:spcBef>
                  <a:spcPct val="0"/>
                </a:spcBef>
                <a:buClrTx/>
                <a:buSzTx/>
                <a:buFontTx/>
                <a:buNone/>
              </a:pPr>
              <a:t>6</a:t>
            </a:fld>
            <a:endParaRPr lang="it-IT" altLang="it-IT" sz="1200">
              <a:latin typeface="Arial Black" pitchFamily="34" charset="0"/>
            </a:endParaRPr>
          </a:p>
        </p:txBody>
      </p:sp>
      <p:sp>
        <p:nvSpPr>
          <p:cNvPr id="21508" name="Text Box 2"/>
          <p:cNvSpPr txBox="1">
            <a:spLocks noChangeArrowheads="1"/>
          </p:cNvSpPr>
          <p:nvPr/>
        </p:nvSpPr>
        <p:spPr bwMode="auto">
          <a:xfrm>
            <a:off x="287338" y="199196"/>
            <a:ext cx="8426450" cy="460375"/>
          </a:xfrm>
          <a:prstGeom prst="rect">
            <a:avLst/>
          </a:prstGeom>
          <a:noFill/>
          <a:ln w="57150" cmpd="thinThick">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it-IT" altLang="it-IT" sz="2400" b="1" dirty="0"/>
              <a:t>Posizione MIUR</a:t>
            </a:r>
          </a:p>
        </p:txBody>
      </p:sp>
      <p:sp>
        <p:nvSpPr>
          <p:cNvPr id="21509" name="Text Box 3"/>
          <p:cNvSpPr txBox="1">
            <a:spLocks noChangeArrowheads="1"/>
          </p:cNvSpPr>
          <p:nvPr/>
        </p:nvSpPr>
        <p:spPr bwMode="auto">
          <a:xfrm>
            <a:off x="2484438" y="2060575"/>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it-IT" altLang="it-IT" sz="2000" i="1"/>
          </a:p>
        </p:txBody>
      </p:sp>
      <p:sp>
        <p:nvSpPr>
          <p:cNvPr id="21510" name="Text Box 4"/>
          <p:cNvSpPr txBox="1">
            <a:spLocks noChangeArrowheads="1"/>
          </p:cNvSpPr>
          <p:nvPr/>
        </p:nvSpPr>
        <p:spPr bwMode="auto">
          <a:xfrm>
            <a:off x="250825" y="899782"/>
            <a:ext cx="8569325" cy="452431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r>
              <a:rPr lang="it-IT" sz="2400" dirty="0"/>
              <a:t>Ciò posto, il MIUR </a:t>
            </a:r>
            <a:r>
              <a:rPr lang="it-IT" sz="2400" dirty="0" err="1"/>
              <a:t>ritene</a:t>
            </a:r>
            <a:r>
              <a:rPr lang="it-IT" sz="2400" dirty="0"/>
              <a:t> che l’obbligo di approvazione del bilancio consolidato per le università statali si applichi inequivocabilmente a decorrere dall’esercizio 2016, ma, transitoriamente, in assenza di uno specifico termine, le Università, dopo aver provveduto all’approvazione del bilancio di esercizio 2016 nei termini previsti dalla Legge vigente, potranno ottemperare a tale ulteriore obbligo del bilancio consolidato, non appena risulteranno nella condizione di poter procedere avendo la disponibilità dei dati dei bilanci dello stesso esercizio 2016, da consolidare, approvati dai soggetti appartenenti al “gruppo Università”, secondo procedure, criteri e principi indicati nel D.I. n. 248/2016.</a:t>
            </a:r>
          </a:p>
        </p:txBody>
      </p:sp>
    </p:spTree>
    <p:extLst>
      <p:ext uri="{BB962C8B-B14F-4D97-AF65-F5344CB8AC3E}">
        <p14:creationId xmlns:p14="http://schemas.microsoft.com/office/powerpoint/2010/main" val="324283994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solidFill>
                  <a:schemeClr val="tx1"/>
                </a:solidFill>
              </a:rPr>
              <a:t>RENDICONTO FINANZIARIO CONSOLIDATO</a:t>
            </a:r>
          </a:p>
        </p:txBody>
      </p:sp>
      <p:sp>
        <p:nvSpPr>
          <p:cNvPr id="3" name="Segnaposto contenuto 2"/>
          <p:cNvSpPr>
            <a:spLocks noGrp="1"/>
          </p:cNvSpPr>
          <p:nvPr>
            <p:ph idx="1"/>
          </p:nvPr>
        </p:nvSpPr>
        <p:spPr>
          <a:xfrm>
            <a:off x="945691" y="2301381"/>
            <a:ext cx="7232650" cy="2725946"/>
          </a:xfrm>
        </p:spPr>
        <p:txBody>
          <a:bodyPr/>
          <a:lstStyle/>
          <a:p>
            <a:r>
              <a:rPr lang="it-IT" b="1" dirty="0">
                <a:solidFill>
                  <a:srgbClr val="000000"/>
                </a:solidFill>
              </a:rPr>
              <a:t>FUNZIONALE ALL’ANALISI DELLA DINAMICA FINANZIARIA E MONETARIA</a:t>
            </a:r>
          </a:p>
          <a:p>
            <a:r>
              <a:rPr lang="it-IT" b="1" dirty="0">
                <a:solidFill>
                  <a:srgbClr val="000000"/>
                </a:solidFill>
              </a:rPr>
              <a:t>MEDESIMO RUOLO DEL RENDICONTO DELLA SINGOLA IMPRESA</a:t>
            </a:r>
          </a:p>
        </p:txBody>
      </p:sp>
      <p:sp>
        <p:nvSpPr>
          <p:cNvPr id="4" name="Segnaposto numero diapositiva 3"/>
          <p:cNvSpPr>
            <a:spLocks noGrp="1"/>
          </p:cNvSpPr>
          <p:nvPr>
            <p:ph type="sldNum" sz="quarter" idx="12"/>
          </p:nvPr>
        </p:nvSpPr>
        <p:spPr/>
        <p:txBody>
          <a:bodyPr/>
          <a:lstStyle/>
          <a:p>
            <a:fld id="{8B37D5FE-740C-46F5-801A-FA5477D9711F}" type="slidenum">
              <a:rPr lang="en-US" smtClean="0"/>
              <a:pPr/>
              <a:t>60</a:t>
            </a:fld>
            <a:endParaRPr lang="en-US"/>
          </a:p>
        </p:txBody>
      </p:sp>
      <p:sp>
        <p:nvSpPr>
          <p:cNvPr id="5" name="Segnaposto piè di pagina 4"/>
          <p:cNvSpPr>
            <a:spLocks noGrp="1"/>
          </p:cNvSpPr>
          <p:nvPr>
            <p:ph type="ftr" sz="quarter" idx="11"/>
          </p:nvPr>
        </p:nvSpPr>
        <p:spPr/>
        <p:txBody>
          <a:bodyPr/>
          <a:lstStyle/>
          <a:p>
            <a:r>
              <a:rPr lang="hr-HR">
                <a:solidFill>
                  <a:srgbClr val="FFFFFF"/>
                </a:solidFill>
              </a:rPr>
              <a:t>Ilaria Parodi - Paolo Parodi</a:t>
            </a:r>
            <a:endParaRPr lang="en-US" dirty="0">
              <a:solidFill>
                <a:srgbClr val="FFFFFF"/>
              </a:solidFill>
            </a:endParaRPr>
          </a:p>
        </p:txBody>
      </p:sp>
    </p:spTree>
    <p:extLst>
      <p:ext uri="{BB962C8B-B14F-4D97-AF65-F5344CB8AC3E}">
        <p14:creationId xmlns:p14="http://schemas.microsoft.com/office/powerpoint/2010/main" val="19122180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79463" y="89646"/>
            <a:ext cx="7583488" cy="1669918"/>
          </a:xfrm>
        </p:spPr>
        <p:txBody>
          <a:bodyPr/>
          <a:lstStyle/>
          <a:p>
            <a:r>
              <a:rPr lang="it-IT" sz="3600" dirty="0">
                <a:solidFill>
                  <a:schemeClr val="tx1"/>
                </a:solidFill>
              </a:rPr>
              <a:t>PROSPETTO DEI MOVIMENTI DEL PATRIMONIO NETTO CONSOLIDATO</a:t>
            </a:r>
          </a:p>
        </p:txBody>
      </p:sp>
      <p:sp>
        <p:nvSpPr>
          <p:cNvPr id="3" name="Segnaposto contenuto 2"/>
          <p:cNvSpPr>
            <a:spLocks noGrp="1"/>
          </p:cNvSpPr>
          <p:nvPr>
            <p:ph idx="1"/>
          </p:nvPr>
        </p:nvSpPr>
        <p:spPr>
          <a:xfrm>
            <a:off x="955675" y="2672421"/>
            <a:ext cx="7232650" cy="2910557"/>
          </a:xfrm>
        </p:spPr>
        <p:txBody>
          <a:bodyPr/>
          <a:lstStyle/>
          <a:p>
            <a:r>
              <a:rPr lang="it-IT" b="1" dirty="0">
                <a:solidFill>
                  <a:schemeClr val="tx1"/>
                </a:solidFill>
              </a:rPr>
              <a:t>ANALISI DEL PATRIMONIO NETTO DELLA CAPOGRUPPO E DEI TERZI</a:t>
            </a:r>
          </a:p>
          <a:p>
            <a:r>
              <a:rPr lang="it-IT" b="1" dirty="0">
                <a:solidFill>
                  <a:schemeClr val="tx1"/>
                </a:solidFill>
              </a:rPr>
              <a:t>ENFASI AI VALORI CONNESSI A CONSOLIDAMENTO</a:t>
            </a:r>
          </a:p>
        </p:txBody>
      </p:sp>
      <p:sp>
        <p:nvSpPr>
          <p:cNvPr id="4" name="Segnaposto numero diapositiva 3"/>
          <p:cNvSpPr>
            <a:spLocks noGrp="1"/>
          </p:cNvSpPr>
          <p:nvPr>
            <p:ph type="sldNum" sz="quarter" idx="12"/>
          </p:nvPr>
        </p:nvSpPr>
        <p:spPr/>
        <p:txBody>
          <a:bodyPr/>
          <a:lstStyle/>
          <a:p>
            <a:fld id="{8B37D5FE-740C-46F5-801A-FA5477D9711F}" type="slidenum">
              <a:rPr lang="en-US" smtClean="0"/>
              <a:pPr/>
              <a:t>61</a:t>
            </a:fld>
            <a:endParaRPr lang="en-US"/>
          </a:p>
        </p:txBody>
      </p:sp>
      <p:sp>
        <p:nvSpPr>
          <p:cNvPr id="5" name="Segnaposto piè di pagina 4"/>
          <p:cNvSpPr>
            <a:spLocks noGrp="1"/>
          </p:cNvSpPr>
          <p:nvPr>
            <p:ph type="ftr" sz="quarter" idx="11"/>
          </p:nvPr>
        </p:nvSpPr>
        <p:spPr/>
        <p:txBody>
          <a:bodyPr/>
          <a:lstStyle/>
          <a:p>
            <a:r>
              <a:rPr lang="hr-HR">
                <a:solidFill>
                  <a:srgbClr val="FFFFFF"/>
                </a:solidFill>
              </a:rPr>
              <a:t>Ilaria Parodi - Paolo Parodi</a:t>
            </a:r>
            <a:endParaRPr lang="en-US" dirty="0">
              <a:solidFill>
                <a:srgbClr val="FFFFFF"/>
              </a:solidFill>
            </a:endParaRPr>
          </a:p>
        </p:txBody>
      </p:sp>
    </p:spTree>
    <p:extLst>
      <p:ext uri="{BB962C8B-B14F-4D97-AF65-F5344CB8AC3E}">
        <p14:creationId xmlns:p14="http://schemas.microsoft.com/office/powerpoint/2010/main" val="29148046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79463" y="89647"/>
            <a:ext cx="7583488" cy="1643457"/>
          </a:xfrm>
        </p:spPr>
        <p:txBody>
          <a:bodyPr/>
          <a:lstStyle/>
          <a:p>
            <a:r>
              <a:rPr lang="it-IT" sz="3200" dirty="0">
                <a:solidFill>
                  <a:srgbClr val="000000"/>
                </a:solidFill>
              </a:rPr>
              <a:t>PROSPETTO DI RACCORDO TRA PN E RISULTATO ECONOMICO DELLA CONTROLLANTE E CONSOLIDATO</a:t>
            </a:r>
          </a:p>
        </p:txBody>
      </p:sp>
      <p:sp>
        <p:nvSpPr>
          <p:cNvPr id="3" name="Segnaposto contenuto 2"/>
          <p:cNvSpPr>
            <a:spLocks noGrp="1"/>
          </p:cNvSpPr>
          <p:nvPr>
            <p:ph idx="1"/>
          </p:nvPr>
        </p:nvSpPr>
        <p:spPr>
          <a:xfrm>
            <a:off x="423304" y="1614036"/>
            <a:ext cx="8267630" cy="5093475"/>
          </a:xfrm>
        </p:spPr>
        <p:txBody>
          <a:bodyPr/>
          <a:lstStyle/>
          <a:p>
            <a:r>
              <a:rPr lang="it-IT" b="1" dirty="0">
                <a:solidFill>
                  <a:srgbClr val="000000"/>
                </a:solidFill>
              </a:rPr>
              <a:t>EFFETTI PRODOTTI DALLE RETTIFICHE DI CONSOLIDAMENTO</a:t>
            </a:r>
          </a:p>
          <a:p>
            <a:pPr>
              <a:buFont typeface="Wingdings" charset="2"/>
              <a:buChar char="ü"/>
            </a:pPr>
            <a:r>
              <a:rPr lang="it-IT" sz="1800" b="1" dirty="0">
                <a:solidFill>
                  <a:srgbClr val="000000"/>
                </a:solidFill>
              </a:rPr>
              <a:t>Modifica dei criteri valutativi</a:t>
            </a:r>
          </a:p>
          <a:p>
            <a:pPr>
              <a:buFont typeface="Wingdings" charset="2"/>
              <a:buChar char="ü"/>
            </a:pPr>
            <a:r>
              <a:rPr lang="it-IT" sz="1800" b="1" dirty="0">
                <a:solidFill>
                  <a:srgbClr val="000000"/>
                </a:solidFill>
              </a:rPr>
              <a:t>Eliminazione interferenza fiscale</a:t>
            </a:r>
          </a:p>
          <a:p>
            <a:pPr>
              <a:buFont typeface="Wingdings" charset="2"/>
              <a:buChar char="ü"/>
            </a:pPr>
            <a:r>
              <a:rPr lang="it-IT" sz="1800" b="1" dirty="0">
                <a:solidFill>
                  <a:srgbClr val="000000"/>
                </a:solidFill>
              </a:rPr>
              <a:t>Eliminazione dividendi/risultati </a:t>
            </a:r>
            <a:r>
              <a:rPr lang="it-IT" sz="1800" b="1" dirty="0" err="1">
                <a:solidFill>
                  <a:srgbClr val="000000"/>
                </a:solidFill>
              </a:rPr>
              <a:t>intragruppo</a:t>
            </a:r>
            <a:endParaRPr lang="it-IT" sz="1800" b="1" dirty="0">
              <a:solidFill>
                <a:srgbClr val="000000"/>
              </a:solidFill>
            </a:endParaRPr>
          </a:p>
          <a:p>
            <a:pPr>
              <a:buFont typeface="Wingdings" charset="2"/>
              <a:buChar char="ü"/>
            </a:pPr>
            <a:r>
              <a:rPr lang="it-IT" sz="1800" b="1" dirty="0">
                <a:solidFill>
                  <a:srgbClr val="000000"/>
                </a:solidFill>
              </a:rPr>
              <a:t>Differenza di consolidamento</a:t>
            </a:r>
          </a:p>
          <a:p>
            <a:pPr>
              <a:buFont typeface="Wingdings" charset="2"/>
              <a:buChar char="ü"/>
            </a:pPr>
            <a:r>
              <a:rPr lang="it-IT" sz="1800" b="1" dirty="0">
                <a:solidFill>
                  <a:srgbClr val="000000"/>
                </a:solidFill>
              </a:rPr>
              <a:t>Quota parte di risultati economici di pertinenza della capogruppo</a:t>
            </a:r>
          </a:p>
          <a:p>
            <a:pPr>
              <a:buFont typeface="Wingdings" charset="2"/>
              <a:buChar char="ü"/>
            </a:pPr>
            <a:r>
              <a:rPr lang="it-IT" sz="1800" b="1" dirty="0">
                <a:solidFill>
                  <a:srgbClr val="000000"/>
                </a:solidFill>
              </a:rPr>
              <a:t>Capitale e riserve imprese consolidate</a:t>
            </a:r>
          </a:p>
          <a:p>
            <a:pPr>
              <a:buFont typeface="Wingdings" charset="2"/>
              <a:buChar char="ü"/>
            </a:pPr>
            <a:r>
              <a:rPr lang="it-IT" sz="1800" b="1" dirty="0">
                <a:solidFill>
                  <a:srgbClr val="000000"/>
                </a:solidFill>
              </a:rPr>
              <a:t>Valore di carico delle partecipazioni</a:t>
            </a:r>
          </a:p>
          <a:p>
            <a:pPr>
              <a:buFont typeface="Wingdings" charset="2"/>
              <a:buChar char="ü"/>
            </a:pPr>
            <a:r>
              <a:rPr lang="it-IT" sz="1800" b="1" dirty="0">
                <a:solidFill>
                  <a:srgbClr val="000000"/>
                </a:solidFill>
              </a:rPr>
              <a:t>Interessi di minoranza</a:t>
            </a:r>
          </a:p>
          <a:p>
            <a:pPr>
              <a:buFont typeface="Wingdings" charset="2"/>
              <a:buChar char="ü"/>
            </a:pPr>
            <a:endParaRPr lang="it-IT" sz="1800" b="1" dirty="0">
              <a:solidFill>
                <a:srgbClr val="000000"/>
              </a:solidFill>
            </a:endParaRPr>
          </a:p>
          <a:p>
            <a:pPr>
              <a:buFont typeface="Wingdings" charset="2"/>
              <a:buChar char="ü"/>
            </a:pPr>
            <a:endParaRPr lang="it-IT" sz="1800" b="1" dirty="0">
              <a:solidFill>
                <a:srgbClr val="000000"/>
              </a:solidFill>
            </a:endParaRPr>
          </a:p>
          <a:p>
            <a:pPr>
              <a:buFont typeface="Wingdings" charset="2"/>
              <a:buChar char="ü"/>
            </a:pPr>
            <a:endParaRPr lang="it-IT" sz="1800" b="1" dirty="0">
              <a:solidFill>
                <a:srgbClr val="000000"/>
              </a:solidFill>
            </a:endParaRPr>
          </a:p>
        </p:txBody>
      </p:sp>
      <p:sp>
        <p:nvSpPr>
          <p:cNvPr id="4" name="Segnaposto numero diapositiva 3"/>
          <p:cNvSpPr>
            <a:spLocks noGrp="1"/>
          </p:cNvSpPr>
          <p:nvPr>
            <p:ph type="sldNum" sz="quarter" idx="12"/>
          </p:nvPr>
        </p:nvSpPr>
        <p:spPr/>
        <p:txBody>
          <a:bodyPr/>
          <a:lstStyle/>
          <a:p>
            <a:fld id="{8B37D5FE-740C-46F5-801A-FA5477D9711F}" type="slidenum">
              <a:rPr lang="en-US" smtClean="0"/>
              <a:pPr/>
              <a:t>62</a:t>
            </a:fld>
            <a:endParaRPr lang="en-US"/>
          </a:p>
        </p:txBody>
      </p:sp>
      <p:sp>
        <p:nvSpPr>
          <p:cNvPr id="5" name="Segnaposto piè di pagina 4"/>
          <p:cNvSpPr>
            <a:spLocks noGrp="1"/>
          </p:cNvSpPr>
          <p:nvPr>
            <p:ph type="ftr" sz="quarter" idx="11"/>
          </p:nvPr>
        </p:nvSpPr>
        <p:spPr>
          <a:xfrm>
            <a:off x="7348490" y="6354762"/>
            <a:ext cx="1660191" cy="365125"/>
          </a:xfrm>
        </p:spPr>
        <p:txBody>
          <a:bodyPr/>
          <a:lstStyle/>
          <a:p>
            <a:r>
              <a:rPr lang="hr-HR"/>
              <a:t>Ilaria Parodi - Paolo Parodi</a:t>
            </a:r>
            <a:endParaRPr lang="en-US" dirty="0"/>
          </a:p>
        </p:txBody>
      </p:sp>
    </p:spTree>
    <p:extLst>
      <p:ext uri="{BB962C8B-B14F-4D97-AF65-F5344CB8AC3E}">
        <p14:creationId xmlns:p14="http://schemas.microsoft.com/office/powerpoint/2010/main" val="1783180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egnaposto numero diapositiva 2"/>
          <p:cNvSpPr>
            <a:spLocks noGrp="1"/>
          </p:cNvSpPr>
          <p:nvPr>
            <p:ph type="sldNum" sz="quarter" idx="11"/>
          </p:nvPr>
        </p:nvSpPr>
        <p:spPr>
          <a:noFill/>
        </p:spPr>
        <p:txBody>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fld id="{732D9FDB-DC24-41FF-AB66-C6F068E86806}" type="slidenum">
              <a:rPr lang="it-IT" altLang="it-IT" sz="1200" smtClean="0">
                <a:latin typeface="Arial Black" pitchFamily="34" charset="0"/>
              </a:rPr>
              <a:pPr eaLnBrk="1" hangingPunct="1">
                <a:spcBef>
                  <a:spcPct val="0"/>
                </a:spcBef>
                <a:buClrTx/>
                <a:buSzTx/>
                <a:buFontTx/>
                <a:buNone/>
              </a:pPr>
              <a:t>7</a:t>
            </a:fld>
            <a:endParaRPr lang="it-IT" altLang="it-IT" sz="1200">
              <a:latin typeface="Arial Black" pitchFamily="34" charset="0"/>
            </a:endParaRPr>
          </a:p>
        </p:txBody>
      </p:sp>
      <p:sp>
        <p:nvSpPr>
          <p:cNvPr id="21508" name="Text Box 2"/>
          <p:cNvSpPr txBox="1">
            <a:spLocks noChangeArrowheads="1"/>
          </p:cNvSpPr>
          <p:nvPr/>
        </p:nvSpPr>
        <p:spPr bwMode="auto">
          <a:xfrm>
            <a:off x="287338" y="429384"/>
            <a:ext cx="8426450" cy="460375"/>
          </a:xfrm>
          <a:prstGeom prst="rect">
            <a:avLst/>
          </a:prstGeom>
          <a:noFill/>
          <a:ln w="57150" cmpd="thinThick">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it-IT" altLang="it-IT" sz="2400" b="1" dirty="0"/>
              <a:t>Stato dell’arte</a:t>
            </a:r>
          </a:p>
        </p:txBody>
      </p:sp>
      <p:sp>
        <p:nvSpPr>
          <p:cNvPr id="21509" name="Text Box 3"/>
          <p:cNvSpPr txBox="1">
            <a:spLocks noChangeArrowheads="1"/>
          </p:cNvSpPr>
          <p:nvPr/>
        </p:nvSpPr>
        <p:spPr bwMode="auto">
          <a:xfrm>
            <a:off x="2484438" y="2060575"/>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it-IT" altLang="it-IT" sz="2000" i="1"/>
          </a:p>
        </p:txBody>
      </p:sp>
      <p:sp>
        <p:nvSpPr>
          <p:cNvPr id="21510" name="Text Box 4"/>
          <p:cNvSpPr txBox="1">
            <a:spLocks noChangeArrowheads="1"/>
          </p:cNvSpPr>
          <p:nvPr/>
        </p:nvSpPr>
        <p:spPr bwMode="auto">
          <a:xfrm>
            <a:off x="250825" y="1227328"/>
            <a:ext cx="8569325" cy="397031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it-IT" sz="2800" dirty="0"/>
              <a:t>Occorre dunque procedere, anche dopo l’ avvenuta approvazione del bilancio d’esercizio 2016, con l’attivazione delle operazioni propedeutiche alla redazione del consolidato.</a:t>
            </a:r>
          </a:p>
          <a:p>
            <a:pPr eaLnBrk="1" hangingPunct="1">
              <a:spcBef>
                <a:spcPct val="0"/>
              </a:spcBef>
              <a:buClrTx/>
              <a:buSzTx/>
              <a:buFontTx/>
              <a:buNone/>
            </a:pPr>
            <a:endParaRPr lang="it-IT" altLang="it-IT" sz="2800" dirty="0"/>
          </a:p>
          <a:p>
            <a:pPr eaLnBrk="1" hangingPunct="1">
              <a:spcBef>
                <a:spcPct val="0"/>
              </a:spcBef>
              <a:buClrTx/>
              <a:buSzTx/>
              <a:buFontTx/>
              <a:buNone/>
            </a:pPr>
            <a:r>
              <a:rPr lang="it-IT" altLang="it-IT" sz="2800" dirty="0"/>
              <a:t>La prima di esse è costituita dalla verifica dell’esistenza delle condizioni in base alle quali sorge l’obbligo ed alla definizione dell’area di consolidamento</a:t>
            </a:r>
          </a:p>
        </p:txBody>
      </p:sp>
    </p:spTree>
    <p:extLst>
      <p:ext uri="{BB962C8B-B14F-4D97-AF65-F5344CB8AC3E}">
        <p14:creationId xmlns:p14="http://schemas.microsoft.com/office/powerpoint/2010/main" val="302012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sz="4400" dirty="0">
                <a:solidFill>
                  <a:schemeClr val="tx1"/>
                </a:solidFill>
              </a:rPr>
              <a:t>NORMATIVA E </a:t>
            </a:r>
            <a:br>
              <a:rPr lang="it-IT" sz="4400" dirty="0">
                <a:solidFill>
                  <a:schemeClr val="tx1"/>
                </a:solidFill>
              </a:rPr>
            </a:br>
            <a:r>
              <a:rPr lang="it-IT" sz="4400" dirty="0">
                <a:solidFill>
                  <a:schemeClr val="tx1"/>
                </a:solidFill>
              </a:rPr>
              <a:t>PRINCIPI CONTABILI</a:t>
            </a:r>
          </a:p>
        </p:txBody>
      </p:sp>
      <p:sp>
        <p:nvSpPr>
          <p:cNvPr id="6" name="Segnaposto testo 5"/>
          <p:cNvSpPr>
            <a:spLocks noGrp="1"/>
          </p:cNvSpPr>
          <p:nvPr>
            <p:ph type="body" idx="1"/>
          </p:nvPr>
        </p:nvSpPr>
        <p:spPr/>
        <p:txBody>
          <a:bodyPr/>
          <a:lstStyle/>
          <a:p>
            <a:r>
              <a:rPr lang="it-IT" dirty="0">
                <a:solidFill>
                  <a:srgbClr val="0000FF"/>
                </a:solidFill>
                <a:latin typeface="Times New Roman"/>
                <a:cs typeface="Times New Roman"/>
              </a:rPr>
              <a:t>NORMATIVA GENERALE</a:t>
            </a:r>
          </a:p>
        </p:txBody>
      </p:sp>
      <p:sp>
        <p:nvSpPr>
          <p:cNvPr id="9" name="Segnaposto contenuto 8"/>
          <p:cNvSpPr>
            <a:spLocks noGrp="1"/>
          </p:cNvSpPr>
          <p:nvPr>
            <p:ph sz="half" idx="2"/>
          </p:nvPr>
        </p:nvSpPr>
        <p:spPr>
          <a:xfrm>
            <a:off x="340425" y="2201610"/>
            <a:ext cx="4155375" cy="4522705"/>
          </a:xfrm>
        </p:spPr>
        <p:txBody>
          <a:bodyPr>
            <a:normAutofit/>
          </a:bodyPr>
          <a:lstStyle/>
          <a:p>
            <a:pPr>
              <a:buFont typeface="Wingdings" charset="2"/>
              <a:buChar char="v"/>
            </a:pPr>
            <a:r>
              <a:rPr lang="it-IT" sz="2400" b="1" dirty="0">
                <a:solidFill>
                  <a:schemeClr val="tx1"/>
                </a:solidFill>
                <a:latin typeface="Times New Roman"/>
                <a:cs typeface="Times New Roman"/>
              </a:rPr>
              <a:t> </a:t>
            </a:r>
            <a:r>
              <a:rPr lang="it-IT" sz="2400" b="1" dirty="0" err="1">
                <a:solidFill>
                  <a:schemeClr val="tx1"/>
                </a:solidFill>
                <a:latin typeface="Times New Roman"/>
                <a:cs typeface="Times New Roman"/>
              </a:rPr>
              <a:t>D.Lgs.</a:t>
            </a:r>
            <a:r>
              <a:rPr lang="it-IT" sz="2400" b="1" dirty="0">
                <a:solidFill>
                  <a:schemeClr val="tx1"/>
                </a:solidFill>
                <a:latin typeface="Times New Roman"/>
                <a:cs typeface="Times New Roman"/>
              </a:rPr>
              <a:t> 9 aprile 1991, n. 127</a:t>
            </a:r>
          </a:p>
          <a:p>
            <a:pPr>
              <a:buFont typeface="Wingdings" charset="2"/>
              <a:buChar char="v"/>
            </a:pPr>
            <a:r>
              <a:rPr lang="it-IT" sz="2400" b="1" dirty="0">
                <a:solidFill>
                  <a:schemeClr val="tx1"/>
                </a:solidFill>
                <a:latin typeface="Times New Roman"/>
                <a:cs typeface="Times New Roman"/>
              </a:rPr>
              <a:t> Principio contabile n. 17 O.I.C.  – ultima modifica agosto 2014 (bilancio consolidato).</a:t>
            </a:r>
          </a:p>
          <a:p>
            <a:pPr>
              <a:buFont typeface="Wingdings" charset="2"/>
              <a:buChar char="v"/>
            </a:pPr>
            <a:r>
              <a:rPr lang="it-IT" sz="2400" b="1" dirty="0">
                <a:solidFill>
                  <a:srgbClr val="000000"/>
                </a:solidFill>
                <a:latin typeface="Times New Roman"/>
                <a:cs typeface="Times New Roman"/>
              </a:rPr>
              <a:t> Principio contabile n. 21 O.I.C. – ultima modifica agosto 2014 (metodo del patrimonio netto)</a:t>
            </a:r>
          </a:p>
        </p:txBody>
      </p:sp>
      <p:sp>
        <p:nvSpPr>
          <p:cNvPr id="10" name="Segnaposto testo 9"/>
          <p:cNvSpPr>
            <a:spLocks noGrp="1"/>
          </p:cNvSpPr>
          <p:nvPr>
            <p:ph type="body" sz="quarter" idx="3"/>
          </p:nvPr>
        </p:nvSpPr>
        <p:spPr>
          <a:xfrm>
            <a:off x="4645024" y="1272988"/>
            <a:ext cx="4498975" cy="364743"/>
          </a:xfrm>
        </p:spPr>
        <p:txBody>
          <a:bodyPr/>
          <a:lstStyle/>
          <a:p>
            <a:r>
              <a:rPr lang="it-IT" dirty="0">
                <a:solidFill>
                  <a:srgbClr val="0000FF"/>
                </a:solidFill>
                <a:latin typeface="Times New Roman"/>
                <a:cs typeface="Times New Roman"/>
              </a:rPr>
              <a:t>NORMATIVA UNIVERSITA’</a:t>
            </a:r>
          </a:p>
        </p:txBody>
      </p:sp>
      <p:sp>
        <p:nvSpPr>
          <p:cNvPr id="11" name="Segnaposto contenuto 10"/>
          <p:cNvSpPr>
            <a:spLocks noGrp="1"/>
          </p:cNvSpPr>
          <p:nvPr>
            <p:ph sz="quarter" idx="4"/>
          </p:nvPr>
        </p:nvSpPr>
        <p:spPr>
          <a:xfrm>
            <a:off x="4305300" y="1637731"/>
            <a:ext cx="4688055" cy="5086584"/>
          </a:xfrm>
        </p:spPr>
        <p:txBody>
          <a:bodyPr/>
          <a:lstStyle/>
          <a:p>
            <a:pPr algn="just">
              <a:buFont typeface="Wingdings" charset="2"/>
              <a:buChar char=""/>
            </a:pPr>
            <a:r>
              <a:rPr lang="it-IT" sz="2400" b="1" dirty="0">
                <a:solidFill>
                  <a:schemeClr val="tx1"/>
                </a:solidFill>
                <a:latin typeface="Times New Roman"/>
                <a:cs typeface="Times New Roman"/>
              </a:rPr>
              <a:t> Art. 6 del </a:t>
            </a:r>
            <a:r>
              <a:rPr lang="it-IT" sz="2400" b="1" dirty="0" err="1">
                <a:solidFill>
                  <a:srgbClr val="000000"/>
                </a:solidFill>
                <a:latin typeface="Times New Roman"/>
                <a:cs typeface="Times New Roman"/>
              </a:rPr>
              <a:t>D.Lgs.</a:t>
            </a:r>
            <a:r>
              <a:rPr lang="it-IT" sz="2400" b="1" dirty="0">
                <a:solidFill>
                  <a:srgbClr val="000000"/>
                </a:solidFill>
                <a:latin typeface="Times New Roman"/>
                <a:cs typeface="Times New Roman"/>
              </a:rPr>
              <a:t> 27 gennaio 2012, n. 18 in attuazione L.240/10 con rinvio a successivo decreto per gli schemi di bilancio e per i principi contabili.</a:t>
            </a:r>
          </a:p>
          <a:p>
            <a:pPr algn="just">
              <a:buFont typeface="Wingdings" charset="2"/>
              <a:buChar char=""/>
            </a:pPr>
            <a:r>
              <a:rPr lang="it-IT" sz="2400" b="1" dirty="0">
                <a:solidFill>
                  <a:srgbClr val="000000"/>
                </a:solidFill>
                <a:latin typeface="Times New Roman"/>
                <a:cs typeface="Times New Roman"/>
              </a:rPr>
              <a:t> Il decreto attuativo sul bilancio consolidato è stato emanato in data 11.04.16 ma per l’operatività si è ancora in attesa del decreto MEF previsto dal </a:t>
            </a:r>
            <a:r>
              <a:rPr lang="it-IT" sz="2400" b="1" dirty="0" err="1">
                <a:solidFill>
                  <a:srgbClr val="000000"/>
                </a:solidFill>
                <a:latin typeface="Times New Roman"/>
                <a:cs typeface="Times New Roman"/>
              </a:rPr>
              <a:t>D.Lgs.</a:t>
            </a:r>
            <a:r>
              <a:rPr lang="it-IT" sz="2400" b="1" dirty="0">
                <a:solidFill>
                  <a:srgbClr val="000000"/>
                </a:solidFill>
                <a:latin typeface="Times New Roman"/>
                <a:cs typeface="Times New Roman"/>
              </a:rPr>
              <a:t> 91/11 (normativa generale per gli E.P)  </a:t>
            </a:r>
          </a:p>
          <a:p>
            <a:pPr algn="just"/>
            <a:endParaRPr lang="it-IT" sz="2400" b="1" dirty="0">
              <a:solidFill>
                <a:srgbClr val="000000"/>
              </a:solidFill>
              <a:latin typeface="Times New Roman"/>
              <a:cs typeface="Times New Roman"/>
            </a:endParaRPr>
          </a:p>
          <a:p>
            <a:pPr>
              <a:buFont typeface="Wingdings" charset="2"/>
              <a:buChar char="u"/>
            </a:pPr>
            <a:endParaRPr lang="it-IT" dirty="0">
              <a:solidFill>
                <a:srgbClr val="000000"/>
              </a:solidFill>
              <a:latin typeface="Times New Roman"/>
              <a:cs typeface="Times New Roman"/>
            </a:endParaRPr>
          </a:p>
        </p:txBody>
      </p:sp>
      <p:sp>
        <p:nvSpPr>
          <p:cNvPr id="8" name="CasellaDiTesto 7"/>
          <p:cNvSpPr txBox="1"/>
          <p:nvPr/>
        </p:nvSpPr>
        <p:spPr>
          <a:xfrm>
            <a:off x="1518817" y="1859353"/>
            <a:ext cx="184666" cy="369332"/>
          </a:xfrm>
          <a:prstGeom prst="rect">
            <a:avLst/>
          </a:prstGeom>
          <a:noFill/>
        </p:spPr>
        <p:txBody>
          <a:bodyPr wrap="none" rtlCol="0">
            <a:spAutoFit/>
          </a:bodyPr>
          <a:lstStyle/>
          <a:p>
            <a:endParaRPr lang="it-IT" dirty="0"/>
          </a:p>
        </p:txBody>
      </p:sp>
      <p:sp>
        <p:nvSpPr>
          <p:cNvPr id="2" name="Segnaposto numero diapositiva 1"/>
          <p:cNvSpPr>
            <a:spLocks noGrp="1"/>
          </p:cNvSpPr>
          <p:nvPr>
            <p:ph type="sldNum" sz="quarter" idx="12"/>
          </p:nvPr>
        </p:nvSpPr>
        <p:spPr/>
        <p:txBody>
          <a:bodyPr/>
          <a:lstStyle/>
          <a:p>
            <a:fld id="{8B37D5FE-740C-46F5-801A-FA5477D9711F}" type="slidenum">
              <a:rPr lang="en-US" smtClean="0"/>
              <a:pPr/>
              <a:t>8</a:t>
            </a:fld>
            <a:endParaRPr lang="en-US"/>
          </a:p>
        </p:txBody>
      </p:sp>
      <p:sp>
        <p:nvSpPr>
          <p:cNvPr id="3" name="Segnaposto piè di pagina 2"/>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54664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p:txBody>
          <a:bodyPr/>
          <a:lstStyle/>
          <a:p>
            <a:r>
              <a:rPr lang="it-IT" sz="3600" dirty="0">
                <a:solidFill>
                  <a:srgbClr val="000000"/>
                </a:solidFill>
              </a:rPr>
              <a:t>DM 11 APRILE 2016</a:t>
            </a:r>
            <a:br>
              <a:rPr lang="it-IT" sz="3600" dirty="0">
                <a:solidFill>
                  <a:srgbClr val="000000"/>
                </a:solidFill>
              </a:rPr>
            </a:br>
            <a:r>
              <a:rPr lang="it-IT" sz="3600" dirty="0">
                <a:solidFill>
                  <a:srgbClr val="000000"/>
                </a:solidFill>
              </a:rPr>
              <a:t>Le definizioni</a:t>
            </a:r>
          </a:p>
        </p:txBody>
      </p:sp>
      <p:sp>
        <p:nvSpPr>
          <p:cNvPr id="29" name="Segnaposto contenuto 28"/>
          <p:cNvSpPr>
            <a:spLocks noGrp="1"/>
          </p:cNvSpPr>
          <p:nvPr>
            <p:ph idx="1"/>
          </p:nvPr>
        </p:nvSpPr>
        <p:spPr>
          <a:xfrm>
            <a:off x="536823" y="1393176"/>
            <a:ext cx="8301122" cy="5101464"/>
          </a:xfrm>
        </p:spPr>
        <p:txBody>
          <a:bodyPr>
            <a:normAutofit lnSpcReduction="10000"/>
          </a:bodyPr>
          <a:lstStyle/>
          <a:p>
            <a:pPr marL="0" indent="0" algn="just">
              <a:buNone/>
            </a:pPr>
            <a:r>
              <a:rPr lang="it-IT" b="1" dirty="0">
                <a:solidFill>
                  <a:srgbClr val="000000"/>
                </a:solidFill>
              </a:rPr>
              <a:t>CAPOGRUPPO: </a:t>
            </a:r>
            <a:r>
              <a:rPr lang="it-IT" dirty="0">
                <a:solidFill>
                  <a:srgbClr val="000000"/>
                </a:solidFill>
              </a:rPr>
              <a:t>Università considerata Amministrazione pubblica ai  sensi dell'articolo 1, comma 2, della legge 31 dicembre 2009, n. 196.</a:t>
            </a:r>
          </a:p>
          <a:p>
            <a:pPr marL="0" indent="0" algn="just">
              <a:buNone/>
            </a:pPr>
            <a:r>
              <a:rPr lang="it-IT" b="1" dirty="0">
                <a:solidFill>
                  <a:srgbClr val="000000"/>
                </a:solidFill>
              </a:rPr>
              <a:t>GRUPPO UNIVERSITA’: </a:t>
            </a:r>
            <a:r>
              <a:rPr lang="it-IT" dirty="0">
                <a:solidFill>
                  <a:srgbClr val="000000"/>
                </a:solidFill>
              </a:rPr>
              <a:t>Capogruppo e l’insieme di enti e società che rientrano nell’area di consolidamento ex art. 6 co. 2 del </a:t>
            </a:r>
            <a:r>
              <a:rPr lang="it-IT" dirty="0" err="1">
                <a:solidFill>
                  <a:srgbClr val="000000"/>
                </a:solidFill>
              </a:rPr>
              <a:t>D.Lgs.</a:t>
            </a:r>
            <a:r>
              <a:rPr lang="it-IT" dirty="0">
                <a:solidFill>
                  <a:srgbClr val="000000"/>
                </a:solidFill>
              </a:rPr>
              <a:t> 18/12</a:t>
            </a:r>
          </a:p>
          <a:p>
            <a:pPr marL="0" indent="0" algn="just">
              <a:buNone/>
            </a:pPr>
            <a:r>
              <a:rPr lang="it-IT" b="1" dirty="0">
                <a:solidFill>
                  <a:srgbClr val="000000"/>
                </a:solidFill>
              </a:rPr>
              <a:t>AREA DI CONSOLIDAMENTO: </a:t>
            </a:r>
            <a:r>
              <a:rPr lang="it-IT" dirty="0">
                <a:solidFill>
                  <a:srgbClr val="000000"/>
                </a:solidFill>
              </a:rPr>
              <a:t>Vedasi slide successiva</a:t>
            </a:r>
          </a:p>
          <a:p>
            <a:pPr marL="0" indent="0" algn="just">
              <a:buNone/>
            </a:pPr>
            <a:r>
              <a:rPr lang="it-IT" b="1" dirty="0">
                <a:solidFill>
                  <a:srgbClr val="000000"/>
                </a:solidFill>
              </a:rPr>
              <a:t>BILANCIO CONSOLIDATO</a:t>
            </a:r>
            <a:r>
              <a:rPr lang="it-IT" dirty="0">
                <a:solidFill>
                  <a:srgbClr val="000000"/>
                </a:solidFill>
              </a:rPr>
              <a:t>: Documento contabile, in conformità al provvedimento di attuazione delle disposizioni di cui al </a:t>
            </a:r>
            <a:r>
              <a:rPr lang="it-IT" dirty="0" err="1">
                <a:solidFill>
                  <a:srgbClr val="000000"/>
                </a:solidFill>
              </a:rPr>
              <a:t>D.Lgs.</a:t>
            </a:r>
            <a:r>
              <a:rPr lang="it-IT" dirty="0">
                <a:solidFill>
                  <a:srgbClr val="000000"/>
                </a:solidFill>
              </a:rPr>
              <a:t> 91/11, contenente la rappresentazione della situazione economica, patrimoniale e finanziaria del Gruppo Università. </a:t>
            </a:r>
          </a:p>
        </p:txBody>
      </p:sp>
      <p:sp>
        <p:nvSpPr>
          <p:cNvPr id="16" name="CasellaDiTesto 15"/>
          <p:cNvSpPr txBox="1"/>
          <p:nvPr/>
        </p:nvSpPr>
        <p:spPr>
          <a:xfrm>
            <a:off x="8432054" y="3312790"/>
            <a:ext cx="184666" cy="646331"/>
          </a:xfrm>
          <a:prstGeom prst="rect">
            <a:avLst/>
          </a:prstGeom>
          <a:noFill/>
        </p:spPr>
        <p:txBody>
          <a:bodyPr wrap="none" rtlCol="0">
            <a:spAutoFit/>
          </a:bodyPr>
          <a:lstStyle/>
          <a:p>
            <a:endParaRPr lang="it-IT" dirty="0"/>
          </a:p>
          <a:p>
            <a:endParaRPr lang="it-IT" dirty="0"/>
          </a:p>
        </p:txBody>
      </p:sp>
      <p:sp>
        <p:nvSpPr>
          <p:cNvPr id="26" name="CasellaDiTesto 25"/>
          <p:cNvSpPr txBox="1"/>
          <p:nvPr/>
        </p:nvSpPr>
        <p:spPr>
          <a:xfrm>
            <a:off x="2369879" y="5093579"/>
            <a:ext cx="184666" cy="369332"/>
          </a:xfrm>
          <a:prstGeom prst="rect">
            <a:avLst/>
          </a:prstGeom>
          <a:noFill/>
        </p:spPr>
        <p:txBody>
          <a:bodyPr wrap="none" rtlCol="0">
            <a:spAutoFit/>
          </a:bodyPr>
          <a:lstStyle/>
          <a:p>
            <a:endParaRPr lang="it-IT" dirty="0"/>
          </a:p>
        </p:txBody>
      </p:sp>
      <p:sp>
        <p:nvSpPr>
          <p:cNvPr id="2" name="Segnaposto numero diapositiva 1"/>
          <p:cNvSpPr>
            <a:spLocks noGrp="1"/>
          </p:cNvSpPr>
          <p:nvPr>
            <p:ph type="sldNum" sz="quarter" idx="12"/>
          </p:nvPr>
        </p:nvSpPr>
        <p:spPr/>
        <p:txBody>
          <a:bodyPr/>
          <a:lstStyle/>
          <a:p>
            <a:fld id="{8B37D5FE-740C-46F5-801A-FA5477D9711F}" type="slidenum">
              <a:rPr lang="en-US" smtClean="0"/>
              <a:pPr/>
              <a:t>9</a:t>
            </a:fld>
            <a:endParaRPr lang="en-US"/>
          </a:p>
        </p:txBody>
      </p:sp>
      <p:sp>
        <p:nvSpPr>
          <p:cNvPr id="3" name="Segnaposto piè di pagina 2"/>
          <p:cNvSpPr>
            <a:spLocks noGrp="1"/>
          </p:cNvSpPr>
          <p:nvPr>
            <p:ph type="ftr" sz="quarter" idx="11"/>
          </p:nvPr>
        </p:nvSpPr>
        <p:spPr/>
        <p:txBody>
          <a:bodyPr/>
          <a:lstStyle/>
          <a:p>
            <a:r>
              <a:rPr lang="hr-HR"/>
              <a:t>Ilaria Parodi - Paolo Parodi</a:t>
            </a:r>
            <a:endParaRPr lang="en-US"/>
          </a:p>
        </p:txBody>
      </p:sp>
    </p:spTree>
    <p:extLst>
      <p:ext uri="{BB962C8B-B14F-4D97-AF65-F5344CB8AC3E}">
        <p14:creationId xmlns:p14="http://schemas.microsoft.com/office/powerpoint/2010/main" val="2171389585"/>
      </p:ext>
    </p:extLst>
  </p:cSld>
  <p:clrMapOvr>
    <a:masterClrMapping/>
  </p:clrMapOvr>
</p:sld>
</file>

<file path=ppt/theme/theme1.xml><?xml version="1.0" encoding="utf-8"?>
<a:theme xmlns:a="http://schemas.openxmlformats.org/drawingml/2006/main" name="Summer">
  <a:themeElements>
    <a:clrScheme name="Summer">
      <a:dk1>
        <a:sysClr val="windowText" lastClr="000000"/>
      </a:dk1>
      <a:lt1>
        <a:sysClr val="window" lastClr="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Summer">
      <a:majorFont>
        <a:latin typeface="Century Gothic"/>
        <a:ea typeface=""/>
        <a:cs typeface=""/>
        <a:font script="Jpan" typeface="ヒラギノ丸ゴ Pro W4"/>
        <a:font script="Hans" typeface="宋体"/>
        <a:font script="Hant" typeface="新細明體"/>
      </a:majorFont>
      <a:minorFont>
        <a:latin typeface="Century Gothic"/>
        <a:ea typeface=""/>
        <a:cs typeface=""/>
        <a:font script="Jpan" typeface="ヒラギノ丸ゴ Pro W4"/>
        <a:font script="Hans" typeface="宋体"/>
        <a:font script="Hant" typeface="新細明體"/>
      </a:minorFont>
    </a:fontScheme>
    <a:fmtScheme name="Summer">
      <a:fillStyleLst>
        <a:solidFill>
          <a:schemeClr val="phClr"/>
        </a:solidFill>
        <a:solidFill>
          <a:schemeClr val="phClr">
            <a:tint val="90000"/>
            <a:satMod val="135000"/>
          </a:schemeClr>
        </a:solidFill>
        <a:solidFill>
          <a:schemeClr val="phClr">
            <a:shade val="80000"/>
            <a:satMod val="110000"/>
          </a:schemeClr>
        </a:solidFill>
      </a:fillStyleLst>
      <a:lnStyleLst>
        <a:ln w="9525" cap="flat" cmpd="sng" algn="ctr">
          <a:solidFill>
            <a:schemeClr val="phClr">
              <a:satMod val="135000"/>
            </a:schemeClr>
          </a:solidFill>
          <a:prstDash val="solid"/>
        </a:ln>
        <a:ln w="25400" cap="flat" cmpd="sng" algn="ctr">
          <a:solidFill>
            <a:schemeClr val="phClr">
              <a:satMod val="150000"/>
            </a:schemeClr>
          </a:solidFill>
          <a:prstDash val="solid"/>
        </a:ln>
        <a:ln w="38100" cap="flat" cmpd="sng" algn="ctr">
          <a:solidFill>
            <a:schemeClr val="phClr">
              <a:satMod val="150000"/>
            </a:schemeClr>
          </a:solidFill>
          <a:prstDash val="solid"/>
        </a:ln>
      </a:lnStyleLst>
      <a:effectStyleLst>
        <a:effectStyle>
          <a:effectLst/>
        </a:effectStyle>
        <a:effectStyle>
          <a:effectLst>
            <a:outerShdw blurRad="76200" sx="101000" sy="101000" algn="ctr" rotWithShape="0">
              <a:srgbClr val="000000">
                <a:alpha val="50000"/>
              </a:srgbClr>
            </a:outerShdw>
            <a:reflection blurRad="12700" stA="20000" endPos="35000" dist="63500" dir="5400000" sy="-100000" rotWithShape="0"/>
          </a:effectLst>
        </a:effectStyle>
        <a:effectStyle>
          <a:effectLst>
            <a:outerShdw blurRad="127000" sx="103000" sy="103000" algn="ctr" rotWithShape="0">
              <a:srgbClr val="FFFFFF">
                <a:alpha val="65000"/>
              </a:srgbClr>
            </a:outerShdw>
          </a:effectLst>
          <a:scene3d>
            <a:camera prst="orthographicFront">
              <a:rot lat="0" lon="0" rev="0"/>
            </a:camera>
            <a:lightRig rig="morning" dir="t">
              <a:rot lat="0" lon="0" rev="1200000"/>
            </a:lightRig>
          </a:scene3d>
          <a:sp3d>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gs>
            <a:gs pos="100000">
              <a:schemeClr val="tx2"/>
            </a:gs>
          </a:gsLst>
          <a:lin ang="5400000" scaled="0"/>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Album da disegno.thmx</Template>
  <TotalTime>0</TotalTime>
  <Words>3807</Words>
  <Application>Microsoft Office PowerPoint</Application>
  <PresentationFormat>Presentazione su schermo (4:3)</PresentationFormat>
  <Paragraphs>747</Paragraphs>
  <Slides>62</Slides>
  <Notes>1</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62</vt:i4>
      </vt:variant>
    </vt:vector>
  </HeadingPairs>
  <TitlesOfParts>
    <vt:vector size="70" baseType="lpstr">
      <vt:lpstr>Arial</vt:lpstr>
      <vt:lpstr>Arial Black</vt:lpstr>
      <vt:lpstr>Calibri</vt:lpstr>
      <vt:lpstr>Century Gothic</vt:lpstr>
      <vt:lpstr>Courier New</vt:lpstr>
      <vt:lpstr>Times New Roman</vt:lpstr>
      <vt:lpstr>Wingdings</vt:lpstr>
      <vt:lpstr>Summer</vt:lpstr>
      <vt:lpstr>BILANCIO CONSOLIDATO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NORMATIVA E  PRINCIPI CONTABILI</vt:lpstr>
      <vt:lpstr>DM 11 APRILE 2016 Le definizioni</vt:lpstr>
      <vt:lpstr>AREA DI CONSOLIDAMENTO  (art.6 del D.Lgs. 18/12)</vt:lpstr>
      <vt:lpstr>Presentazione standard di PowerPoint</vt:lpstr>
      <vt:lpstr>Presentazione standard di PowerPoint</vt:lpstr>
      <vt:lpstr>Presentazione standard di PowerPoint</vt:lpstr>
      <vt:lpstr>DM 11 APRILE 2016 La composizione e i principi</vt:lpstr>
      <vt:lpstr>DM 11 APRILE 2016 La procedura</vt:lpstr>
      <vt:lpstr>DM 11 APRILE 2016 I prospetti: stato patrimoniale</vt:lpstr>
      <vt:lpstr>DM 11 APRILE 2016 : I prospetti: conto economico</vt:lpstr>
      <vt:lpstr>DM 11 APRILE 2016 : I prospetti: conto economico</vt:lpstr>
      <vt:lpstr>DIFFERENZE CONCETTUALI</vt:lpstr>
      <vt:lpstr>CONSOLIDAMENTO INTEGRALE</vt:lpstr>
      <vt:lpstr>CONSOLIDAMENTO INTEGRALE</vt:lpstr>
      <vt:lpstr>PROCEDURA DI CONSOLIDAMENTO</vt:lpstr>
      <vt:lpstr>OPERAZIONI NECESSARIE PER IL CONSOLIDAMENTO</vt:lpstr>
      <vt:lpstr>AREA DI CONSOLIDAMENTO  (art.6 del D.Lgs. 18/12)</vt:lpstr>
      <vt:lpstr>OMOGENEIZZAZIONE DEI BILANCI</vt:lpstr>
      <vt:lpstr>DATA DI RIFERIMENTO (art.30 D.Lgs. 127/91)</vt:lpstr>
      <vt:lpstr>SCHEMI DI BILANCIO (art.29)</vt:lpstr>
      <vt:lpstr>CRITERI DI VALUTAZIONE (art.34 e 35)</vt:lpstr>
      <vt:lpstr>SCRITTURE CONTABILI </vt:lpstr>
      <vt:lpstr>CONVERSIONE DEI BILANCI IN VALUTA ESTERA</vt:lpstr>
      <vt:lpstr>DIFFERENZA DI CONSOLIDAMENTO</vt:lpstr>
      <vt:lpstr>DIFFERENZE CONTABILI</vt:lpstr>
      <vt:lpstr>OPERAZIONI INTRAGRUPPO</vt:lpstr>
      <vt:lpstr>OPERAZIONI INTRAGRUPPO da eliminare</vt:lpstr>
      <vt:lpstr>ESEMPIO NUMERICO Differenza da consolidamento 90% immobilizzazioni e la restante parte ad avviamento</vt:lpstr>
      <vt:lpstr>ESEMPIO NUMERICO</vt:lpstr>
      <vt:lpstr>PARTECIPAZIONE  NON TOTALITARIA</vt:lpstr>
      <vt:lpstr>ESEMPIO</vt:lpstr>
      <vt:lpstr>SCRITTURE DI CONSOLIDAMENTO</vt:lpstr>
      <vt:lpstr>CONSOLIDATO CON MINORANZE</vt:lpstr>
      <vt:lpstr>CONSOLIDAMENTO  ANNI SUCCESSIVI</vt:lpstr>
      <vt:lpstr>METODO PATRIMONIO NETTO E CONSOLIDAMENTO INTEGRALE</vt:lpstr>
      <vt:lpstr>ESEMPIO</vt:lpstr>
      <vt:lpstr>ESEMPIO</vt:lpstr>
      <vt:lpstr>METODI DI CONSOLIDAMENTO</vt:lpstr>
      <vt:lpstr>CONSOLIDAMENTO PROPORZIONALE  (art.37 Dlgs. 127/91)</vt:lpstr>
      <vt:lpstr>CONSOLIDAMENTO PROPORZIONALE (art.37)</vt:lpstr>
      <vt:lpstr>CONSOLIDAMENTO PROPORZIONALE (art.37)</vt:lpstr>
      <vt:lpstr>ESEMPIO NUMERICO Partecipazione di A in B pari al 30%</vt:lpstr>
      <vt:lpstr>SINTESI PARTECIPAZIONI NEL CONSOLIDATO</vt:lpstr>
      <vt:lpstr>STRUTTURA BILANCIO CONSOLIDATO</vt:lpstr>
      <vt:lpstr>STATO PATRIMONIALE CONSOLIDATO</vt:lpstr>
      <vt:lpstr>STATO PATRIMONILALE CONSOLIDATO</vt:lpstr>
      <vt:lpstr>Presentazione standard di PowerPoint</vt:lpstr>
      <vt:lpstr>CONTO ECONOMICO CONSOLIDATO</vt:lpstr>
      <vt:lpstr>NOTA INTEGRATIVA</vt:lpstr>
      <vt:lpstr>RELAZIONE SULLA GESTIONE</vt:lpstr>
      <vt:lpstr>RELAZIONE SULLA GESTIONE</vt:lpstr>
      <vt:lpstr>PROSPETTI SUPPLEMENTARI</vt:lpstr>
      <vt:lpstr>RENDICONTO FINANZIARIO CONSOLIDATO</vt:lpstr>
      <vt:lpstr>PROSPETTO DEI MOVIMENTI DEL PATRIMONIO NETTO CONSOLIDATO</vt:lpstr>
      <vt:lpstr>PROSPETTO DI RACCORDO TRA PN E RISULTATO ECONOMICO DELLA CONTROLLANTE E CONSOLIDATO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BILANCIO CONSOLIDATO</dc:title>
  <dc:creator/>
  <cp:lastModifiedBy/>
  <cp:revision>297</cp:revision>
  <dcterms:created xsi:type="dcterms:W3CDTF">2015-05-12T15:18:35Z</dcterms:created>
  <dcterms:modified xsi:type="dcterms:W3CDTF">2017-06-11T12:03:57Z</dcterms:modified>
  <cp:contentStatus/>
</cp:coreProperties>
</file>