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9"/>
  </p:notesMasterIdLst>
  <p:sldIdLst>
    <p:sldId id="1410" r:id="rId2"/>
    <p:sldId id="1471" r:id="rId3"/>
    <p:sldId id="1477" r:id="rId4"/>
    <p:sldId id="1478" r:id="rId5"/>
    <p:sldId id="1479" r:id="rId6"/>
    <p:sldId id="1481" r:id="rId7"/>
    <p:sldId id="1480" r:id="rId8"/>
    <p:sldId id="1484" r:id="rId9"/>
    <p:sldId id="1485" r:id="rId10"/>
    <p:sldId id="1486" r:id="rId11"/>
    <p:sldId id="1482" r:id="rId12"/>
    <p:sldId id="1483" r:id="rId13"/>
    <p:sldId id="1487" r:id="rId14"/>
    <p:sldId id="1489" r:id="rId15"/>
    <p:sldId id="1490" r:id="rId16"/>
    <p:sldId id="1491" r:id="rId17"/>
    <p:sldId id="1492" r:id="rId18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LYZhnTelbJHk6J95yHtaYw==" hashData="OqWo+ghMsubXuCl1K49OwF8toafcif3PI38ujr1eRtKrgjvWmYSDlHlXZqfXszMCs6spqK0wWlDA8qJU3YCOiQ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ADBF92D-A70B-4CDE-AA39-B5F981BCFCD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/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14B1DF-DF4E-4701-8897-ABD262B8C016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it-IT" altLang="it-IT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688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3688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C2A7-D0F4-434B-8FDB-EA6F0EDBC2D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0F7FE-E036-4AC0-9C13-21C7E1CDD0A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D33FA-7DC0-47AC-9D69-565D85930A0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74ADD-613B-405D-AB04-1E2BA999ACF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98D18-1745-4FEB-BE57-B3D16FC9BBF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5EF7F-C29B-46AC-83C9-73AB61B28D5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AAB69-6C53-4531-801E-E723B3D26C8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96253-D364-4DB5-B99A-7B688DE3118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AB228-409C-44E8-B7B7-690F3811A47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D5C52-45D6-4CE5-9530-72CBF3B2916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AC46E-108C-4C3E-8604-9A017A337AD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it-IT"/>
              <a:t>A cura di Marco Magrini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FBA5420D-F557-49C1-AB93-351BDE0BCF3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180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180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180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180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180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it-IT" altLang="it-IT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358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1" r:id="rId1"/>
    <p:sldLayoutId id="2147484731" r:id="rId2"/>
    <p:sldLayoutId id="2147484732" r:id="rId3"/>
    <p:sldLayoutId id="2147484733" r:id="rId4"/>
    <p:sldLayoutId id="2147484734" r:id="rId5"/>
    <p:sldLayoutId id="2147484735" r:id="rId6"/>
    <p:sldLayoutId id="2147484736" r:id="rId7"/>
    <p:sldLayoutId id="2147484737" r:id="rId8"/>
    <p:sldLayoutId id="2147484738" r:id="rId9"/>
    <p:sldLayoutId id="2147484739" r:id="rId10"/>
    <p:sldLayoutId id="2147484740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5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5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4" grpId="0"/>
      <p:bldP spid="3585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585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585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585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585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58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628775"/>
            <a:ext cx="7632700" cy="2520950"/>
          </a:xfrm>
        </p:spPr>
        <p:txBody>
          <a:bodyPr/>
          <a:lstStyle/>
          <a:p>
            <a:pPr algn="ctr" eaLnBrk="1" hangingPunct="1"/>
            <a:r>
              <a:rPr lang="it-IT" altLang="it-IT" sz="3600" b="1"/>
              <a:t>NOVITA’ TRASPARENZA</a:t>
            </a:r>
            <a:br>
              <a:rPr lang="it-IT" altLang="it-IT" sz="3600" b="1"/>
            </a:br>
            <a:r>
              <a:rPr lang="it-IT" altLang="it-IT" sz="3600" b="1"/>
              <a:t>PAGAMENTI</a:t>
            </a:r>
            <a:br>
              <a:rPr lang="it-IT" altLang="it-IT" sz="3600" b="1"/>
            </a:br>
            <a:r>
              <a:rPr lang="it-IT" altLang="it-IT" sz="3600" b="1"/>
              <a:t>D.LGS. 97/2016</a:t>
            </a:r>
            <a:endParaRPr lang="it-IT" altLang="it-IT" sz="3600"/>
          </a:p>
        </p:txBody>
      </p:sp>
      <p:sp>
        <p:nvSpPr>
          <p:cNvPr id="307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9A6B75-575C-4C8C-9E1F-89ECB96C6A06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30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La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disposizione di cui al comma 2</a:t>
            </a:r>
            <a:r>
              <a:rPr lang="it-IT" sz="2400" dirty="0"/>
              <a:t> prevede, poi, che ogni amministrazione pubblichi, in una parte chiaramente identificabile della sezione “</a:t>
            </a:r>
            <a:r>
              <a:rPr lang="it-IT" sz="2400" i="1" dirty="0"/>
              <a:t>Amministrazione trasparente</a:t>
            </a:r>
            <a:r>
              <a:rPr lang="it-IT" sz="2400" dirty="0"/>
              <a:t>”, i dati sui propri pagamenti, permettendone la consultazione in relazione alla tipologia di spesa sostenuta, all'ambito temporale di riferimento e ai beneficiari. </a:t>
            </a:r>
          </a:p>
          <a:p>
            <a:pPr>
              <a:defRPr/>
            </a:pPr>
            <a:r>
              <a:rPr lang="it-IT" sz="2400" i="1" u="sng" dirty="0"/>
              <a:t>N.B. l’omessa pubblicazione dei dati comporta l’applicazione della sanzione pecuniaria di cui all’art. 47 del d.lgs. 33/2013</a:t>
            </a:r>
            <a:endParaRPr lang="it-IT" altLang="it-IT" sz="22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4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95D32A-47A3-480F-9D53-40B354500D6C}" type="slidenum">
              <a:rPr lang="it-IT" altLang="it-IT" smtClean="0"/>
              <a:pPr/>
              <a:t>10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262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La delibera afferma che </a:t>
            </a:r>
            <a:r>
              <a:rPr lang="it-IT" sz="2400" dirty="0" err="1"/>
              <a:t>ciacuna</a:t>
            </a:r>
            <a:r>
              <a:rPr lang="it-IT" sz="2400" dirty="0"/>
              <a:t> PA, ai fini della individuazione della “</a:t>
            </a:r>
            <a:r>
              <a:rPr lang="it-IT" sz="2400" i="1" dirty="0"/>
              <a:t>tipologia di spesa sostenuta</a:t>
            </a:r>
            <a:r>
              <a:rPr lang="it-IT" sz="2400" dirty="0"/>
              <a:t>” da sottoporre a pubblicazione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riferimento al relativo pagamento</a:t>
            </a:r>
            <a:r>
              <a:rPr lang="it-IT" sz="2400" dirty="0"/>
              <a:t>, è opportuno, per il momento, che si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riferisca a quelle afferenti a risorse tecniche e strumentali strettamente connesse al perseguimento della propria attività istituzionale quali</a:t>
            </a:r>
            <a:r>
              <a:rPr lang="it-IT" sz="2400" dirty="0"/>
              <a:t>:</a:t>
            </a:r>
          </a:p>
          <a:p>
            <a:pPr>
              <a:defRPr/>
            </a:pPr>
            <a:r>
              <a:rPr lang="it-IT" sz="2000" i="1" dirty="0">
                <a:solidFill>
                  <a:srgbClr val="FF0000"/>
                </a:solidFill>
              </a:rPr>
              <a:t>Vedi nel seguito</a:t>
            </a:r>
            <a:br>
              <a:rPr lang="it-IT" sz="2400" dirty="0"/>
            </a:b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8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03B86F-4870-46F4-85F3-44AC80C48213}" type="slidenum">
              <a:rPr lang="it-IT" altLang="it-IT" smtClean="0"/>
              <a:pPr/>
              <a:t>11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5550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600" dirty="0"/>
              <a:t>Per </a:t>
            </a:r>
            <a:r>
              <a:rPr lang="it-IT" sz="2600" b="1" dirty="0">
                <a:solidFill>
                  <a:srgbClr val="0066CC"/>
                </a:solidFill>
              </a:rPr>
              <a:t>ciascuna di tali tipologie di spesa</a:t>
            </a:r>
            <a:r>
              <a:rPr lang="it-IT" sz="2600" dirty="0"/>
              <a:t>, la PA interessata:</a:t>
            </a:r>
          </a:p>
          <a:p>
            <a:pPr>
              <a:buFontTx/>
              <a:buChar char="-"/>
              <a:defRPr/>
            </a:pPr>
            <a:r>
              <a:rPr lang="it-IT" sz="2600" dirty="0"/>
              <a:t> </a:t>
            </a:r>
            <a:r>
              <a:rPr lang="it-IT" sz="26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 la natura economica delle spese </a:t>
            </a:r>
            <a:r>
              <a:rPr lang="it-IT" sz="2600" dirty="0"/>
              <a:t>(costi per le PA in COEP) </a:t>
            </a:r>
          </a:p>
          <a:p>
            <a:pPr>
              <a:buFontTx/>
              <a:buChar char="-"/>
              <a:defRPr/>
            </a:pPr>
            <a:r>
              <a:rPr lang="it-IT" sz="2600" dirty="0"/>
              <a:t> </a:t>
            </a:r>
            <a:r>
              <a:rPr lang="it-IT" sz="26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pubblica un prospetto con i dati sui propri pagamenti corrispondenti</a:t>
            </a:r>
            <a:r>
              <a:rPr lang="it-IT" sz="2600" dirty="0"/>
              <a:t>, evidenziando i nominativi dei “beneficiari” e  “l'ambito temporale di riferimento”, corrispondente alla data di effettivo pagamento (e si ritiene con riferimento alla natura di ciascun costo/spesa)</a:t>
            </a:r>
            <a:endParaRPr lang="it-IT" altLang="it-IT" sz="26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2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5CA6F6-15C5-489A-BB44-A1F0785CB346}" type="slidenum">
              <a:rPr lang="it-IT" altLang="it-IT" smtClean="0"/>
              <a:pPr/>
              <a:t>12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39395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800" dirty="0"/>
              <a:t>Per la predisposizione del prospetto le PA interessate faranno riferimento al piano dei conti in uso nell'ambito del proprio ordinamento contabile, quindi:</a:t>
            </a:r>
            <a:br>
              <a:rPr lang="it-IT" sz="2800" dirty="0"/>
            </a:br>
            <a:r>
              <a:rPr lang="it-IT" sz="28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le PA che devono sottostare alla disciplina del Piano dei conti integrato di cui al DPR 132/2013 utilizzeranno, quale dettaglio, il IV livello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3EF1E6-24D9-40F2-9C77-D60C57323F95}" type="slidenum">
              <a:rPr lang="it-IT" altLang="it-IT" smtClean="0"/>
              <a:pPr/>
              <a:t>13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678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le </a:t>
            </a:r>
            <a:r>
              <a:rPr lang="it-IT" sz="2400" b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altre PA o soggetti comunque sottoposti alla trasparenza e alla pubblicazione dei pagamenti</a:t>
            </a:r>
            <a:r>
              <a:rPr lang="it-IT" sz="2400" dirty="0"/>
              <a:t>, per i quali la RGS non ha previsto uno specifico piano dei conti (</a:t>
            </a:r>
            <a:r>
              <a:rPr lang="it-IT" sz="2400" dirty="0">
                <a:solidFill>
                  <a:srgbClr val="0066CC"/>
                </a:solidFill>
              </a:rPr>
              <a:t>PA ed enti in contabilità civilistica</a:t>
            </a:r>
            <a:r>
              <a:rPr lang="it-IT" sz="2400" dirty="0"/>
              <a:t>), un pari livello </a:t>
            </a:r>
          </a:p>
          <a:p>
            <a:pPr>
              <a:defRPr/>
            </a:pPr>
            <a:r>
              <a:rPr lang="it-IT" sz="2400" dirty="0"/>
              <a:t>(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 esempio per le università fermo lo schema MIUR di conto economico e porzione di SP corrispondente al piano degli investimenti, </a:t>
            </a:r>
            <a:r>
              <a:rPr lang="it-IT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dovranno essere utilizzati i conti per natura che caratterizzano la contabilizzazione dei costi da cui derivano le uscite</a:t>
            </a:r>
            <a:r>
              <a:rPr lang="it-IT" sz="2400" dirty="0"/>
              <a:t>).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3EF1E6-24D9-40F2-9C77-D60C57323F95}" type="slidenum">
              <a:rPr lang="it-IT" altLang="it-IT" smtClean="0"/>
              <a:pPr/>
              <a:t>14</a:t>
            </a:fld>
            <a:endParaRPr lang="it-IT" altLang="it-IT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5047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Le </a:t>
            </a:r>
            <a:r>
              <a:rPr lang="it-IT" sz="2400" dirty="0">
                <a:solidFill>
                  <a:srgbClr val="0066CC"/>
                </a:solidFill>
              </a:rPr>
              <a:t>spese/costi per natura interessati saranno quindi quelli degli aggregati </a:t>
            </a:r>
            <a:r>
              <a:rPr lang="it-IT" sz="2400" u="sng" dirty="0">
                <a:solidFill>
                  <a:srgbClr val="0066CC"/>
                </a:solidFill>
              </a:rPr>
              <a:t>diversi dai costi del personale</a:t>
            </a:r>
            <a:r>
              <a:rPr lang="it-IT" sz="2400" dirty="0"/>
              <a:t> quali:</a:t>
            </a:r>
          </a:p>
          <a:p>
            <a:pPr>
              <a:defRPr/>
            </a:pPr>
            <a:r>
              <a:rPr lang="it-IT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costi per servizi, consulenze, utilizzo di beni di terzi, manutenzione ordinaria e riparazioni,trasferimenti ad altri enti, ecc</a:t>
            </a:r>
            <a:r>
              <a:rPr lang="it-IT" sz="2400" dirty="0"/>
              <a:t>. </a:t>
            </a:r>
          </a:p>
          <a:p>
            <a:pPr>
              <a:defRPr/>
            </a:pPr>
            <a:r>
              <a:rPr lang="it-IT" sz="2400" dirty="0"/>
              <a:t>(in sostanza tutte le voci di conto economico diverse dai costi del personale che determinano la corrispondente uscita per pagamento (</a:t>
            </a:r>
            <a:r>
              <a:rPr lang="it-IT" sz="2400" i="1" dirty="0"/>
              <a:t>quindi ad esempio non dovranno essere considerati gli ammortamenti, gli accantonamenti, i costi per svalutazione, ecc.</a:t>
            </a:r>
            <a:r>
              <a:rPr lang="it-IT" sz="2400" dirty="0"/>
              <a:t>)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3EF1E6-24D9-40F2-9C77-D60C57323F95}" type="slidenum">
              <a:rPr lang="it-IT" altLang="it-IT" smtClean="0"/>
              <a:pPr/>
              <a:t>15</a:t>
            </a:fld>
            <a:endParaRPr lang="it-IT" altLang="it-IT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678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ANAC afferma esplicitamente che </a:t>
            </a:r>
            <a:r>
              <a:rPr lang="it-IT" sz="2400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restano escluse dall'obbligo</a:t>
            </a:r>
            <a:r>
              <a:rPr lang="it-IT" sz="2400" dirty="0"/>
              <a:t>:</a:t>
            </a:r>
            <a:br>
              <a:rPr lang="it-IT" sz="2400" dirty="0"/>
            </a:br>
            <a:r>
              <a:rPr lang="it-IT" sz="2400" dirty="0"/>
              <a:t>- le </a:t>
            </a:r>
            <a:r>
              <a:rPr lang="it-IT" sz="2400" dirty="0">
                <a:solidFill>
                  <a:srgbClr val="6600FF"/>
                </a:solidFill>
              </a:rPr>
              <a:t>uscite per movimentazioni di prestiti </a:t>
            </a:r>
            <a:r>
              <a:rPr lang="it-IT" sz="2400" dirty="0"/>
              <a:t>(cioè relative a rimborso di capitale su finanziamenti o mutui o restituzioni non costituenti costi dell'esercizio), </a:t>
            </a:r>
            <a:r>
              <a:rPr lang="it-IT" sz="2400" dirty="0">
                <a:solidFill>
                  <a:srgbClr val="6600FF"/>
                </a:solidFill>
              </a:rPr>
              <a:t>anche per il personale </a:t>
            </a:r>
            <a:r>
              <a:rPr lang="it-IT" sz="2400" dirty="0"/>
              <a:t>(ad esempio ritenute su cessioni del quinto, ecc.) e </a:t>
            </a:r>
            <a:r>
              <a:rPr lang="it-IT" sz="2400" dirty="0">
                <a:solidFill>
                  <a:srgbClr val="6600FF"/>
                </a:solidFill>
              </a:rPr>
              <a:t>per partite di giro</a:t>
            </a:r>
            <a:r>
              <a:rPr lang="it-IT" sz="2400" dirty="0"/>
              <a:t> (pagamenti effettuati in conto di terzi, per ritenute, ecc.);</a:t>
            </a:r>
            <a:br>
              <a:rPr lang="it-IT" sz="2400" dirty="0"/>
            </a:br>
            <a:r>
              <a:rPr lang="it-IT" sz="2400" dirty="0"/>
              <a:t>- le </a:t>
            </a:r>
            <a:r>
              <a:rPr lang="it-IT" sz="2400" dirty="0">
                <a:solidFill>
                  <a:srgbClr val="6600FF"/>
                </a:solidFill>
              </a:rPr>
              <a:t>uscite per i pagamenti a beneficio del personale</a:t>
            </a:r>
            <a:r>
              <a:rPr lang="it-IT" sz="2400" dirty="0"/>
              <a:t>, stante l'esplicita indicazione del comma 3 dell'art. 4-bis, in quanto soggette, invece, agli artt. da 15 a 20 del D.lgs. 33/2013. 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3EF1E6-24D9-40F2-9C77-D60C57323F95}" type="slidenum">
              <a:rPr lang="it-IT" altLang="it-IT" smtClean="0"/>
              <a:pPr/>
              <a:t>16</a:t>
            </a:fld>
            <a:endParaRPr lang="it-IT" altLang="it-IT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678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ANAC afferma che l’interpretazione tiene conto dell’</a:t>
            </a:r>
            <a:r>
              <a:rPr lang="it-IT" sz="2400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esigenza di semplificare la pubblicazione dei dati dei pagamenti</a:t>
            </a:r>
            <a:r>
              <a:rPr lang="it-IT" sz="2400" dirty="0"/>
              <a:t>, limitandola, in questa prima fase, alle </a:t>
            </a:r>
            <a:r>
              <a:rPr lang="it-IT" sz="2400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tipologie di spesa a più alta necessità di monitoraggio</a:t>
            </a:r>
            <a:r>
              <a:rPr lang="it-IT" sz="2400" dirty="0"/>
              <a:t>, in quanto </a:t>
            </a:r>
            <a:r>
              <a:rPr lang="it-IT" sz="2400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attinenti alle aree di rischio a rilevanza esterna</a:t>
            </a:r>
            <a:r>
              <a:rPr lang="it-IT" sz="2400" dirty="0"/>
              <a:t>: </a:t>
            </a:r>
          </a:p>
          <a:p>
            <a:pPr>
              <a:defRPr/>
            </a:pPr>
            <a:r>
              <a:rPr lang="it-IT" sz="2400" dirty="0"/>
              <a:t>incarichi di consulenza (anche se l'esempio pare in contrasto con l'obbligo di pubblicare ai sensi dell'art. 15 in via separata), enti controllati, contratti pubblici di acquisizione di beni e di servizi.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3EF1E6-24D9-40F2-9C77-D60C57323F95}" type="slidenum">
              <a:rPr lang="it-IT" altLang="it-IT" smtClean="0"/>
              <a:pPr/>
              <a:t>17</a:t>
            </a:fld>
            <a:endParaRPr lang="it-IT" altLang="it-IT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2832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</a:t>
            </a:r>
          </a:p>
          <a:p>
            <a:pPr>
              <a:defRPr/>
            </a:pPr>
            <a:r>
              <a:rPr lang="it-IT" sz="2400" b="1" u="sng" dirty="0"/>
              <a:t>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endParaRPr lang="it-IT" sz="2600" dirty="0"/>
          </a:p>
          <a:p>
            <a:pPr>
              <a:defRPr/>
            </a:pPr>
            <a:r>
              <a:rPr lang="it-IT" sz="2600" dirty="0"/>
              <a:t>L'</a:t>
            </a:r>
            <a:r>
              <a:rPr lang="it-IT" sz="2600" b="1" dirty="0"/>
              <a:t>art. 5, </a:t>
            </a:r>
            <a:r>
              <a:rPr lang="it-IT" sz="2600" b="1" dirty="0" err="1"/>
              <a:t>co</a:t>
            </a:r>
            <a:r>
              <a:rPr lang="it-IT" sz="2600" b="1" dirty="0"/>
              <a:t>. 1 del D.lgs. 97/2016</a:t>
            </a:r>
            <a:r>
              <a:rPr lang="it-IT" sz="2600" dirty="0"/>
              <a:t> ha introdotto l'</a:t>
            </a:r>
            <a:r>
              <a:rPr lang="it-IT" sz="2600" b="1" dirty="0"/>
              <a:t>art. 4-bis</a:t>
            </a:r>
            <a:r>
              <a:rPr lang="it-IT" sz="2600" dirty="0"/>
              <a:t> (</a:t>
            </a:r>
            <a:r>
              <a:rPr lang="it-IT" sz="2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trasparenza nell'utilizzo delle risorse pubbliche</a:t>
            </a:r>
            <a:r>
              <a:rPr lang="it-IT" sz="2600" dirty="0"/>
              <a:t>) nel </a:t>
            </a:r>
            <a:r>
              <a:rPr lang="it-IT" sz="2600" b="1" dirty="0"/>
              <a:t>D.lgs. 33/2013</a:t>
            </a:r>
            <a:r>
              <a:rPr lang="it-IT" sz="2600" dirty="0"/>
              <a:t>.</a:t>
            </a:r>
          </a:p>
          <a:p>
            <a:pPr>
              <a:defRPr/>
            </a:pPr>
            <a:endParaRPr lang="it-IT" altLang="it-IT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2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7365C0-CDDB-4401-8ABE-A54B6895ADEB}" type="slidenum">
              <a:rPr lang="it-IT" altLang="it-IT" smtClean="0"/>
              <a:pPr/>
              <a:t>2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524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dirty="0"/>
              <a:t>La nuova norma afferma che:</a:t>
            </a:r>
            <a:br>
              <a:rPr lang="it-IT" sz="2400" dirty="0"/>
            </a:br>
            <a:r>
              <a:rPr lang="it-IT" sz="2400" dirty="0"/>
              <a:t>- </a:t>
            </a:r>
            <a:r>
              <a:rPr lang="it-IT" sz="2400" b="1" i="1" u="sng" dirty="0"/>
              <a:t>comma 2</a:t>
            </a:r>
            <a:r>
              <a:rPr lang="it-IT" sz="2400" dirty="0"/>
              <a:t> - 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Ciascuna amministrazione pubblica sul proprio sito istituzionale, in una parte chiaramente identificabile della sezione “Amministrazione trasparente”, i dati sui propri pagamenti e ne permette la consultazione in relazione alla tipologia di spesa sostenuta, all'ambito temporale di riferimento e ai beneficiari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br>
              <a:rPr lang="it-IT" sz="2400" dirty="0"/>
            </a:br>
            <a:r>
              <a:rPr lang="it-IT" sz="2400" dirty="0"/>
              <a:t>- </a:t>
            </a:r>
            <a:r>
              <a:rPr lang="it-IT" sz="2400" b="1" i="1" u="sng" dirty="0"/>
              <a:t>comma 3</a:t>
            </a:r>
            <a:r>
              <a:rPr lang="it-IT" sz="2400" dirty="0"/>
              <a:t> - 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le spese in materia di personale si applica quanto previsto dagli articoli da 15 a 20 </a:t>
            </a:r>
            <a:r>
              <a:rPr lang="it-IT" sz="2400" dirty="0"/>
              <a:t>(dello stesso Decreto legislativo).</a:t>
            </a:r>
            <a:endParaRPr lang="it-IT" altLang="it-IT" sz="21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2458FC-73F9-4827-9612-0B2822EFF259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361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600" b="1" u="sng" dirty="0"/>
              <a:t>Nuovo art. 4-bis nel D.lgs. 33/2013 (</a:t>
            </a:r>
            <a:r>
              <a:rPr lang="it-IT" sz="2600" b="1" i="1" u="sng" dirty="0"/>
              <a:t>trasparenza nell'utilizzo delle risorse pubbliche</a:t>
            </a:r>
            <a:r>
              <a:rPr lang="it-IT" sz="2600" b="1" u="sng" dirty="0"/>
              <a:t>) </a:t>
            </a:r>
          </a:p>
          <a:p>
            <a:pPr>
              <a:defRPr/>
            </a:pPr>
            <a:r>
              <a:rPr lang="it-IT" sz="2600" b="1" dirty="0">
                <a:solidFill>
                  <a:srgbClr val="FF0000"/>
                </a:solidFill>
              </a:rPr>
              <a:t>ANAC</a:t>
            </a:r>
            <a:r>
              <a:rPr lang="it-IT" sz="2600" dirty="0"/>
              <a:t> ha approvato le </a:t>
            </a:r>
            <a:r>
              <a:rPr lang="it-IT" sz="2600" b="1" dirty="0">
                <a:solidFill>
                  <a:srgbClr val="FF0000"/>
                </a:solidFill>
              </a:rPr>
              <a:t>linee guida con delibera n. 1310 del 28/12/2016</a:t>
            </a:r>
            <a:r>
              <a:rPr lang="it-IT" sz="2600" dirty="0"/>
              <a:t> così rubricate:</a:t>
            </a:r>
          </a:p>
          <a:p>
            <a:pPr>
              <a:defRPr/>
            </a:pPr>
            <a:r>
              <a:rPr lang="it-IT" sz="2600" dirty="0"/>
              <a:t>"</a:t>
            </a:r>
            <a:r>
              <a:rPr lang="it-IT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 linee guida recanti indicazioni sull’attuazione degli obblighi di pubblicità, trasparenza e diffusione di informazioni contenute nel d.lgs. 33/2013 come modificato dal d.lgs. 97/2016</a:t>
            </a:r>
            <a:r>
              <a:rPr lang="it-IT" sz="2600" dirty="0"/>
              <a:t>".</a:t>
            </a:r>
            <a:br>
              <a:rPr lang="it-IT" sz="2400" dirty="0"/>
            </a:br>
            <a:endParaRPr lang="it-IT" altLang="it-IT" sz="21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50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F2817C-1E14-43D1-A0D5-0D841CB3F4FD}" type="slidenum">
              <a:rPr lang="it-IT" altLang="it-IT" smtClean="0"/>
              <a:pPr/>
              <a:t>4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7173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254A97C-6B47-4001-8D97-92C4D58D6880}" type="slidenum">
              <a:rPr lang="it-IT" altLang="it-IT" smtClean="0"/>
              <a:pPr/>
              <a:t>5</a:t>
            </a:fld>
            <a:endParaRPr lang="it-IT" altLang="it-IT"/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82073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05263"/>
            <a:ext cx="820737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8197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A3AECE-C4D3-4519-B430-55BE47A22E94}" type="slidenum">
              <a:rPr lang="it-IT" altLang="it-IT" smtClean="0"/>
              <a:pPr/>
              <a:t>6</a:t>
            </a:fld>
            <a:endParaRPr lang="it-IT" altLang="it-IT"/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73238"/>
            <a:ext cx="8280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678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Gli obblighi si inseriscono nei c.d. principi generali delle disposizioni in materia di trasparenza</a:t>
            </a:r>
            <a:r>
              <a:rPr lang="it-IT" sz="2400" dirty="0"/>
              <a:t>.</a:t>
            </a:r>
            <a:br>
              <a:rPr lang="it-IT" sz="2400" dirty="0"/>
            </a:br>
            <a:r>
              <a:rPr lang="it-IT" sz="2400" dirty="0"/>
              <a:t>L’omessa pubblicazione dei dati comporta l’applicazione della sanzione pecuniaria di cui all’art. 47, comma1 del d.lgs. 33/2013, per il richiamo fatto dal comma 2, a carico del responsabile della pubblicazione. </a:t>
            </a:r>
            <a:br>
              <a:rPr lang="it-IT" sz="2400" dirty="0"/>
            </a:b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ANAC rileva che necessita l'intervento del legislatore per chiarire il contenuto effettivo dei dati indicati, ma fornisce alcune indicazioni in proposito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2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17824C-0505-4752-8AC0-D4183EFF3AC7}" type="slidenum">
              <a:rPr lang="it-IT" altLang="it-IT" smtClean="0"/>
              <a:pPr/>
              <a:t>7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430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400" dirty="0"/>
              <a:t>La 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nuova disposizione, al </a:t>
            </a:r>
            <a:r>
              <a:rPr lang="it-IT" sz="2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</a:t>
            </a:r>
            <a:r>
              <a:rPr lang="it-IT" sz="2400" dirty="0"/>
              <a:t>, prevede che, al fine di promuovere l’accesso e migliorare la comprensione dei dati sulla spesa delle pubbliche amministrazioni, l’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AGID</a:t>
            </a:r>
            <a:r>
              <a:rPr lang="it-IT" sz="2400" dirty="0"/>
              <a:t> gestisca, d’intesa con il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MEF</a:t>
            </a:r>
            <a:r>
              <a:rPr lang="it-IT" sz="2400" dirty="0"/>
              <a:t>, il sito internet denominato “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Soldi pubblici</a:t>
            </a:r>
            <a:r>
              <a:rPr lang="it-IT" sz="2400" dirty="0"/>
              <a:t>”, tramite il quale è possibile accedere ai dati degli incassi e dei pagamenti delle PA e consultarli in relazione alla tipologia di spesa sostenuta, alle amministrazioni che l’hanno effettuata, nonché all’ambito temporale di riferimento</a:t>
            </a:r>
            <a:endParaRPr lang="it-IT" altLang="it-IT" sz="2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6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714FD8-9D03-464C-B1F8-2CE2C047A681}" type="slidenum">
              <a:rPr lang="it-IT" altLang="it-IT" smtClean="0"/>
              <a:pPr/>
              <a:t>8</a:t>
            </a:fld>
            <a:endParaRPr lang="it-IT" altLang="it-IT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piè di pagina 1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altLang="it-IT">
                <a:latin typeface="Arial" pitchFamily="34" charset="0"/>
              </a:rPr>
              <a:t>A cura di Marco MAGRINI</a:t>
            </a: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13787" cy="4619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sz="2400" b="1"/>
              <a:t>Decreto Legislativo 97/2016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484438" y="206057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000" i="1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85225" cy="5078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sz="2400" b="1" u="sng" dirty="0"/>
              <a:t>Nuovo art. 4-bis nel D.lgs. 33/2013 (</a:t>
            </a:r>
            <a:r>
              <a:rPr lang="it-IT" sz="2400" b="1" i="1" u="sng" dirty="0"/>
              <a:t>trasparenza nell'utilizzo delle risorse pubbliche</a:t>
            </a:r>
            <a:r>
              <a:rPr lang="it-IT" sz="2400" b="1" u="sng" dirty="0"/>
              <a:t>) </a:t>
            </a:r>
          </a:p>
          <a:p>
            <a:pPr>
              <a:defRPr/>
            </a:pPr>
            <a:r>
              <a:rPr lang="it-IT" sz="2400" b="1" u="sng" dirty="0">
                <a:solidFill>
                  <a:srgbClr val="FF0000"/>
                </a:solidFill>
              </a:rPr>
              <a:t>Linee guida ANAC delibera n. 1310 del 28/12/2016</a:t>
            </a:r>
            <a:r>
              <a:rPr lang="it-IT" sz="2400" dirty="0"/>
              <a:t> </a:t>
            </a:r>
          </a:p>
          <a:p>
            <a:pPr>
              <a:defRPr/>
            </a:pPr>
            <a:endParaRPr lang="it-IT" sz="1000" dirty="0"/>
          </a:p>
          <a:p>
            <a:pPr>
              <a:defRPr/>
            </a:pPr>
            <a:r>
              <a:rPr lang="it-IT" sz="2200" dirty="0"/>
              <a:t>Si tratta di un </a:t>
            </a:r>
            <a:r>
              <a:rPr lang="it-IT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portale </a:t>
            </a:r>
            <a:r>
              <a:rPr lang="it-IT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web, “Soldi pubblici”, attualmente esistente (link http://soldipubblici.gov.it/)</a:t>
            </a:r>
            <a:r>
              <a:rPr lang="it-IT" sz="2200" i="1" dirty="0"/>
              <a:t>, che </a:t>
            </a:r>
            <a:r>
              <a:rPr lang="it-IT" sz="2200" dirty="0"/>
              <a:t>raccoglie i dati di cassa, di entrata e di uscita, rilevati dal Sistema informativo sulle operazioni degli enti pubblici (SIOPE) e li pubblica dopo averli previamente rielaborati nella forma.</a:t>
            </a:r>
          </a:p>
          <a:p>
            <a:pPr>
              <a:defRPr/>
            </a:pPr>
            <a:r>
              <a:rPr lang="it-IT" sz="2200" dirty="0"/>
              <a:t>La consultazione di “Soldi pubblici” consente, pertanto, l’accesso “puntuale”, quindi la “trasparenza”, ai dati sull’utilizzo delle risorse pubbliche, con riferimento alla “natura economica” della spesa e con aggiornamento mensile. </a:t>
            </a:r>
          </a:p>
          <a:p>
            <a:pPr>
              <a:defRPr/>
            </a:pPr>
            <a:r>
              <a:rPr lang="it-IT" sz="2200" dirty="0"/>
              <a:t>Nessuna indicazione, invece, al momento è possibile avere sui beneficiari</a:t>
            </a:r>
            <a:endParaRPr lang="it-IT" altLang="it-IT" sz="22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70" name="Segnaposto numero diapositiva 7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2AC0D0-EDDE-454A-9EB8-0517B3F479BB}" type="slidenum">
              <a:rPr lang="it-IT" altLang="it-IT" smtClean="0"/>
              <a:pPr/>
              <a:t>9</a:t>
            </a:fld>
            <a:endParaRPr lang="it-IT" altLang="it-IT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9882</TotalTime>
  <Words>1249</Words>
  <Application>Microsoft Office PowerPoint</Application>
  <PresentationFormat>Presentazione su schermo (4:3)</PresentationFormat>
  <Paragraphs>115</Paragraphs>
  <Slides>17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Times New Roman</vt:lpstr>
      <vt:lpstr>Wingdings</vt:lpstr>
      <vt:lpstr>Pixel</vt:lpstr>
      <vt:lpstr>NOVITA’ TRASPARENZA PAGAMENTI D.LGS. 97/2016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</dc:creator>
  <cp:lastModifiedBy>MC</cp:lastModifiedBy>
  <cp:revision>817</cp:revision>
  <dcterms:created xsi:type="dcterms:W3CDTF">1601-01-01T00:00:00Z</dcterms:created>
  <dcterms:modified xsi:type="dcterms:W3CDTF">2017-06-16T08:18:05Z</dcterms:modified>
</cp:coreProperties>
</file>