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58"/>
  </p:notesMasterIdLst>
  <p:sldIdLst>
    <p:sldId id="696" r:id="rId2"/>
    <p:sldId id="1339" r:id="rId3"/>
    <p:sldId id="1889" r:id="rId4"/>
    <p:sldId id="1890" r:id="rId5"/>
    <p:sldId id="1932" r:id="rId6"/>
    <p:sldId id="1934" r:id="rId7"/>
    <p:sldId id="1931" r:id="rId8"/>
    <p:sldId id="1935" r:id="rId9"/>
    <p:sldId id="1936" r:id="rId10"/>
    <p:sldId id="1933" r:id="rId11"/>
    <p:sldId id="1937" r:id="rId12"/>
    <p:sldId id="1940" r:id="rId13"/>
    <p:sldId id="1893" r:id="rId14"/>
    <p:sldId id="1894" r:id="rId15"/>
    <p:sldId id="1941" r:id="rId16"/>
    <p:sldId id="1895" r:id="rId17"/>
    <p:sldId id="1896" r:id="rId18"/>
    <p:sldId id="1897" r:id="rId19"/>
    <p:sldId id="1898" r:id="rId20"/>
    <p:sldId id="1899" r:id="rId21"/>
    <p:sldId id="1901" r:id="rId22"/>
    <p:sldId id="1902" r:id="rId23"/>
    <p:sldId id="1903" r:id="rId24"/>
    <p:sldId id="1904" r:id="rId25"/>
    <p:sldId id="1905" r:id="rId26"/>
    <p:sldId id="1906" r:id="rId27"/>
    <p:sldId id="1907" r:id="rId28"/>
    <p:sldId id="1908" r:id="rId29"/>
    <p:sldId id="1911" r:id="rId30"/>
    <p:sldId id="1909" r:id="rId31"/>
    <p:sldId id="1912" r:id="rId32"/>
    <p:sldId id="1913" r:id="rId33"/>
    <p:sldId id="1910" r:id="rId34"/>
    <p:sldId id="1942" r:id="rId35"/>
    <p:sldId id="1914" r:id="rId36"/>
    <p:sldId id="1915" r:id="rId37"/>
    <p:sldId id="1916" r:id="rId38"/>
    <p:sldId id="1943" r:id="rId39"/>
    <p:sldId id="1917" r:id="rId40"/>
    <p:sldId id="1918" r:id="rId41"/>
    <p:sldId id="1919" r:id="rId42"/>
    <p:sldId id="1920" r:id="rId43"/>
    <p:sldId id="1944" r:id="rId44"/>
    <p:sldId id="1945" r:id="rId45"/>
    <p:sldId id="1946" r:id="rId46"/>
    <p:sldId id="1948" r:id="rId47"/>
    <p:sldId id="1921" r:id="rId48"/>
    <p:sldId id="1922" r:id="rId49"/>
    <p:sldId id="1947" r:id="rId50"/>
    <p:sldId id="1923" r:id="rId51"/>
    <p:sldId id="1949" r:id="rId52"/>
    <p:sldId id="1926" r:id="rId53"/>
    <p:sldId id="1951" r:id="rId54"/>
    <p:sldId id="1950" r:id="rId55"/>
    <p:sldId id="1927" r:id="rId56"/>
    <p:sldId id="1928" r:id="rId57"/>
  </p:sldIdLst>
  <p:sldSz cx="9144000" cy="6858000" type="screen4x3"/>
  <p:notesSz cx="6623050" cy="9810750"/>
  <p:defaultTextStyle>
    <a:defPPr>
      <a:defRPr lang="en-US"/>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modifyVerifier cryptProviderType="rsaAES" cryptAlgorithmClass="hash" cryptAlgorithmType="typeAny" cryptAlgorithmSid="14" spinCount="100000" saltData="Yovous51A/jXFoiU3rqczA==" hashData="BSIXqC9/wqEoRF5X8Zf7y4FsEXW545DZcyBVY0Uk3jrbkX7Kfp6P+M+Nn/fiNjpK3P2cmcm5VtGum/EM1GlGSQ=="/>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57" autoAdjust="0"/>
  </p:normalViewPr>
  <p:slideViewPr>
    <p:cSldViewPr>
      <p:cViewPr varScale="1">
        <p:scale>
          <a:sx n="107" d="100"/>
          <a:sy n="107" d="100"/>
        </p:scale>
        <p:origin x="173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870200" cy="490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87" name="Rectangle 3"/>
          <p:cNvSpPr>
            <a:spLocks noGrp="1" noChangeArrowheads="1"/>
          </p:cNvSpPr>
          <p:nvPr>
            <p:ph type="dt" idx="1"/>
          </p:nvPr>
        </p:nvSpPr>
        <p:spPr bwMode="auto">
          <a:xfrm>
            <a:off x="3751263" y="0"/>
            <a:ext cx="2870200" cy="490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it-IT"/>
          </a:p>
        </p:txBody>
      </p:sp>
      <p:sp>
        <p:nvSpPr>
          <p:cNvPr id="3076" name="Rectangle 4"/>
          <p:cNvSpPr>
            <a:spLocks noGrp="1" noRot="1" noChangeAspect="1" noChangeArrowheads="1" noTextEdit="1"/>
          </p:cNvSpPr>
          <p:nvPr>
            <p:ph type="sldImg" idx="2"/>
          </p:nvPr>
        </p:nvSpPr>
        <p:spPr bwMode="auto">
          <a:xfrm>
            <a:off x="857250" y="735013"/>
            <a:ext cx="4908550" cy="3679825"/>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661988" y="4660900"/>
            <a:ext cx="5299075" cy="44148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1990" name="Rectangle 6"/>
          <p:cNvSpPr>
            <a:spLocks noGrp="1" noChangeArrowheads="1"/>
          </p:cNvSpPr>
          <p:nvPr>
            <p:ph type="ftr" sz="quarter" idx="4"/>
          </p:nvPr>
        </p:nvSpPr>
        <p:spPr bwMode="auto">
          <a:xfrm>
            <a:off x="0" y="9318625"/>
            <a:ext cx="2870200" cy="4905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91" name="Rectangle 7"/>
          <p:cNvSpPr>
            <a:spLocks noGrp="1" noChangeArrowheads="1"/>
          </p:cNvSpPr>
          <p:nvPr>
            <p:ph type="sldNum" sz="quarter" idx="5"/>
          </p:nvPr>
        </p:nvSpPr>
        <p:spPr bwMode="auto">
          <a:xfrm>
            <a:off x="3751263" y="9318625"/>
            <a:ext cx="2870200" cy="4905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fld id="{EC766485-7DDF-47A9-9CF1-613C7F68DA07}"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tito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grpSp>
      <p:sp>
        <p:nvSpPr>
          <p:cNvPr id="3688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it-IT"/>
              <a:t>Fare clic per modificare lo stile del titolo</a:t>
            </a:r>
          </a:p>
        </p:txBody>
      </p:sp>
      <p:sp>
        <p:nvSpPr>
          <p:cNvPr id="3688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it-IT"/>
              <a:t>Fare clic per modificare lo stile del sottotitolo dello schema</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it-IT"/>
          </a:p>
        </p:txBody>
      </p:sp>
      <p:sp>
        <p:nvSpPr>
          <p:cNvPr id="19" name="Rectangle 17"/>
          <p:cNvSpPr>
            <a:spLocks noGrp="1" noChangeArrowheads="1"/>
          </p:cNvSpPr>
          <p:nvPr>
            <p:ph type="ftr" sz="quarter" idx="11"/>
          </p:nvPr>
        </p:nvSpPr>
        <p:spPr/>
        <p:txBody>
          <a:bodyPr/>
          <a:lstStyle>
            <a:lvl1pPr>
              <a:defRPr/>
            </a:lvl1pPr>
          </a:lstStyle>
          <a:p>
            <a:pPr>
              <a:defRPr/>
            </a:pPr>
            <a:r>
              <a:rPr lang="it-IT"/>
              <a:t>A cura di Marco Magrini</a:t>
            </a:r>
          </a:p>
        </p:txBody>
      </p:sp>
      <p:sp>
        <p:nvSpPr>
          <p:cNvPr id="20" name="Rectangle 18"/>
          <p:cNvSpPr>
            <a:spLocks noGrp="1" noChangeArrowheads="1"/>
          </p:cNvSpPr>
          <p:nvPr>
            <p:ph type="sldNum" sz="quarter" idx="12"/>
          </p:nvPr>
        </p:nvSpPr>
        <p:spPr/>
        <p:txBody>
          <a:bodyPr/>
          <a:lstStyle>
            <a:lvl1pPr>
              <a:defRPr/>
            </a:lvl1pPr>
          </a:lstStyle>
          <a:p>
            <a:fld id="{AC51EF84-77E3-43EC-BB63-19B528C82010}" type="slidenum">
              <a:rPr lang="it-IT" altLang="it-IT"/>
              <a:pPr/>
              <a:t>‹N›</a:t>
            </a:fld>
            <a:endParaRPr lang="it-IT" altLang="it-IT"/>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BEF57369-DCBD-47D4-A342-C10FE886CFA3}"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457200"/>
            <a:ext cx="2057400" cy="54102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457200"/>
            <a:ext cx="6019800" cy="54102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CEE5BF19-750E-4055-ADF0-55915BC5F074}"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057020A3-6706-46A8-8AB0-630ED5A9051C}"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5434E65A-5E58-4593-84F9-2A64808B5E92}"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fld id="{C3439E37-9EB7-49DB-B257-895CA59075FF}" type="slidenum">
              <a:rPr lang="it-IT" altLang="it-IT"/>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8" name="Rectangle 3"/>
          <p:cNvSpPr>
            <a:spLocks noGrp="1" noChangeArrowheads="1"/>
          </p:cNvSpPr>
          <p:nvPr>
            <p:ph type="sldNum" sz="quarter" idx="11"/>
          </p:nvPr>
        </p:nvSpPr>
        <p:spPr>
          <a:ln/>
        </p:spPr>
        <p:txBody>
          <a:bodyPr/>
          <a:lstStyle>
            <a:lvl1pPr>
              <a:defRPr/>
            </a:lvl1pPr>
          </a:lstStyle>
          <a:p>
            <a:fld id="{DC3FFC56-E4AD-4B34-AC72-68DCD27921E8}" type="slidenum">
              <a:rPr lang="it-IT" altLang="it-IT"/>
              <a:pPr/>
              <a:t>‹N›</a:t>
            </a:fld>
            <a:endParaRPr lang="it-IT" altLang="it-IT"/>
          </a:p>
        </p:txBody>
      </p:sp>
      <p:sp>
        <p:nvSpPr>
          <p:cNvPr id="9"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4" name="Rectangle 3"/>
          <p:cNvSpPr>
            <a:spLocks noGrp="1" noChangeArrowheads="1"/>
          </p:cNvSpPr>
          <p:nvPr>
            <p:ph type="sldNum" sz="quarter" idx="11"/>
          </p:nvPr>
        </p:nvSpPr>
        <p:spPr>
          <a:ln/>
        </p:spPr>
        <p:txBody>
          <a:bodyPr/>
          <a:lstStyle>
            <a:lvl1pPr>
              <a:defRPr/>
            </a:lvl1pPr>
          </a:lstStyle>
          <a:p>
            <a:fld id="{131CE098-9282-482B-94CB-9C4C3A80BFAF}" type="slidenum">
              <a:rPr lang="it-IT" altLang="it-IT"/>
              <a:pPr/>
              <a:t>‹N›</a:t>
            </a:fld>
            <a:endParaRPr lang="it-IT" altLang="it-IT"/>
          </a:p>
        </p:txBody>
      </p:sp>
      <p:sp>
        <p:nvSpPr>
          <p:cNvPr id="5"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3" name="Rectangle 3"/>
          <p:cNvSpPr>
            <a:spLocks noGrp="1" noChangeArrowheads="1"/>
          </p:cNvSpPr>
          <p:nvPr>
            <p:ph type="sldNum" sz="quarter" idx="11"/>
          </p:nvPr>
        </p:nvSpPr>
        <p:spPr>
          <a:ln/>
        </p:spPr>
        <p:txBody>
          <a:bodyPr/>
          <a:lstStyle>
            <a:lvl1pPr>
              <a:defRPr/>
            </a:lvl1pPr>
          </a:lstStyle>
          <a:p>
            <a:fld id="{65A56811-77FC-4D75-9A3F-A2F22D163710}" type="slidenum">
              <a:rPr lang="it-IT" altLang="it-IT"/>
              <a:pPr/>
              <a:t>‹N›</a:t>
            </a:fld>
            <a:endParaRPr lang="it-IT" altLang="it-IT"/>
          </a:p>
        </p:txBody>
      </p:sp>
      <p:sp>
        <p:nvSpPr>
          <p:cNvPr id="4"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fld id="{53C6FA42-7019-4DF3-8F29-F9A9FCABC38E}" type="slidenum">
              <a:rPr lang="it-IT" altLang="it-IT"/>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fld id="{CBCE861F-41D8-4254-9459-18FA2681B28C}" type="slidenum">
              <a:rPr lang="it-IT" altLang="it-IT"/>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r>
              <a:rPr lang="it-IT"/>
              <a:t>A cura di Marco Magrini</a:t>
            </a:r>
          </a:p>
        </p:txBody>
      </p:sp>
      <p:sp>
        <p:nvSpPr>
          <p:cNvPr id="35843"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fld id="{64572567-C8CC-4755-B00C-DC17EBDE3C96}" type="slidenum">
              <a:rPr lang="it-IT" altLang="it-IT"/>
              <a:pPr/>
              <a:t>‹N›</a:t>
            </a:fld>
            <a:endParaRPr lang="it-IT" altLang="it-IT"/>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grpSp>
      <p:sp>
        <p:nvSpPr>
          <p:cNvPr id="35854"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35855"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35856"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it-IT"/>
          </a:p>
        </p:txBody>
      </p:sp>
    </p:spTree>
  </p:cSld>
  <p:clrMap bg1="lt1" tx1="dk1" bg2="lt2" tx2="dk2" accent1="accent1" accent2="accent2" accent3="accent3" accent4="accent4" accent5="accent5" accent6="accent6" hlink="hlink" folHlink="folHlink"/>
  <p:sldLayoutIdLst>
    <p:sldLayoutId id="2147484297" r:id="rId1"/>
    <p:sldLayoutId id="2147484287" r:id="rId2"/>
    <p:sldLayoutId id="2147484288" r:id="rId3"/>
    <p:sldLayoutId id="2147484289" r:id="rId4"/>
    <p:sldLayoutId id="2147484290" r:id="rId5"/>
    <p:sldLayoutId id="2147484291" r:id="rId6"/>
    <p:sldLayoutId id="2147484292" r:id="rId7"/>
    <p:sldLayoutId id="2147484293" r:id="rId8"/>
    <p:sldLayoutId id="2147484294" r:id="rId9"/>
    <p:sldLayoutId id="2147484295" r:id="rId10"/>
    <p:sldLayoutId id="2147484296" r:id="rId11"/>
  </p:sldLayoutIdLst>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854"/>
                                        </p:tgtEl>
                                        <p:attrNameLst>
                                          <p:attrName>style.visibility</p:attrName>
                                        </p:attrNameLst>
                                      </p:cBhvr>
                                      <p:to>
                                        <p:strVal val="visible"/>
                                      </p:to>
                                    </p:set>
                                    <p:animEffect transition="in" filter="fade">
                                      <p:cBhvr>
                                        <p:cTn id="7" dur="2000"/>
                                        <p:tgtEl>
                                          <p:spTgt spid="358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55">
                                            <p:txEl>
                                              <p:pRg st="0" end="0"/>
                                            </p:txEl>
                                          </p:spTgt>
                                        </p:tgtEl>
                                        <p:attrNameLst>
                                          <p:attrName>style.visibility</p:attrName>
                                        </p:attrNameLst>
                                      </p:cBhvr>
                                      <p:to>
                                        <p:strVal val="visible"/>
                                      </p:to>
                                    </p:set>
                                    <p:animEffect transition="in" filter="fade">
                                      <p:cBhvr>
                                        <p:cTn id="12" dur="2000"/>
                                        <p:tgtEl>
                                          <p:spTgt spid="3585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5855">
                                            <p:txEl>
                                              <p:pRg st="1" end="1"/>
                                            </p:txEl>
                                          </p:spTgt>
                                        </p:tgtEl>
                                        <p:attrNameLst>
                                          <p:attrName>style.visibility</p:attrName>
                                        </p:attrNameLst>
                                      </p:cBhvr>
                                      <p:to>
                                        <p:strVal val="visible"/>
                                      </p:to>
                                    </p:set>
                                    <p:animEffect transition="in" filter="fade">
                                      <p:cBhvr>
                                        <p:cTn id="15" dur="2000"/>
                                        <p:tgtEl>
                                          <p:spTgt spid="3585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5855">
                                            <p:txEl>
                                              <p:pRg st="2" end="2"/>
                                            </p:txEl>
                                          </p:spTgt>
                                        </p:tgtEl>
                                        <p:attrNameLst>
                                          <p:attrName>style.visibility</p:attrName>
                                        </p:attrNameLst>
                                      </p:cBhvr>
                                      <p:to>
                                        <p:strVal val="visible"/>
                                      </p:to>
                                    </p:set>
                                    <p:animEffect transition="in" filter="fade">
                                      <p:cBhvr>
                                        <p:cTn id="18" dur="2000"/>
                                        <p:tgtEl>
                                          <p:spTgt spid="3585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855">
                                            <p:txEl>
                                              <p:pRg st="3" end="3"/>
                                            </p:txEl>
                                          </p:spTgt>
                                        </p:tgtEl>
                                        <p:attrNameLst>
                                          <p:attrName>style.visibility</p:attrName>
                                        </p:attrNameLst>
                                      </p:cBhvr>
                                      <p:to>
                                        <p:strVal val="visible"/>
                                      </p:to>
                                    </p:set>
                                    <p:animEffect transition="in" filter="fade">
                                      <p:cBhvr>
                                        <p:cTn id="21" dur="2000"/>
                                        <p:tgtEl>
                                          <p:spTgt spid="35855">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855">
                                            <p:txEl>
                                              <p:pRg st="4" end="4"/>
                                            </p:txEl>
                                          </p:spTgt>
                                        </p:tgtEl>
                                        <p:attrNameLst>
                                          <p:attrName>style.visibility</p:attrName>
                                        </p:attrNameLst>
                                      </p:cBhvr>
                                      <p:to>
                                        <p:strVal val="visible"/>
                                      </p:to>
                                    </p:set>
                                    <p:animEffect transition="in" filter="fade">
                                      <p:cBhvr>
                                        <p:cTn id="24" dur="2000"/>
                                        <p:tgtEl>
                                          <p:spTgt spid="358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4" grpId="0"/>
      <p:bldP spid="35855" grpId="0" build="p">
        <p:tmplLst>
          <p:tmpl lvl="1">
            <p:tnLst>
              <p:par>
                <p:cTn presetID="10" presetClass="entr" presetSubtype="0" fill="hold" nodeType="click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Lst>
      </p:bldP>
    </p:bldLst>
  </p:timing>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339975" y="1844675"/>
            <a:ext cx="6651625" cy="2209800"/>
          </a:xfrm>
        </p:spPr>
        <p:txBody>
          <a:bodyPr/>
          <a:lstStyle/>
          <a:p>
            <a:pPr algn="ctr" eaLnBrk="1" hangingPunct="1"/>
            <a:r>
              <a:rPr lang="it-IT" altLang="it-IT" sz="3400" b="1" dirty="0"/>
              <a:t>COEP e COAN</a:t>
            </a:r>
            <a:br>
              <a:rPr lang="it-IT" altLang="it-IT" sz="3400" b="1" dirty="0"/>
            </a:br>
            <a:r>
              <a:rPr lang="it-IT" altLang="it-IT" sz="3400" b="1" dirty="0"/>
              <a:t>UNIVERSITA’:</a:t>
            </a:r>
            <a:br>
              <a:rPr lang="it-IT" altLang="it-IT" sz="3400" b="1" dirty="0"/>
            </a:br>
            <a:r>
              <a:rPr lang="it-IT" altLang="it-IT" sz="3400" b="1" dirty="0"/>
              <a:t>PROPOSTE MODIFICA</a:t>
            </a:r>
            <a:br>
              <a:rPr lang="it-IT" altLang="it-IT" sz="3400" b="1" dirty="0"/>
            </a:br>
            <a:r>
              <a:rPr lang="it-IT" altLang="it-IT" sz="3400" b="1" dirty="0"/>
              <a:t>D.I. n. 19/2014</a:t>
            </a:r>
            <a:endParaRPr lang="it-IT" altLang="it-IT" sz="3400" dirty="0"/>
          </a:p>
        </p:txBody>
      </p:sp>
      <p:sp>
        <p:nvSpPr>
          <p:cNvPr id="4099" name="Segnaposto numero diapositiva 3"/>
          <p:cNvSpPr>
            <a:spLocks noGrp="1"/>
          </p:cNvSpPr>
          <p:nvPr>
            <p:ph type="sldNum" sz="quarter" idx="12"/>
          </p:nvPr>
        </p:nvSpPr>
        <p:spPr>
          <a:noFill/>
        </p:spPr>
        <p:txBody>
          <a:bodyPr/>
          <a:lstStyle/>
          <a:p>
            <a:fld id="{96272D2C-02AC-49AF-B385-29CB7988DF57}" type="slidenum">
              <a:rPr lang="it-IT" altLang="it-IT"/>
              <a:pPr/>
              <a:t>1</a:t>
            </a:fld>
            <a:endParaRPr lang="it-IT" altLang="it-IT"/>
          </a:p>
        </p:txBody>
      </p:sp>
      <p:sp>
        <p:nvSpPr>
          <p:cNvPr id="4100" name="Segnaposto piè di pagina 4"/>
          <p:cNvSpPr>
            <a:spLocks noGrp="1"/>
          </p:cNvSpPr>
          <p:nvPr>
            <p:ph type="ftr" sz="quarter" idx="11"/>
          </p:nvPr>
        </p:nvSpPr>
        <p:spPr>
          <a:noFill/>
        </p:spPr>
        <p:txBody>
          <a:bodyPr/>
          <a:lstStyle/>
          <a:p>
            <a:r>
              <a:rPr lang="it-IT" altLang="it-IT"/>
              <a:t>A cura di Marco Magrini</a:t>
            </a:r>
          </a:p>
        </p:txBody>
      </p:sp>
    </p:spTree>
  </p:cSld>
  <p:clrMapOvr>
    <a:masterClrMapping/>
  </p:clrMapOvr>
  <p:transition>
    <p:newsfla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662488"/>
          </a:xfrm>
          <a:prstGeom prst="rect">
            <a:avLst/>
          </a:prstGeom>
          <a:noFill/>
          <a:ln w="9525">
            <a:solidFill>
              <a:schemeClr val="tx1"/>
            </a:solidFill>
            <a:miter lim="800000"/>
            <a:headEnd/>
            <a:tailEnd/>
          </a:ln>
        </p:spPr>
        <p:txBody>
          <a:bodyPr>
            <a:spAutoFit/>
          </a:bodyPr>
          <a:lstStyle/>
          <a:p>
            <a:pPr algn="ctr" eaLnBrk="1" hangingPunct="1">
              <a:defRPr/>
            </a:pPr>
            <a:r>
              <a:rPr lang="it-IT" sz="2800" b="1" i="1" dirty="0">
                <a:solidFill>
                  <a:srgbClr val="0066CC"/>
                </a:solidFill>
                <a:latin typeface="Arial" panose="020B0604020202020204" pitchFamily="34" charset="0"/>
              </a:rPr>
              <a:t>N.B. </a:t>
            </a:r>
            <a:r>
              <a:rPr lang="it-IT" sz="2800" b="1" i="1" dirty="0">
                <a:effectLst>
                  <a:outerShdw blurRad="38100" dist="38100" dir="2700000" algn="tl">
                    <a:srgbClr val="000000">
                      <a:alpha val="43137"/>
                    </a:srgbClr>
                  </a:outerShdw>
                </a:effectLst>
                <a:latin typeface="Arial" panose="020B0604020202020204" pitchFamily="34" charset="0"/>
              </a:rPr>
              <a:t>LE MODIFICHE  </a:t>
            </a:r>
            <a:r>
              <a:rPr lang="it-IT" sz="2800" b="1" i="1" dirty="0" err="1">
                <a:effectLst>
                  <a:outerShdw blurRad="38100" dist="38100" dir="2700000" algn="tl">
                    <a:srgbClr val="000000">
                      <a:alpha val="43137"/>
                    </a:srgbClr>
                  </a:outerShdw>
                </a:effectLst>
                <a:latin typeface="Arial" panose="020B0604020202020204" pitchFamily="34" charset="0"/>
              </a:rPr>
              <a:t>DI</a:t>
            </a:r>
            <a:r>
              <a:rPr lang="it-IT" sz="2800" b="1" i="1" dirty="0">
                <a:effectLst>
                  <a:outerShdw blurRad="38100" dist="38100" dir="2700000" algn="tl">
                    <a:srgbClr val="000000">
                      <a:alpha val="43137"/>
                    </a:srgbClr>
                  </a:outerShdw>
                </a:effectLst>
                <a:latin typeface="Arial" panose="020B0604020202020204" pitchFamily="34" charset="0"/>
              </a:rPr>
              <a:t> SEGUITO ILLUSTRATE NON SONO ANCORA IN VIGORE </a:t>
            </a:r>
          </a:p>
          <a:p>
            <a:pPr algn="ctr" eaLnBrk="1" hangingPunct="1">
              <a:defRPr/>
            </a:pPr>
            <a:endParaRPr lang="it-IT" sz="2800" b="1" i="1" dirty="0">
              <a:effectLst>
                <a:outerShdw blurRad="38100" dist="38100" dir="2700000" algn="tl">
                  <a:srgbClr val="000000">
                    <a:alpha val="43137"/>
                  </a:srgbClr>
                </a:outerShdw>
              </a:effectLst>
              <a:latin typeface="Arial" panose="020B0604020202020204" pitchFamily="34" charset="0"/>
            </a:endParaRPr>
          </a:p>
          <a:p>
            <a:pPr algn="ctr" eaLnBrk="1" hangingPunct="1">
              <a:defRPr/>
            </a:pPr>
            <a:r>
              <a:rPr lang="it-IT" sz="2800" b="1" i="1" u="sng" dirty="0">
                <a:solidFill>
                  <a:srgbClr val="FF0000"/>
                </a:solidFill>
                <a:latin typeface="Arial" panose="020B0604020202020204" pitchFamily="34" charset="0"/>
              </a:rPr>
              <a:t>DEVONO ESSERE APPROVATE CON IL PROVVEDIMENTO MIUR –MEF</a:t>
            </a:r>
          </a:p>
          <a:p>
            <a:pPr algn="ctr" eaLnBrk="1" hangingPunct="1">
              <a:defRPr/>
            </a:pPr>
            <a:r>
              <a:rPr lang="it-IT" sz="2800" b="1" i="1" u="sng" dirty="0">
                <a:latin typeface="Arial" panose="020B0604020202020204" pitchFamily="34" charset="0"/>
              </a:rPr>
              <a:t>che attende la firma dei due Ministri MIUR e MEF</a:t>
            </a:r>
          </a:p>
          <a:p>
            <a:pPr eaLnBrk="1" hangingPunct="1">
              <a:defRPr/>
            </a:pPr>
            <a:endParaRPr lang="it-IT" sz="1000" b="1" i="1" dirty="0">
              <a:latin typeface="Arial" panose="020B0604020202020204" pitchFamily="34" charset="0"/>
            </a:endParaRPr>
          </a:p>
          <a:p>
            <a:pPr eaLnBrk="1" hangingPunct="1">
              <a:defRPr/>
            </a:pPr>
            <a:endParaRPr lang="it-IT" sz="1500" b="1" i="1" dirty="0">
              <a:latin typeface="Arial" panose="020B0604020202020204" pitchFamily="34" charset="0"/>
            </a:endParaRPr>
          </a:p>
          <a:p>
            <a:pPr eaLnBrk="1" hangingPunct="1">
              <a:defRPr/>
            </a:pPr>
            <a:r>
              <a:rPr lang="it-IT" sz="2600" b="1" i="1" dirty="0">
                <a:latin typeface="Arial" panose="020B0604020202020204" pitchFamily="34" charset="0"/>
              </a:rPr>
              <a:t>Le modifiche hanno ispirato la stesura dei principi contenuti nella  </a:t>
            </a:r>
            <a:r>
              <a:rPr lang="it-IT" sz="2600" b="1" i="1" dirty="0">
                <a:solidFill>
                  <a:srgbClr val="FF0000"/>
                </a:solidFill>
                <a:effectLst>
                  <a:outerShdw blurRad="38100" dist="38100" dir="2700000" algn="tl">
                    <a:srgbClr val="000000">
                      <a:alpha val="43137"/>
                    </a:srgbClr>
                  </a:outerShdw>
                </a:effectLst>
                <a:latin typeface="Arial" panose="020B0604020202020204" pitchFamily="34" charset="0"/>
              </a:rPr>
              <a:t>seconda versione del MTO</a:t>
            </a:r>
            <a:r>
              <a:rPr lang="it-IT" sz="2600" b="1" i="1" dirty="0">
                <a:effectLst>
                  <a:outerShdw blurRad="38100" dist="38100" dir="2700000" algn="tl">
                    <a:srgbClr val="000000">
                      <a:alpha val="43137"/>
                    </a:srgbClr>
                  </a:outerShdw>
                </a:effectLst>
                <a:latin typeface="Arial" panose="020B0604020202020204" pitchFamily="34" charset="0"/>
              </a:rPr>
              <a:t> </a:t>
            </a:r>
            <a:r>
              <a:rPr lang="it-IT" sz="2600" b="1" i="1" dirty="0">
                <a:solidFill>
                  <a:schemeClr val="bg2">
                    <a:lumMod val="60000"/>
                    <a:lumOff val="40000"/>
                  </a:schemeClr>
                </a:solidFill>
                <a:effectLst>
                  <a:outerShdw blurRad="38100" dist="38100" dir="2700000" algn="tl">
                    <a:srgbClr val="000000">
                      <a:alpha val="43137"/>
                    </a:srgbClr>
                  </a:outerShdw>
                </a:effectLst>
                <a:latin typeface="Arial" panose="020B0604020202020204" pitchFamily="34" charset="0"/>
              </a:rPr>
              <a:t>non ancora definitivamente pubblicato in versione ufficiale</a:t>
            </a:r>
          </a:p>
        </p:txBody>
      </p:sp>
      <p:sp>
        <p:nvSpPr>
          <p:cNvPr id="13316" name="Segnaposto numero diapositiva 5"/>
          <p:cNvSpPr>
            <a:spLocks noGrp="1"/>
          </p:cNvSpPr>
          <p:nvPr>
            <p:ph type="sldNum" sz="quarter" idx="11"/>
          </p:nvPr>
        </p:nvSpPr>
        <p:spPr>
          <a:noFill/>
        </p:spPr>
        <p:txBody>
          <a:bodyPr/>
          <a:lstStyle/>
          <a:p>
            <a:fld id="{859D08A5-B0DB-47BD-8291-0C3157E1C77F}" type="slidenum">
              <a:rPr lang="it-IT" altLang="it-IT"/>
              <a:pPr/>
              <a:t>10</a:t>
            </a:fld>
            <a:endParaRPr lang="it-IT" altLang="it-IT"/>
          </a:p>
        </p:txBody>
      </p:sp>
      <p:sp>
        <p:nvSpPr>
          <p:cNvPr id="1331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14339" name="Text Box 5"/>
          <p:cNvSpPr txBox="1">
            <a:spLocks noChangeArrowheads="1"/>
          </p:cNvSpPr>
          <p:nvPr/>
        </p:nvSpPr>
        <p:spPr bwMode="auto">
          <a:xfrm>
            <a:off x="323850" y="2708275"/>
            <a:ext cx="8569325" cy="3816350"/>
          </a:xfrm>
          <a:prstGeom prst="rect">
            <a:avLst/>
          </a:prstGeom>
          <a:noFill/>
          <a:ln w="9525">
            <a:solidFill>
              <a:schemeClr val="tx1"/>
            </a:solidFill>
            <a:miter lim="800000"/>
            <a:headEnd/>
            <a:tailEnd/>
          </a:ln>
        </p:spPr>
        <p:txBody>
          <a:bodyPr>
            <a:spAutoFit/>
          </a:bodyPr>
          <a:lstStyle/>
          <a:p>
            <a:r>
              <a:rPr lang="it-IT" altLang="it-IT" sz="2200" b="1" dirty="0"/>
              <a:t>DECRETA</a:t>
            </a:r>
          </a:p>
          <a:p>
            <a:r>
              <a:rPr lang="it-IT" altLang="it-IT" sz="2200" b="1" dirty="0"/>
              <a:t>Art. 1 - Modifica degli schemi di bilancio</a:t>
            </a:r>
          </a:p>
          <a:p>
            <a:r>
              <a:rPr lang="it-IT" altLang="it-IT" sz="2200" b="1" dirty="0"/>
              <a:t>Art. 2 - Modifica dei principi di valutazione delle poste</a:t>
            </a:r>
          </a:p>
          <a:p>
            <a:r>
              <a:rPr lang="it-IT" altLang="it-IT" sz="2200" b="1" dirty="0"/>
              <a:t>Art. 3 - Modifica dei criteri di predisposizione del primo Stato Patrimoniale</a:t>
            </a:r>
          </a:p>
          <a:p>
            <a:r>
              <a:rPr lang="it-IT" altLang="it-IT" sz="2200" b="1" dirty="0"/>
              <a:t>Art. 4 - Modifica piano dei conti e predisposizione bilancio preventivo unico d’ateneo non </a:t>
            </a:r>
            <a:r>
              <a:rPr lang="it-IT" altLang="it-IT" sz="2200" b="1" dirty="0" err="1"/>
              <a:t>autorizzatorio</a:t>
            </a:r>
            <a:r>
              <a:rPr lang="it-IT" altLang="it-IT" sz="2200" b="1" dirty="0"/>
              <a:t> e del rendiconto unico d’ateneo in contabilità finanziaria</a:t>
            </a:r>
          </a:p>
          <a:p>
            <a:r>
              <a:rPr lang="it-IT" altLang="it-IT" sz="2200" b="1" dirty="0"/>
              <a:t>Art. 5 - Modifica dell’Allegato 1 – Schemi di bilancio contabilità economico-patrimoniale e sostituzione Allegato 2 – bilancio riclassificato in COFI</a:t>
            </a:r>
          </a:p>
        </p:txBody>
      </p:sp>
      <p:sp>
        <p:nvSpPr>
          <p:cNvPr id="14340" name="Segnaposto numero diapositiva 5"/>
          <p:cNvSpPr>
            <a:spLocks noGrp="1"/>
          </p:cNvSpPr>
          <p:nvPr>
            <p:ph type="sldNum" sz="quarter" idx="11"/>
          </p:nvPr>
        </p:nvSpPr>
        <p:spPr>
          <a:noFill/>
        </p:spPr>
        <p:txBody>
          <a:bodyPr/>
          <a:lstStyle/>
          <a:p>
            <a:fld id="{598458B7-1C64-4537-A99D-3F2303EE3D2E}" type="slidenum">
              <a:rPr lang="it-IT" altLang="it-IT"/>
              <a:pPr/>
              <a:t>11</a:t>
            </a:fld>
            <a:endParaRPr lang="it-IT" altLang="it-IT"/>
          </a:p>
        </p:txBody>
      </p:sp>
      <p:sp>
        <p:nvSpPr>
          <p:cNvPr id="14341" name="Segnaposto piè di pagina 6"/>
          <p:cNvSpPr>
            <a:spLocks noGrp="1"/>
          </p:cNvSpPr>
          <p:nvPr>
            <p:ph type="ftr" sz="quarter" idx="10"/>
          </p:nvPr>
        </p:nvSpPr>
        <p:spPr>
          <a:noFill/>
        </p:spPr>
        <p:txBody>
          <a:bodyPr/>
          <a:lstStyle/>
          <a:p>
            <a:r>
              <a:rPr lang="it-IT" altLang="it-IT"/>
              <a:t>A cura di Marco Magrini</a:t>
            </a:r>
          </a:p>
        </p:txBody>
      </p:sp>
      <p:pic>
        <p:nvPicPr>
          <p:cNvPr id="14342" name="Picture 2"/>
          <p:cNvPicPr>
            <a:picLocks noChangeAspect="1" noChangeArrowheads="1"/>
          </p:cNvPicPr>
          <p:nvPr/>
        </p:nvPicPr>
        <p:blipFill>
          <a:blip r:embed="rId2" cstate="print"/>
          <a:srcRect/>
          <a:stretch>
            <a:fillRect/>
          </a:stretch>
        </p:blipFill>
        <p:spPr bwMode="auto">
          <a:xfrm>
            <a:off x="468313" y="1341438"/>
            <a:ext cx="8351837" cy="1223962"/>
          </a:xfrm>
          <a:prstGeom prst="rect">
            <a:avLst/>
          </a:prstGeom>
          <a:noFill/>
          <a:ln w="9525">
            <a:noFill/>
            <a:miter lim="800000"/>
            <a:headEnd/>
            <a:tailEnd/>
          </a:ln>
        </p:spPr>
      </p:pic>
    </p:spTree>
  </p:cSld>
  <p:clrMapOvr>
    <a:masterClrMapping/>
  </p:clrMapOvr>
  <p:transition>
    <p:newsfla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15363" name="Text Box 5"/>
          <p:cNvSpPr txBox="1">
            <a:spLocks noChangeArrowheads="1"/>
          </p:cNvSpPr>
          <p:nvPr/>
        </p:nvSpPr>
        <p:spPr bwMode="auto">
          <a:xfrm>
            <a:off x="323850" y="2708275"/>
            <a:ext cx="8569325" cy="2001838"/>
          </a:xfrm>
          <a:prstGeom prst="rect">
            <a:avLst/>
          </a:prstGeom>
          <a:noFill/>
          <a:ln w="9525">
            <a:solidFill>
              <a:schemeClr val="tx1"/>
            </a:solidFill>
            <a:miter lim="800000"/>
            <a:headEnd/>
            <a:tailEnd/>
          </a:ln>
        </p:spPr>
        <p:txBody>
          <a:bodyPr>
            <a:spAutoFit/>
          </a:bodyPr>
          <a:lstStyle/>
          <a:p>
            <a:r>
              <a:rPr lang="it-IT" altLang="it-IT" sz="2400" b="1" dirty="0"/>
              <a:t>Art. 1 - Modifica degli schemi di bilancio</a:t>
            </a:r>
          </a:p>
          <a:p>
            <a:r>
              <a:rPr lang="it-IT" altLang="it-IT" sz="2600" dirty="0"/>
              <a:t>al comma 3, dell’art. 3 le parole: </a:t>
            </a:r>
            <a:r>
              <a:rPr lang="it-IT" altLang="it-IT" sz="2600" i="1" dirty="0">
                <a:solidFill>
                  <a:schemeClr val="bg2">
                    <a:lumMod val="60000"/>
                    <a:lumOff val="40000"/>
                  </a:schemeClr>
                </a:solidFill>
                <a:effectLst>
                  <a:outerShdw blurRad="38100" dist="38100" dir="2700000" algn="tl">
                    <a:srgbClr val="000000">
                      <a:alpha val="43137"/>
                    </a:srgbClr>
                  </a:outerShdw>
                </a:effectLst>
              </a:rPr>
              <a:t>“, secondo i criteri stabiliti dal principio contabile n. 22 emanato dall’OIC</a:t>
            </a:r>
            <a:r>
              <a:rPr lang="it-IT" altLang="it-IT" sz="2600" dirty="0"/>
              <a:t>” sono eliminate.</a:t>
            </a:r>
          </a:p>
          <a:p>
            <a:endParaRPr lang="it-IT" altLang="it-IT" sz="2200" b="1" dirty="0"/>
          </a:p>
        </p:txBody>
      </p:sp>
      <p:sp>
        <p:nvSpPr>
          <p:cNvPr id="15364" name="Segnaposto numero diapositiva 5"/>
          <p:cNvSpPr>
            <a:spLocks noGrp="1"/>
          </p:cNvSpPr>
          <p:nvPr>
            <p:ph type="sldNum" sz="quarter" idx="11"/>
          </p:nvPr>
        </p:nvSpPr>
        <p:spPr>
          <a:noFill/>
        </p:spPr>
        <p:txBody>
          <a:bodyPr/>
          <a:lstStyle/>
          <a:p>
            <a:fld id="{80FADC9A-13DC-4366-9048-8A07F2958711}" type="slidenum">
              <a:rPr lang="it-IT" altLang="it-IT"/>
              <a:pPr/>
              <a:t>12</a:t>
            </a:fld>
            <a:endParaRPr lang="it-IT" altLang="it-IT"/>
          </a:p>
        </p:txBody>
      </p:sp>
      <p:sp>
        <p:nvSpPr>
          <p:cNvPr id="15365" name="Segnaposto piè di pagina 6"/>
          <p:cNvSpPr>
            <a:spLocks noGrp="1"/>
          </p:cNvSpPr>
          <p:nvPr>
            <p:ph type="ftr" sz="quarter" idx="10"/>
          </p:nvPr>
        </p:nvSpPr>
        <p:spPr>
          <a:noFill/>
        </p:spPr>
        <p:txBody>
          <a:bodyPr/>
          <a:lstStyle/>
          <a:p>
            <a:r>
              <a:rPr lang="it-IT" altLang="it-IT"/>
              <a:t>A cura di Marco Magrini</a:t>
            </a:r>
          </a:p>
        </p:txBody>
      </p:sp>
      <p:pic>
        <p:nvPicPr>
          <p:cNvPr id="15366" name="Picture 2"/>
          <p:cNvPicPr>
            <a:picLocks noChangeAspect="1" noChangeArrowheads="1"/>
          </p:cNvPicPr>
          <p:nvPr/>
        </p:nvPicPr>
        <p:blipFill>
          <a:blip r:embed="rId2" cstate="print"/>
          <a:srcRect/>
          <a:stretch>
            <a:fillRect/>
          </a:stretch>
        </p:blipFill>
        <p:spPr bwMode="auto">
          <a:xfrm>
            <a:off x="468313" y="1341438"/>
            <a:ext cx="8351837" cy="1223962"/>
          </a:xfrm>
          <a:prstGeom prst="rect">
            <a:avLst/>
          </a:prstGeom>
          <a:noFill/>
          <a:ln w="9525">
            <a:noFill/>
            <a:miter lim="800000"/>
            <a:headEnd/>
            <a:tailEnd/>
          </a:ln>
        </p:spPr>
      </p:pic>
    </p:spTree>
  </p:cSld>
  <p:clrMapOvr>
    <a:masterClrMapping/>
  </p:clrMapOvr>
  <p:transition>
    <p:newsfla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5216813"/>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3, comma 3 – Schemi di bilancio  </a:t>
            </a:r>
          </a:p>
          <a:p>
            <a:pPr eaLnBrk="1" hangingPunct="1">
              <a:defRPr/>
            </a:pPr>
            <a:r>
              <a:rPr lang="it-IT" sz="2400" i="1" dirty="0">
                <a:solidFill>
                  <a:srgbClr val="0066CC"/>
                </a:solidFill>
                <a:latin typeface="Arial" panose="020B0604020202020204" pitchFamily="34" charset="0"/>
              </a:rPr>
              <a:t>Testo attuale in vigore  </a:t>
            </a:r>
          </a:p>
          <a:p>
            <a:pPr eaLnBrk="1" hangingPunct="1">
              <a:defRPr/>
            </a:pPr>
            <a:r>
              <a:rPr lang="it-IT" sz="2000" i="1" dirty="0">
                <a:solidFill>
                  <a:srgbClr val="0066CC"/>
                </a:solidFill>
                <a:latin typeface="Arial" panose="020B0604020202020204" pitchFamily="34" charset="0"/>
              </a:rPr>
              <a:t>In calce allo Stato Patrimoniale devono essere esposte le garanzie prestate direttamente o indirettamente, l’ammontare complessivo degli impegni assunti con soggetti terzi, non ancora tradotti in scritture contabili, ed ogni altra posta classificabile tra i Conti d’Ordine, secondo i criteri stabiliti dal principio contabile n. 22 emanato dall’OIC. </a:t>
            </a:r>
          </a:p>
          <a:p>
            <a:pPr eaLnBrk="1" hangingPunct="1">
              <a:defRPr/>
            </a:pPr>
            <a:r>
              <a:rPr lang="it-IT" sz="2200" b="1" i="1" dirty="0">
                <a:latin typeface="Arial" panose="020B0604020202020204" pitchFamily="34" charset="0"/>
              </a:rPr>
              <a:t>Proposta di modifica </a:t>
            </a:r>
          </a:p>
          <a:p>
            <a:pPr eaLnBrk="1" hangingPunct="1">
              <a:defRPr/>
            </a:pPr>
            <a:r>
              <a:rPr lang="it-IT" sz="2200" i="1" dirty="0">
                <a:latin typeface="Arial" panose="020B0604020202020204" pitchFamily="34" charset="0"/>
              </a:rPr>
              <a:t>Il comma 3 è sostituito dal seguente:</a:t>
            </a:r>
          </a:p>
          <a:p>
            <a:pPr eaLnBrk="1" hangingPunct="1">
              <a:defRPr/>
            </a:pPr>
            <a:r>
              <a:rPr lang="it-IT" sz="2200" i="1" dirty="0">
                <a:latin typeface="Arial" panose="020B0604020202020204" pitchFamily="34" charset="0"/>
              </a:rPr>
              <a:t>“In calce allo Stato Patrimoniale devono essere esposte le garanzie prestate direttamente o indirettamente, l’ammontare complessivo degli impegni assunti con soggetti terzi, non ancora tradotti in scritture contabili, ed ogni altra posta classificabile tra i Conti d’Ordine. </a:t>
            </a:r>
            <a:r>
              <a:rPr lang="it-IT" sz="2200" i="1" strike="sngStrike" dirty="0">
                <a:solidFill>
                  <a:srgbClr val="FF0000"/>
                </a:solidFill>
                <a:latin typeface="Arial" panose="020B0604020202020204" pitchFamily="34" charset="0"/>
              </a:rPr>
              <a:t>, secondo i criteri stabiliti dal principio contabile n. 22 emanato dall’OIC.</a:t>
            </a:r>
            <a:r>
              <a:rPr lang="it-IT" sz="2200" i="1" dirty="0">
                <a:latin typeface="Arial" panose="020B0604020202020204" pitchFamily="34" charset="0"/>
              </a:rPr>
              <a:t>” </a:t>
            </a:r>
            <a:endParaRPr lang="it-IT" sz="2200" b="1" i="1" dirty="0">
              <a:latin typeface="Arial" panose="020B0604020202020204" pitchFamily="34" charset="0"/>
            </a:endParaRPr>
          </a:p>
        </p:txBody>
      </p:sp>
      <p:sp>
        <p:nvSpPr>
          <p:cNvPr id="16388" name="Segnaposto numero diapositiva 5"/>
          <p:cNvSpPr>
            <a:spLocks noGrp="1"/>
          </p:cNvSpPr>
          <p:nvPr>
            <p:ph type="sldNum" sz="quarter" idx="11"/>
          </p:nvPr>
        </p:nvSpPr>
        <p:spPr>
          <a:noFill/>
        </p:spPr>
        <p:txBody>
          <a:bodyPr/>
          <a:lstStyle/>
          <a:p>
            <a:fld id="{6357B136-A9C2-4EAA-A325-C435ABC5571C}" type="slidenum">
              <a:rPr lang="it-IT" altLang="it-IT"/>
              <a:pPr/>
              <a:t>13</a:t>
            </a:fld>
            <a:endParaRPr lang="it-IT" altLang="it-IT"/>
          </a:p>
        </p:txBody>
      </p:sp>
      <p:sp>
        <p:nvSpPr>
          <p:cNvPr id="1638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11267" name="Text Box 5"/>
          <p:cNvSpPr txBox="1">
            <a:spLocks noChangeArrowheads="1"/>
          </p:cNvSpPr>
          <p:nvPr/>
        </p:nvSpPr>
        <p:spPr bwMode="auto">
          <a:xfrm>
            <a:off x="323850" y="1412875"/>
            <a:ext cx="8569325" cy="4878259"/>
          </a:xfrm>
          <a:prstGeom prst="rect">
            <a:avLst/>
          </a:prstGeom>
          <a:noFill/>
          <a:ln w="9525">
            <a:solidFill>
              <a:schemeClr val="tx1"/>
            </a:solidFill>
            <a:miter lim="800000"/>
            <a:headEnd/>
            <a:tailEnd/>
          </a:ln>
        </p:spPr>
        <p:txBody>
          <a:bodyPr>
            <a:spAutoFit/>
          </a:bodyPr>
          <a:lstStyle/>
          <a:p>
            <a:pPr eaLnBrk="1" hangingPunct="1">
              <a:defRPr/>
            </a:pPr>
            <a:r>
              <a:rPr lang="it-IT" sz="2500" b="1" dirty="0"/>
              <a:t>Art. 3, comma 3 – Schemi di bilancio  </a:t>
            </a:r>
          </a:p>
          <a:p>
            <a:pPr eaLnBrk="1" hangingPunct="1">
              <a:defRPr/>
            </a:pPr>
            <a:r>
              <a:rPr lang="it-IT" sz="2600" i="1" dirty="0"/>
              <a:t>Motivazioni delle modifiche</a:t>
            </a:r>
          </a:p>
          <a:p>
            <a:pPr eaLnBrk="1" hangingPunct="1">
              <a:defRPr/>
            </a:pPr>
            <a:r>
              <a:rPr lang="it-IT" sz="2600" i="1" dirty="0"/>
              <a:t>La modifica è dettata dall’opportunità di evitare riferimenti specifici che nel tempo possono risultare incongruenti</a:t>
            </a:r>
          </a:p>
          <a:p>
            <a:pPr eaLnBrk="1" hangingPunct="1">
              <a:defRPr/>
            </a:pPr>
            <a:endParaRPr lang="it-IT" sz="2600" i="1" dirty="0"/>
          </a:p>
          <a:p>
            <a:pPr eaLnBrk="1" hangingPunct="1">
              <a:defRPr/>
            </a:pPr>
            <a:r>
              <a:rPr lang="it-IT" sz="2600" dirty="0"/>
              <a:t>Infatti, a decorrere </a:t>
            </a:r>
            <a:r>
              <a:rPr lang="it-IT" sz="2600" dirty="0">
                <a:solidFill>
                  <a:schemeClr val="bg2">
                    <a:lumMod val="60000"/>
                    <a:lumOff val="40000"/>
                  </a:schemeClr>
                </a:solidFill>
                <a:effectLst>
                  <a:outerShdw blurRad="38100" dist="38100" dir="2700000" algn="tl">
                    <a:srgbClr val="000000">
                      <a:alpha val="43137"/>
                    </a:srgbClr>
                  </a:outerShdw>
                </a:effectLst>
              </a:rPr>
              <a:t>dal 2016</a:t>
            </a:r>
            <a:r>
              <a:rPr lang="it-IT" sz="2600" dirty="0"/>
              <a:t>, dopo la </a:t>
            </a:r>
            <a:r>
              <a:rPr lang="it-IT" sz="2600" b="1" dirty="0">
                <a:effectLst>
                  <a:outerShdw blurRad="38100" dist="38100" dir="2700000" algn="tl">
                    <a:srgbClr val="000000">
                      <a:alpha val="43137"/>
                    </a:srgbClr>
                  </a:outerShdw>
                </a:effectLst>
              </a:rPr>
              <a:t>modifica del codice civile </a:t>
            </a:r>
            <a:r>
              <a:rPr lang="it-IT" sz="2400" b="1" i="1" dirty="0">
                <a:effectLst>
                  <a:outerShdw blurRad="38100" dist="38100" dir="2700000" algn="tl">
                    <a:srgbClr val="000000">
                      <a:alpha val="43137"/>
                    </a:srgbClr>
                  </a:outerShdw>
                </a:effectLst>
              </a:rPr>
              <a:t>(art. 6 D.lgs. 139/2015 - art. 16, par. 1, lett. d) della direttiva 2013/34/UE)</a:t>
            </a:r>
            <a:r>
              <a:rPr lang="it-IT" sz="2600" dirty="0"/>
              <a:t> e conseguentemente dei principi nazionali OIC </a:t>
            </a:r>
            <a:r>
              <a:rPr lang="it-IT" sz="2600" dirty="0">
                <a:effectLst>
                  <a:outerShdw blurRad="38100" dist="38100" dir="2700000" algn="tl">
                    <a:srgbClr val="000000">
                      <a:alpha val="43137"/>
                    </a:srgbClr>
                  </a:outerShdw>
                </a:effectLst>
              </a:rPr>
              <a:t>l’utilizzo dei Conti d’Ordine a margine dello Stato Patrimoniale viene sostituito dall’indicazione, ove previsto, di specifiche precisazioni in nota integrativa </a:t>
            </a:r>
          </a:p>
        </p:txBody>
      </p:sp>
      <p:sp>
        <p:nvSpPr>
          <p:cNvPr id="17412" name="Segnaposto numero diapositiva 5"/>
          <p:cNvSpPr>
            <a:spLocks noGrp="1"/>
          </p:cNvSpPr>
          <p:nvPr>
            <p:ph type="sldNum" sz="quarter" idx="11"/>
          </p:nvPr>
        </p:nvSpPr>
        <p:spPr>
          <a:noFill/>
        </p:spPr>
        <p:txBody>
          <a:bodyPr/>
          <a:lstStyle/>
          <a:p>
            <a:fld id="{9138D5E1-19ED-4ACF-8CE1-3117926F76E7}" type="slidenum">
              <a:rPr lang="it-IT" altLang="it-IT"/>
              <a:pPr/>
              <a:t>14</a:t>
            </a:fld>
            <a:endParaRPr lang="it-IT" altLang="it-IT"/>
          </a:p>
        </p:txBody>
      </p:sp>
      <p:sp>
        <p:nvSpPr>
          <p:cNvPr id="1741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18435" name="Text Box 5"/>
          <p:cNvSpPr txBox="1">
            <a:spLocks noChangeArrowheads="1"/>
          </p:cNvSpPr>
          <p:nvPr/>
        </p:nvSpPr>
        <p:spPr bwMode="auto">
          <a:xfrm>
            <a:off x="323850" y="2708275"/>
            <a:ext cx="8569325" cy="3478213"/>
          </a:xfrm>
          <a:prstGeom prst="rect">
            <a:avLst/>
          </a:prstGeom>
          <a:noFill/>
          <a:ln w="9525">
            <a:solidFill>
              <a:schemeClr val="tx1"/>
            </a:solidFill>
            <a:miter lim="800000"/>
            <a:headEnd/>
            <a:tailEnd/>
          </a:ln>
        </p:spPr>
        <p:txBody>
          <a:bodyPr>
            <a:spAutoFit/>
          </a:bodyPr>
          <a:lstStyle/>
          <a:p>
            <a:r>
              <a:rPr lang="it-IT" altLang="it-IT" sz="2400" b="1" dirty="0"/>
              <a:t>Art. 2 - Modifica dei principi di valutazione delle poste</a:t>
            </a:r>
          </a:p>
          <a:p>
            <a:r>
              <a:rPr lang="it-IT" altLang="it-IT" sz="2800" dirty="0"/>
              <a:t>Le modifiche all’art. 4 del Decreto sono numerose e vengono di seguito illustrate</a:t>
            </a:r>
          </a:p>
          <a:p>
            <a:endParaRPr lang="it-IT" altLang="it-IT" sz="2800" b="1" dirty="0"/>
          </a:p>
          <a:p>
            <a:r>
              <a:rPr lang="it-IT" altLang="it-IT" sz="2800" b="1" dirty="0"/>
              <a:t>N.B. IL TESTO EMENDATO INDICATO NELLE SLIDES E’ PROVVISORIO E POTREBBE  SUBIRE LIEVI MODIFICHE ALL’ATTO DELLA PUBBLICAZIONE DEL D.I. di modifica</a:t>
            </a:r>
            <a:endParaRPr lang="it-IT" altLang="it-IT" sz="2200" b="1" dirty="0"/>
          </a:p>
        </p:txBody>
      </p:sp>
      <p:sp>
        <p:nvSpPr>
          <p:cNvPr id="18436" name="Segnaposto numero diapositiva 5"/>
          <p:cNvSpPr>
            <a:spLocks noGrp="1"/>
          </p:cNvSpPr>
          <p:nvPr>
            <p:ph type="sldNum" sz="quarter" idx="11"/>
          </p:nvPr>
        </p:nvSpPr>
        <p:spPr>
          <a:noFill/>
        </p:spPr>
        <p:txBody>
          <a:bodyPr/>
          <a:lstStyle/>
          <a:p>
            <a:fld id="{0010EB05-9056-4F2D-AFE6-5A1985D43112}" type="slidenum">
              <a:rPr lang="it-IT" altLang="it-IT"/>
              <a:pPr/>
              <a:t>15</a:t>
            </a:fld>
            <a:endParaRPr lang="it-IT" altLang="it-IT"/>
          </a:p>
        </p:txBody>
      </p:sp>
      <p:sp>
        <p:nvSpPr>
          <p:cNvPr id="18437" name="Segnaposto piè di pagina 6"/>
          <p:cNvSpPr>
            <a:spLocks noGrp="1"/>
          </p:cNvSpPr>
          <p:nvPr>
            <p:ph type="ftr" sz="quarter" idx="10"/>
          </p:nvPr>
        </p:nvSpPr>
        <p:spPr>
          <a:noFill/>
        </p:spPr>
        <p:txBody>
          <a:bodyPr/>
          <a:lstStyle/>
          <a:p>
            <a:r>
              <a:rPr lang="it-IT" altLang="it-IT"/>
              <a:t>A cura di Marco Magrini</a:t>
            </a:r>
          </a:p>
        </p:txBody>
      </p:sp>
      <p:pic>
        <p:nvPicPr>
          <p:cNvPr id="18438" name="Picture 2"/>
          <p:cNvPicPr>
            <a:picLocks noChangeAspect="1" noChangeArrowheads="1"/>
          </p:cNvPicPr>
          <p:nvPr/>
        </p:nvPicPr>
        <p:blipFill>
          <a:blip r:embed="rId2" cstate="print"/>
          <a:srcRect/>
          <a:stretch>
            <a:fillRect/>
          </a:stretch>
        </p:blipFill>
        <p:spPr bwMode="auto">
          <a:xfrm>
            <a:off x="468313" y="1341438"/>
            <a:ext cx="8351837" cy="1223962"/>
          </a:xfrm>
          <a:prstGeom prst="rect">
            <a:avLst/>
          </a:prstGeom>
          <a:noFill/>
          <a:ln w="9525">
            <a:noFill/>
            <a:miter lim="800000"/>
            <a:headEnd/>
            <a:tailEnd/>
          </a:ln>
        </p:spPr>
      </p:pic>
    </p:spTree>
  </p:cSld>
  <p:clrMapOvr>
    <a:masterClrMapping/>
  </p:clrMapOvr>
  <p:transition>
    <p:newsfla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3432175"/>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b) – Immobilizzazioni materiali  </a:t>
            </a:r>
          </a:p>
          <a:p>
            <a:pPr eaLnBrk="1" hangingPunct="1">
              <a:defRPr/>
            </a:pPr>
            <a:r>
              <a:rPr lang="it-IT" sz="2400" i="1" dirty="0">
                <a:latin typeface="Arial" panose="020B0604020202020204" pitchFamily="34" charset="0"/>
              </a:rPr>
              <a:t>Testo attuale in vigore   </a:t>
            </a:r>
          </a:p>
          <a:p>
            <a:pPr eaLnBrk="1" hangingPunct="1">
              <a:defRPr/>
            </a:pPr>
            <a:r>
              <a:rPr lang="it-IT" sz="2400" i="1" u="sng" dirty="0">
                <a:solidFill>
                  <a:srgbClr val="0066CC"/>
                </a:solidFill>
                <a:effectLst>
                  <a:outerShdw blurRad="38100" dist="38100" dir="2700000" algn="tl">
                    <a:srgbClr val="000000">
                      <a:alpha val="43137"/>
                    </a:srgbClr>
                  </a:outerShdw>
                </a:effectLst>
                <a:latin typeface="Arial" panose="020B0604020202020204" pitchFamily="34" charset="0"/>
              </a:rPr>
              <a:t>b) immobilizzazioni materiali  settimo capoverso </a:t>
            </a:r>
          </a:p>
          <a:p>
            <a:pPr eaLnBrk="1" hangingPunct="1">
              <a:defRPr/>
            </a:pPr>
            <a:r>
              <a:rPr lang="it-IT" sz="2400" i="1" dirty="0">
                <a:solidFill>
                  <a:srgbClr val="0066CC"/>
                </a:solidFill>
                <a:latin typeface="Arial" panose="020B0604020202020204" pitchFamily="34" charset="0"/>
              </a:rPr>
              <a:t>iscrizione nell’attivo patrimoniale, ai sensi dell’art. 2426 n. 12 codice civile, ad un valore costante qualora siano costantemente rinnovate, e complessivamente di scarsa importanza in rapporto all’attivo di bilancio, sempreché non si abbiano variazioni sensibili nella loro entità, valore e composizione; </a:t>
            </a:r>
          </a:p>
        </p:txBody>
      </p:sp>
      <p:sp>
        <p:nvSpPr>
          <p:cNvPr id="19460" name="Segnaposto numero diapositiva 5"/>
          <p:cNvSpPr>
            <a:spLocks noGrp="1"/>
          </p:cNvSpPr>
          <p:nvPr>
            <p:ph type="sldNum" sz="quarter" idx="11"/>
          </p:nvPr>
        </p:nvSpPr>
        <p:spPr>
          <a:noFill/>
        </p:spPr>
        <p:txBody>
          <a:bodyPr/>
          <a:lstStyle/>
          <a:p>
            <a:fld id="{1951626A-13EC-402E-B397-8FD799527974}" type="slidenum">
              <a:rPr lang="it-IT" altLang="it-IT"/>
              <a:pPr/>
              <a:t>16</a:t>
            </a:fld>
            <a:endParaRPr lang="it-IT" altLang="it-IT"/>
          </a:p>
        </p:txBody>
      </p:sp>
      <p:sp>
        <p:nvSpPr>
          <p:cNvPr id="1946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170372"/>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b) – Immobilizzazioni materiali  </a:t>
            </a:r>
          </a:p>
          <a:p>
            <a:pPr eaLnBrk="1" hangingPunct="1">
              <a:defRPr/>
            </a:pPr>
            <a:r>
              <a:rPr lang="it-IT" sz="2400" i="1" dirty="0">
                <a:latin typeface="Arial" panose="020B0604020202020204" pitchFamily="34" charset="0"/>
              </a:rPr>
              <a:t>Proposta di modifica </a:t>
            </a:r>
          </a:p>
          <a:p>
            <a:pPr eaLnBrk="1" hangingPunct="1">
              <a:defRPr/>
            </a:pPr>
            <a:r>
              <a:rPr lang="it-IT" sz="2400" i="1" u="sng" dirty="0">
                <a:effectLst>
                  <a:outerShdw blurRad="38100" dist="38100" dir="2700000" algn="tl">
                    <a:srgbClr val="000000">
                      <a:alpha val="43137"/>
                    </a:srgbClr>
                  </a:outerShdw>
                </a:effectLst>
                <a:latin typeface="Arial" panose="020B0604020202020204" pitchFamily="34" charset="0"/>
              </a:rPr>
              <a:t>b) immobilizzazioni materiali  settimo capoverso </a:t>
            </a:r>
          </a:p>
          <a:p>
            <a:pPr eaLnBrk="1" hangingPunct="1">
              <a:defRPr/>
            </a:pPr>
            <a:r>
              <a:rPr lang="it-IT" sz="2400" i="1" dirty="0">
                <a:latin typeface="Arial" panose="020B0604020202020204" pitchFamily="34" charset="0"/>
              </a:rPr>
              <a:t>Nell’art. 4, comma 1, lettera b) del Decreto 14 gennaio 2014, n. 19, il settimo capoverso è sostituito dal seguente: “iscrizione nell’attivo patrimoniale</a:t>
            </a:r>
            <a:r>
              <a:rPr lang="it-IT" sz="2400" i="1" strike="sngStrike" dirty="0">
                <a:solidFill>
                  <a:srgbClr val="FF0000"/>
                </a:solidFill>
                <a:latin typeface="Arial" panose="020B0604020202020204" pitchFamily="34" charset="0"/>
              </a:rPr>
              <a:t>, ai sensi dell’art. 2426 n. 12 codice civile,</a:t>
            </a:r>
            <a:r>
              <a:rPr lang="it-IT" sz="2400" i="1" dirty="0">
                <a:latin typeface="Arial" panose="020B0604020202020204" pitchFamily="34" charset="0"/>
              </a:rPr>
              <a:t> ad un valore costante qualora siano costantemente rinnovate, e complessivamente di scarsa importanza in rapporto all’attivo di bilancio, sempreché non si abbiano variazioni sensibili nella loro entità, valore e composizione;”</a:t>
            </a:r>
          </a:p>
        </p:txBody>
      </p:sp>
      <p:sp>
        <p:nvSpPr>
          <p:cNvPr id="20484" name="Segnaposto numero diapositiva 5"/>
          <p:cNvSpPr>
            <a:spLocks noGrp="1"/>
          </p:cNvSpPr>
          <p:nvPr>
            <p:ph type="sldNum" sz="quarter" idx="11"/>
          </p:nvPr>
        </p:nvSpPr>
        <p:spPr>
          <a:noFill/>
        </p:spPr>
        <p:txBody>
          <a:bodyPr/>
          <a:lstStyle/>
          <a:p>
            <a:fld id="{23B7701D-274B-4F21-82F4-ED99B908A363}" type="slidenum">
              <a:rPr lang="it-IT" altLang="it-IT"/>
              <a:pPr/>
              <a:t>17</a:t>
            </a:fld>
            <a:endParaRPr lang="it-IT" altLang="it-IT"/>
          </a:p>
        </p:txBody>
      </p:sp>
      <p:sp>
        <p:nvSpPr>
          <p:cNvPr id="2048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21507" name="Text Box 5"/>
          <p:cNvSpPr txBox="1">
            <a:spLocks noChangeArrowheads="1"/>
          </p:cNvSpPr>
          <p:nvPr/>
        </p:nvSpPr>
        <p:spPr bwMode="auto">
          <a:xfrm>
            <a:off x="323850" y="1412875"/>
            <a:ext cx="8569325" cy="2892425"/>
          </a:xfrm>
          <a:prstGeom prst="rect">
            <a:avLst/>
          </a:prstGeom>
          <a:noFill/>
          <a:ln w="9525">
            <a:solidFill>
              <a:schemeClr val="tx1"/>
            </a:solidFill>
            <a:miter lim="800000"/>
            <a:headEnd/>
            <a:tailEnd/>
          </a:ln>
        </p:spPr>
        <p:txBody>
          <a:bodyPr>
            <a:spAutoFit/>
          </a:bodyPr>
          <a:lstStyle/>
          <a:p>
            <a:pPr eaLnBrk="1" hangingPunct="1"/>
            <a:r>
              <a:rPr lang="it-IT" altLang="it-IT" sz="2600" b="1"/>
              <a:t>Art. 4, co. 1, lett. b) – Immobilizzazioni materiali  </a:t>
            </a:r>
          </a:p>
          <a:p>
            <a:pPr eaLnBrk="1" hangingPunct="1"/>
            <a:r>
              <a:rPr lang="it-IT" altLang="it-IT" sz="2600" i="1"/>
              <a:t>Motivazioni delle modifiche</a:t>
            </a:r>
          </a:p>
          <a:p>
            <a:pPr eaLnBrk="1" hangingPunct="1"/>
            <a:endParaRPr lang="it-IT" altLang="it-IT" sz="2600" i="1"/>
          </a:p>
          <a:p>
            <a:pPr eaLnBrk="1" hangingPunct="1"/>
            <a:r>
              <a:rPr lang="it-IT" altLang="it-IT" sz="2600" i="1"/>
              <a:t>La modifica è dettata dall’opportunità di evitare riferimenti specifici che nel tempo possono risultare incongruenti</a:t>
            </a:r>
          </a:p>
          <a:p>
            <a:pPr eaLnBrk="1" hangingPunct="1"/>
            <a:endParaRPr lang="it-IT" altLang="it-IT" sz="2600" i="1"/>
          </a:p>
          <a:p>
            <a:pPr eaLnBrk="1" hangingPunct="1"/>
            <a:r>
              <a:rPr lang="it-IT" altLang="it-IT" sz="2600" i="1"/>
              <a:t>Vedi sopra</a:t>
            </a:r>
          </a:p>
        </p:txBody>
      </p:sp>
      <p:sp>
        <p:nvSpPr>
          <p:cNvPr id="21508" name="Segnaposto numero diapositiva 5"/>
          <p:cNvSpPr>
            <a:spLocks noGrp="1"/>
          </p:cNvSpPr>
          <p:nvPr>
            <p:ph type="sldNum" sz="quarter" idx="11"/>
          </p:nvPr>
        </p:nvSpPr>
        <p:spPr>
          <a:noFill/>
        </p:spPr>
        <p:txBody>
          <a:bodyPr/>
          <a:lstStyle/>
          <a:p>
            <a:fld id="{5DC7D495-4426-46CF-AC0D-C5A3DA97AD09}" type="slidenum">
              <a:rPr lang="it-IT" altLang="it-IT"/>
              <a:pPr/>
              <a:t>18</a:t>
            </a:fld>
            <a:endParaRPr lang="it-IT" altLang="it-IT"/>
          </a:p>
        </p:txBody>
      </p:sp>
      <p:sp>
        <p:nvSpPr>
          <p:cNvPr id="2150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3170238"/>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b) – Immobilizzazioni materiali  </a:t>
            </a:r>
          </a:p>
          <a:p>
            <a:pPr eaLnBrk="1" hangingPunct="1">
              <a:defRPr/>
            </a:pPr>
            <a:r>
              <a:rPr lang="it-IT" sz="2500" i="1" dirty="0">
                <a:latin typeface="Arial" panose="020B0604020202020204" pitchFamily="34" charset="0"/>
              </a:rPr>
              <a:t>Testo attuale in vigore   </a:t>
            </a:r>
          </a:p>
          <a:p>
            <a:pPr eaLnBrk="1" hangingPunct="1">
              <a:defRPr/>
            </a:pPr>
            <a:r>
              <a:rPr lang="it-IT" sz="2500" i="1" u="sng" dirty="0">
                <a:solidFill>
                  <a:srgbClr val="0066CC"/>
                </a:solidFill>
                <a:effectLst>
                  <a:outerShdw blurRad="38100" dist="38100" dir="2700000" algn="tl">
                    <a:srgbClr val="000000">
                      <a:alpha val="43137"/>
                    </a:srgbClr>
                  </a:outerShdw>
                </a:effectLst>
                <a:latin typeface="Arial" panose="020B0604020202020204" pitchFamily="34" charset="0"/>
              </a:rPr>
              <a:t>b) immobilizzazioni materiali  decimo capoverso </a:t>
            </a:r>
          </a:p>
          <a:p>
            <a:pPr eaLnBrk="1" hangingPunct="1">
              <a:defRPr/>
            </a:pPr>
            <a:r>
              <a:rPr lang="it-IT" sz="2500" i="1" dirty="0">
                <a:solidFill>
                  <a:srgbClr val="0066CC"/>
                </a:solidFill>
                <a:latin typeface="Arial" panose="020B0604020202020204" pitchFamily="34" charset="0"/>
              </a:rPr>
              <a:t>Nel caso di donazione, lascito testamentario o altre liberalità, le università valorizzano e capitalizzano il bene, sulla base del valore indicato nell'atto di donazione o, in mancanza, sulla base di una relazione di stima da parte di un esperto del settore. </a:t>
            </a:r>
          </a:p>
        </p:txBody>
      </p:sp>
      <p:sp>
        <p:nvSpPr>
          <p:cNvPr id="22532" name="Segnaposto numero diapositiva 5"/>
          <p:cNvSpPr>
            <a:spLocks noGrp="1"/>
          </p:cNvSpPr>
          <p:nvPr>
            <p:ph type="sldNum" sz="quarter" idx="11"/>
          </p:nvPr>
        </p:nvSpPr>
        <p:spPr>
          <a:noFill/>
        </p:spPr>
        <p:txBody>
          <a:bodyPr/>
          <a:lstStyle/>
          <a:p>
            <a:fld id="{2E5BF1F4-E8F9-4752-AA17-E0AA9703A106}" type="slidenum">
              <a:rPr lang="it-IT" altLang="it-IT"/>
              <a:pPr/>
              <a:t>19</a:t>
            </a:fld>
            <a:endParaRPr lang="it-IT" altLang="it-IT"/>
          </a:p>
        </p:txBody>
      </p:sp>
      <p:sp>
        <p:nvSpPr>
          <p:cNvPr id="2253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6147" name="Text Box 5"/>
          <p:cNvSpPr txBox="1">
            <a:spLocks noChangeArrowheads="1"/>
          </p:cNvSpPr>
          <p:nvPr/>
        </p:nvSpPr>
        <p:spPr bwMode="auto">
          <a:xfrm>
            <a:off x="323850" y="1412875"/>
            <a:ext cx="8569325" cy="3540125"/>
          </a:xfrm>
          <a:prstGeom prst="rect">
            <a:avLst/>
          </a:prstGeom>
          <a:noFill/>
          <a:ln w="9525">
            <a:solidFill>
              <a:schemeClr val="tx1"/>
            </a:solidFill>
            <a:miter lim="800000"/>
            <a:headEnd/>
            <a:tailEnd/>
          </a:ln>
        </p:spPr>
        <p:txBody>
          <a:bodyPr>
            <a:spAutoFit/>
          </a:bodyPr>
          <a:lstStyle/>
          <a:p>
            <a:pPr algn="ctr" eaLnBrk="1" hangingPunct="1">
              <a:defRPr/>
            </a:pPr>
            <a:r>
              <a:rPr lang="it-IT" sz="2800" b="1" dirty="0">
                <a:latin typeface="Arial" panose="020B0604020202020204" pitchFamily="34" charset="0"/>
              </a:rPr>
              <a:t>Proposte di modifica del</a:t>
            </a:r>
          </a:p>
          <a:p>
            <a:pPr algn="ctr" eaLnBrk="1" hangingPunct="1">
              <a:defRPr/>
            </a:pPr>
            <a:r>
              <a:rPr lang="it-IT" sz="2800" b="1" dirty="0">
                <a:latin typeface="Arial" panose="020B0604020202020204" pitchFamily="34" charset="0"/>
              </a:rPr>
              <a:t>Decreto Interministeriale MIUR e MEF</a:t>
            </a:r>
          </a:p>
          <a:p>
            <a:pPr algn="ctr" eaLnBrk="1" hangingPunct="1">
              <a:defRPr/>
            </a:pPr>
            <a:r>
              <a:rPr lang="it-IT" sz="2800" b="1" dirty="0">
                <a:latin typeface="Arial" panose="020B0604020202020204" pitchFamily="34" charset="0"/>
              </a:rPr>
              <a:t>n. 19 del 14/01/2014 </a:t>
            </a:r>
          </a:p>
          <a:p>
            <a:pPr eaLnBrk="1" hangingPunct="1">
              <a:defRPr/>
            </a:pPr>
            <a:r>
              <a:rPr lang="it-IT" sz="2800" dirty="0">
                <a:latin typeface="Arial" panose="020B0604020202020204" pitchFamily="34" charset="0"/>
              </a:rPr>
              <a:t>“</a:t>
            </a:r>
            <a:r>
              <a:rPr lang="it-IT" sz="2800" i="1" dirty="0">
                <a:latin typeface="Arial" panose="020B0604020202020204" pitchFamily="34" charset="0"/>
              </a:rPr>
              <a:t>Principi contabili e schemi di bilancio in contabilità economico-patrimoniale per le Università</a:t>
            </a:r>
            <a:r>
              <a:rPr lang="it-IT" sz="2800" dirty="0">
                <a:latin typeface="Arial" panose="020B0604020202020204" pitchFamily="34" charset="0"/>
              </a:rPr>
              <a:t>” </a:t>
            </a:r>
          </a:p>
          <a:p>
            <a:pPr eaLnBrk="1" hangingPunct="1">
              <a:defRPr/>
            </a:pPr>
            <a:endParaRPr lang="it-IT" sz="2800" dirty="0">
              <a:latin typeface="Arial" panose="020B0604020202020204" pitchFamily="34" charset="0"/>
            </a:endParaRPr>
          </a:p>
          <a:p>
            <a:pPr eaLnBrk="1" hangingPunct="1">
              <a:defRPr/>
            </a:pPr>
            <a:r>
              <a:rPr lang="it-IT" sz="2800" dirty="0">
                <a:latin typeface="Arial" panose="020B0604020202020204" pitchFamily="34" charset="0"/>
              </a:rPr>
              <a:t>a cura della </a:t>
            </a:r>
            <a:r>
              <a:rPr lang="it-IT" sz="2800" dirty="0">
                <a:effectLst>
                  <a:outerShdw blurRad="38100" dist="38100" dir="2700000" algn="tl">
                    <a:srgbClr val="000000">
                      <a:alpha val="43137"/>
                    </a:srgbClr>
                  </a:outerShdw>
                </a:effectLst>
                <a:latin typeface="Arial" panose="020B0604020202020204" pitchFamily="34" charset="0"/>
              </a:rPr>
              <a:t>Commissione per la contabilità economico patrimoniale nelle università </a:t>
            </a:r>
            <a:endParaRPr lang="it-IT" sz="2800" b="1" dirty="0">
              <a:effectLst>
                <a:outerShdw blurRad="38100" dist="38100" dir="2700000" algn="tl">
                  <a:srgbClr val="000000">
                    <a:alpha val="43137"/>
                  </a:srgbClr>
                </a:outerShdw>
              </a:effectLst>
              <a:latin typeface="Arial" panose="020B0604020202020204" pitchFamily="34" charset="0"/>
            </a:endParaRPr>
          </a:p>
        </p:txBody>
      </p:sp>
      <p:sp>
        <p:nvSpPr>
          <p:cNvPr id="5124" name="Segnaposto numero diapositiva 5"/>
          <p:cNvSpPr>
            <a:spLocks noGrp="1"/>
          </p:cNvSpPr>
          <p:nvPr>
            <p:ph type="sldNum" sz="quarter" idx="11"/>
          </p:nvPr>
        </p:nvSpPr>
        <p:spPr>
          <a:noFill/>
        </p:spPr>
        <p:txBody>
          <a:bodyPr/>
          <a:lstStyle/>
          <a:p>
            <a:fld id="{37D5AE95-3739-420B-94B2-21316C128B9D}" type="slidenum">
              <a:rPr lang="it-IT" altLang="it-IT"/>
              <a:pPr/>
              <a:t>2</a:t>
            </a:fld>
            <a:endParaRPr lang="it-IT" altLang="it-IT"/>
          </a:p>
        </p:txBody>
      </p:sp>
      <p:sp>
        <p:nvSpPr>
          <p:cNvPr id="512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324350"/>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b) – Immobilizzazioni materiali  </a:t>
            </a:r>
          </a:p>
          <a:p>
            <a:pPr eaLnBrk="1" hangingPunct="1">
              <a:defRPr/>
            </a:pPr>
            <a:r>
              <a:rPr lang="it-IT" sz="2500" i="1" dirty="0">
                <a:latin typeface="Arial" panose="020B0604020202020204" pitchFamily="34" charset="0"/>
              </a:rPr>
              <a:t>Proposta di modifica   </a:t>
            </a:r>
          </a:p>
          <a:p>
            <a:pPr eaLnBrk="1" hangingPunct="1">
              <a:defRPr/>
            </a:pPr>
            <a:r>
              <a:rPr lang="it-IT" sz="2500" i="1" u="sng" dirty="0">
                <a:effectLst>
                  <a:outerShdw blurRad="38100" dist="38100" dir="2700000" algn="tl">
                    <a:srgbClr val="000000">
                      <a:alpha val="43137"/>
                    </a:srgbClr>
                  </a:outerShdw>
                </a:effectLst>
                <a:latin typeface="Arial" panose="020B0604020202020204" pitchFamily="34" charset="0"/>
              </a:rPr>
              <a:t>b) immobilizzazioni materiali  decimo capoverso </a:t>
            </a:r>
          </a:p>
          <a:p>
            <a:pPr eaLnBrk="1" hangingPunct="1">
              <a:defRPr/>
            </a:pPr>
            <a:r>
              <a:rPr lang="it-IT" sz="2500" i="1" dirty="0">
                <a:latin typeface="Arial" panose="020B0604020202020204" pitchFamily="34" charset="0"/>
              </a:rPr>
              <a:t>Nell’art. 4, comma 1, lettera b) del Decreto 14 gennaio 2014, n. 19, il decimo capoverso è sostituito dal seguente: “Nel caso di donazione, lascito testamentario o altre liberalità, le università valorizzano e capitalizzano il bene, sulla base del valore indicato nell'atto di donazione </a:t>
            </a:r>
            <a:r>
              <a:rPr lang="it-IT" sz="2500" b="1" i="1" dirty="0">
                <a:solidFill>
                  <a:srgbClr val="FF0000"/>
                </a:solidFill>
                <a:latin typeface="Arial" panose="020B0604020202020204" pitchFamily="34" charset="0"/>
              </a:rPr>
              <a:t>o successione</a:t>
            </a:r>
            <a:r>
              <a:rPr lang="it-IT" sz="2500" i="1" dirty="0">
                <a:latin typeface="Arial" panose="020B0604020202020204" pitchFamily="34" charset="0"/>
              </a:rPr>
              <a:t> o, in mancanza, </a:t>
            </a:r>
            <a:r>
              <a:rPr lang="it-IT" sz="2500" b="1" i="1" dirty="0">
                <a:solidFill>
                  <a:srgbClr val="FF0000"/>
                </a:solidFill>
                <a:latin typeface="Arial" panose="020B0604020202020204" pitchFamily="34" charset="0"/>
              </a:rPr>
              <a:t>per gli immobili sulla base del valore catastale e per gli altri beni </a:t>
            </a:r>
            <a:r>
              <a:rPr lang="it-IT" sz="2500" i="1" dirty="0">
                <a:latin typeface="Arial" panose="020B0604020202020204" pitchFamily="34" charset="0"/>
              </a:rPr>
              <a:t>sulla base di una relazione di stima da parte di un esperto del settore”. </a:t>
            </a:r>
          </a:p>
        </p:txBody>
      </p:sp>
      <p:sp>
        <p:nvSpPr>
          <p:cNvPr id="23556" name="Segnaposto numero diapositiva 5"/>
          <p:cNvSpPr>
            <a:spLocks noGrp="1"/>
          </p:cNvSpPr>
          <p:nvPr>
            <p:ph type="sldNum" sz="quarter" idx="11"/>
          </p:nvPr>
        </p:nvSpPr>
        <p:spPr>
          <a:noFill/>
        </p:spPr>
        <p:txBody>
          <a:bodyPr/>
          <a:lstStyle/>
          <a:p>
            <a:fld id="{8E482546-58CD-499F-936C-DB981817DC56}" type="slidenum">
              <a:rPr lang="it-IT" altLang="it-IT"/>
              <a:pPr/>
              <a:t>20</a:t>
            </a:fld>
            <a:endParaRPr lang="it-IT" altLang="it-IT"/>
          </a:p>
        </p:txBody>
      </p:sp>
      <p:sp>
        <p:nvSpPr>
          <p:cNvPr id="2355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24579" name="Text Box 5"/>
          <p:cNvSpPr txBox="1">
            <a:spLocks noChangeArrowheads="1"/>
          </p:cNvSpPr>
          <p:nvPr/>
        </p:nvSpPr>
        <p:spPr bwMode="auto">
          <a:xfrm>
            <a:off x="323850" y="1412875"/>
            <a:ext cx="8569325" cy="2892425"/>
          </a:xfrm>
          <a:prstGeom prst="rect">
            <a:avLst/>
          </a:prstGeom>
          <a:noFill/>
          <a:ln w="9525">
            <a:solidFill>
              <a:schemeClr val="tx1"/>
            </a:solidFill>
            <a:miter lim="800000"/>
            <a:headEnd/>
            <a:tailEnd/>
          </a:ln>
        </p:spPr>
        <p:txBody>
          <a:bodyPr>
            <a:spAutoFit/>
          </a:bodyPr>
          <a:lstStyle/>
          <a:p>
            <a:pPr eaLnBrk="1" hangingPunct="1"/>
            <a:r>
              <a:rPr lang="it-IT" altLang="it-IT" sz="2600" b="1"/>
              <a:t>Art. 4, co. 1, lett. b) – Immobilizzazioni materiali  </a:t>
            </a:r>
          </a:p>
          <a:p>
            <a:pPr eaLnBrk="1" hangingPunct="1"/>
            <a:r>
              <a:rPr lang="it-IT" altLang="it-IT" sz="2600" i="1"/>
              <a:t>Motivazioni delle modifiche</a:t>
            </a:r>
          </a:p>
          <a:p>
            <a:pPr eaLnBrk="1" hangingPunct="1"/>
            <a:endParaRPr lang="it-IT" altLang="it-IT" sz="2600" i="1"/>
          </a:p>
          <a:p>
            <a:pPr eaLnBrk="1" hangingPunct="1"/>
            <a:r>
              <a:rPr lang="it-IT" altLang="it-IT" sz="2600" i="1"/>
              <a:t>La modifica rende omogenea la valorizzazione degli immobili indipendentemente dalla loro provenienza e completa i riferimenti delle diverse ipotesi di provenienza per gli atti a titolo gratuito. </a:t>
            </a:r>
          </a:p>
        </p:txBody>
      </p:sp>
      <p:sp>
        <p:nvSpPr>
          <p:cNvPr id="24580" name="Segnaposto numero diapositiva 5"/>
          <p:cNvSpPr>
            <a:spLocks noGrp="1"/>
          </p:cNvSpPr>
          <p:nvPr>
            <p:ph type="sldNum" sz="quarter" idx="11"/>
          </p:nvPr>
        </p:nvSpPr>
        <p:spPr>
          <a:noFill/>
        </p:spPr>
        <p:txBody>
          <a:bodyPr/>
          <a:lstStyle/>
          <a:p>
            <a:fld id="{E8064B35-8451-4FE4-84F7-ADB0FE7992F5}" type="slidenum">
              <a:rPr lang="it-IT" altLang="it-IT"/>
              <a:pPr/>
              <a:t>21</a:t>
            </a:fld>
            <a:endParaRPr lang="it-IT" altLang="it-IT"/>
          </a:p>
        </p:txBody>
      </p:sp>
      <p:sp>
        <p:nvSpPr>
          <p:cNvPr id="2458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786313"/>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b) – Immobilizzazioni materiali  </a:t>
            </a:r>
          </a:p>
          <a:p>
            <a:pPr eaLnBrk="1" hangingPunct="1">
              <a:defRPr/>
            </a:pPr>
            <a:r>
              <a:rPr lang="it-IT" sz="2500" i="1" dirty="0">
                <a:latin typeface="Arial" panose="020B0604020202020204" pitchFamily="34" charset="0"/>
              </a:rPr>
              <a:t>Testo attuale in vigore   </a:t>
            </a:r>
          </a:p>
          <a:p>
            <a:pPr eaLnBrk="1" hangingPunct="1">
              <a:defRPr/>
            </a:pPr>
            <a:r>
              <a:rPr lang="it-IT" sz="2500" i="1" u="sng" dirty="0">
                <a:solidFill>
                  <a:srgbClr val="0066CC"/>
                </a:solidFill>
                <a:effectLst>
                  <a:outerShdw blurRad="38100" dist="38100" dir="2700000" algn="tl">
                    <a:srgbClr val="000000">
                      <a:alpha val="43137"/>
                    </a:srgbClr>
                  </a:outerShdw>
                </a:effectLst>
                <a:latin typeface="Arial" panose="020B0604020202020204" pitchFamily="34" charset="0"/>
              </a:rPr>
              <a:t>b) immobilizzazioni materiali  segue decimo capoverso </a:t>
            </a:r>
          </a:p>
          <a:p>
            <a:pPr eaLnBrk="1" hangingPunct="1">
              <a:defRPr/>
            </a:pPr>
            <a:r>
              <a:rPr lang="it-IT" sz="2300" i="1" dirty="0">
                <a:solidFill>
                  <a:srgbClr val="0066CC"/>
                </a:solidFill>
                <a:latin typeface="Arial" panose="020B0604020202020204" pitchFamily="34" charset="0"/>
              </a:rPr>
              <a:t>Il bene:  </a:t>
            </a:r>
          </a:p>
          <a:p>
            <a:pPr eaLnBrk="1" hangingPunct="1">
              <a:defRPr/>
            </a:pPr>
            <a:r>
              <a:rPr lang="it-IT" sz="2300" i="1" dirty="0">
                <a:solidFill>
                  <a:srgbClr val="0066CC"/>
                </a:solidFill>
                <a:latin typeface="Arial" panose="020B0604020202020204" pitchFamily="34" charset="0"/>
              </a:rPr>
              <a:t>- se non soggetto ad ammortamento, deve essere iscritto nelle immobilizzazioni materiali, e il corrispondente valore deve essere iscritto nel Patrimonio Netto (sezione Patrimonio vincolato), in un fondo di riserva adeguatamente distinto;  </a:t>
            </a:r>
          </a:p>
          <a:p>
            <a:pPr eaLnBrk="1" hangingPunct="1">
              <a:defRPr/>
            </a:pPr>
            <a:r>
              <a:rPr lang="it-IT" sz="2300" i="1" dirty="0">
                <a:solidFill>
                  <a:srgbClr val="0066CC"/>
                </a:solidFill>
                <a:latin typeface="Arial" panose="020B0604020202020204" pitchFamily="34" charset="0"/>
              </a:rPr>
              <a:t>- se soggetto ad ammortamento, deve essere iscritto nelle immobilizzazioni materiali con contropartita una voce di Conto Economico (provento straordinario) da riscontare opportunamente a fine di ciascun anno, secondo il piano di ammortamento dei beni.</a:t>
            </a:r>
          </a:p>
        </p:txBody>
      </p:sp>
      <p:sp>
        <p:nvSpPr>
          <p:cNvPr id="25604" name="Segnaposto numero diapositiva 5"/>
          <p:cNvSpPr>
            <a:spLocks noGrp="1"/>
          </p:cNvSpPr>
          <p:nvPr>
            <p:ph type="sldNum" sz="quarter" idx="11"/>
          </p:nvPr>
        </p:nvSpPr>
        <p:spPr>
          <a:noFill/>
        </p:spPr>
        <p:txBody>
          <a:bodyPr/>
          <a:lstStyle/>
          <a:p>
            <a:fld id="{5FFAC505-A858-4299-AC6E-B6658E2E6F52}" type="slidenum">
              <a:rPr lang="it-IT" altLang="it-IT"/>
              <a:pPr/>
              <a:t>22</a:t>
            </a:fld>
            <a:endParaRPr lang="it-IT" altLang="it-IT"/>
          </a:p>
        </p:txBody>
      </p:sp>
      <p:sp>
        <p:nvSpPr>
          <p:cNvPr id="2560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632037"/>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b) – Immobilizzazioni materiali  </a:t>
            </a:r>
          </a:p>
          <a:p>
            <a:pPr eaLnBrk="1" hangingPunct="1">
              <a:defRPr/>
            </a:pPr>
            <a:r>
              <a:rPr lang="it-IT" sz="2500" i="1" dirty="0">
                <a:latin typeface="Arial" panose="020B0604020202020204" pitchFamily="34" charset="0"/>
              </a:rPr>
              <a:t>Proposta di modifica   </a:t>
            </a:r>
          </a:p>
          <a:p>
            <a:pPr eaLnBrk="1" hangingPunct="1">
              <a:defRPr/>
            </a:pPr>
            <a:r>
              <a:rPr lang="it-IT" sz="2500" i="1" u="sng" dirty="0">
                <a:effectLst>
                  <a:outerShdw blurRad="38100" dist="38100" dir="2700000" algn="tl">
                    <a:srgbClr val="000000">
                      <a:alpha val="43137"/>
                    </a:srgbClr>
                  </a:outerShdw>
                </a:effectLst>
                <a:latin typeface="Arial" panose="020B0604020202020204" pitchFamily="34" charset="0"/>
              </a:rPr>
              <a:t>b) immobilizzazioni materiali  segue decimo capoverso </a:t>
            </a:r>
          </a:p>
          <a:p>
            <a:pPr eaLnBrk="1" hangingPunct="1">
              <a:defRPr/>
            </a:pPr>
            <a:r>
              <a:rPr lang="it-IT" sz="2000" i="1" dirty="0">
                <a:latin typeface="Arial" panose="020B0604020202020204" pitchFamily="34" charset="0"/>
              </a:rPr>
              <a:t>Nell’art. 4, </a:t>
            </a:r>
            <a:r>
              <a:rPr lang="it-IT" sz="2000" i="1" dirty="0" err="1">
                <a:latin typeface="Arial" panose="020B0604020202020204" pitchFamily="34" charset="0"/>
              </a:rPr>
              <a:t>co</a:t>
            </a:r>
            <a:r>
              <a:rPr lang="it-IT" sz="2000" i="1" dirty="0">
                <a:latin typeface="Arial" panose="020B0604020202020204" pitchFamily="34" charset="0"/>
              </a:rPr>
              <a:t>. 1, lett. b) del Decreto 14 gennaio 2014, n. 19, la parte conclusiva del decimo capoverso è sostituito dal seguente:</a:t>
            </a:r>
          </a:p>
          <a:p>
            <a:pPr eaLnBrk="1" hangingPunct="1">
              <a:defRPr/>
            </a:pPr>
            <a:r>
              <a:rPr lang="it-IT" sz="2000" i="1" dirty="0">
                <a:latin typeface="Arial" panose="020B0604020202020204" pitchFamily="34" charset="0"/>
              </a:rPr>
              <a:t>“Il bene: </a:t>
            </a:r>
          </a:p>
          <a:p>
            <a:pPr eaLnBrk="1" hangingPunct="1">
              <a:buFontTx/>
              <a:buChar char="-"/>
              <a:defRPr/>
            </a:pPr>
            <a:r>
              <a:rPr lang="it-IT" sz="2000" i="1" dirty="0">
                <a:latin typeface="Arial" panose="020B0604020202020204" pitchFamily="34" charset="0"/>
              </a:rPr>
              <a:t> se non soggetto ad ammortamento, deve essere iscritto nelle immobilizzazioni materiali, e il corrispondente valore deve essere iscritto </a:t>
            </a:r>
            <a:r>
              <a:rPr lang="it-IT" sz="2000" i="1" strike="sngStrike" dirty="0">
                <a:solidFill>
                  <a:srgbClr val="FF0000"/>
                </a:solidFill>
                <a:latin typeface="Arial" panose="020B0604020202020204" pitchFamily="34" charset="0"/>
              </a:rPr>
              <a:t>nel Patrimonio Netto (sezione Patrimonio vincolato), in un fondo di riserva adeguatamente distinto</a:t>
            </a:r>
            <a:r>
              <a:rPr lang="it-IT" sz="2000" i="1" dirty="0">
                <a:latin typeface="Arial" panose="020B0604020202020204" pitchFamily="34" charset="0"/>
              </a:rPr>
              <a:t> </a:t>
            </a:r>
            <a:r>
              <a:rPr lang="it-IT" sz="2000" b="1" i="1" dirty="0">
                <a:solidFill>
                  <a:srgbClr val="FF0000"/>
                </a:solidFill>
                <a:latin typeface="Arial" panose="020B0604020202020204" pitchFamily="34" charset="0"/>
              </a:rPr>
              <a:t>come Provento al momento del ricevimento</a:t>
            </a:r>
            <a:r>
              <a:rPr lang="it-IT" sz="2000" i="1" dirty="0">
                <a:latin typeface="Arial" panose="020B0604020202020204" pitchFamily="34" charset="0"/>
              </a:rPr>
              <a:t>;</a:t>
            </a:r>
          </a:p>
          <a:p>
            <a:pPr eaLnBrk="1" hangingPunct="1">
              <a:buFontTx/>
              <a:buChar char="-"/>
              <a:defRPr/>
            </a:pPr>
            <a:r>
              <a:rPr lang="it-IT" sz="2000" i="1" dirty="0">
                <a:latin typeface="Arial" panose="020B0604020202020204" pitchFamily="34" charset="0"/>
              </a:rPr>
              <a:t> se soggetto ad ammortamento, deve essere iscritto nelle immobilizzazioni materiali con contropartita una voce di </a:t>
            </a:r>
            <a:r>
              <a:rPr lang="it-IT" sz="2000" i="1" strike="sngStrike" dirty="0">
                <a:solidFill>
                  <a:srgbClr val="FF0000"/>
                </a:solidFill>
                <a:latin typeface="Arial" panose="020B0604020202020204" pitchFamily="34" charset="0"/>
              </a:rPr>
              <a:t>Conto Economico (provento straordinario)</a:t>
            </a:r>
            <a:r>
              <a:rPr lang="it-IT" sz="2000" i="1" dirty="0">
                <a:latin typeface="Arial" panose="020B0604020202020204" pitchFamily="34" charset="0"/>
              </a:rPr>
              <a:t> </a:t>
            </a:r>
            <a:r>
              <a:rPr lang="it-IT" sz="2000" b="1" i="1" dirty="0">
                <a:solidFill>
                  <a:srgbClr val="FF0000"/>
                </a:solidFill>
                <a:latin typeface="Arial" panose="020B0604020202020204" pitchFamily="34" charset="0"/>
              </a:rPr>
              <a:t>Provento</a:t>
            </a:r>
            <a:r>
              <a:rPr lang="it-IT" sz="2000" i="1" dirty="0">
                <a:latin typeface="Arial" panose="020B0604020202020204" pitchFamily="34" charset="0"/>
              </a:rPr>
              <a:t> da riscontare opportunamente a fine di ciascun anno, secondo il piano di ammortamento dei beni.”</a:t>
            </a:r>
          </a:p>
        </p:txBody>
      </p:sp>
      <p:sp>
        <p:nvSpPr>
          <p:cNvPr id="26628" name="Segnaposto numero diapositiva 5"/>
          <p:cNvSpPr>
            <a:spLocks noGrp="1"/>
          </p:cNvSpPr>
          <p:nvPr>
            <p:ph type="sldNum" sz="quarter" idx="11"/>
          </p:nvPr>
        </p:nvSpPr>
        <p:spPr>
          <a:noFill/>
        </p:spPr>
        <p:txBody>
          <a:bodyPr/>
          <a:lstStyle/>
          <a:p>
            <a:fld id="{C30A55A1-4D5E-43E8-B300-EBA4004481BB}" type="slidenum">
              <a:rPr lang="it-IT" altLang="it-IT"/>
              <a:pPr/>
              <a:t>23</a:t>
            </a:fld>
            <a:endParaRPr lang="it-IT" altLang="it-IT"/>
          </a:p>
        </p:txBody>
      </p:sp>
      <p:sp>
        <p:nvSpPr>
          <p:cNvPr id="2662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27651" name="Text Box 5"/>
          <p:cNvSpPr txBox="1">
            <a:spLocks noChangeArrowheads="1"/>
          </p:cNvSpPr>
          <p:nvPr/>
        </p:nvSpPr>
        <p:spPr bwMode="auto">
          <a:xfrm>
            <a:off x="323850" y="1412875"/>
            <a:ext cx="8569325" cy="3292475"/>
          </a:xfrm>
          <a:prstGeom prst="rect">
            <a:avLst/>
          </a:prstGeom>
          <a:noFill/>
          <a:ln w="9525">
            <a:solidFill>
              <a:schemeClr val="tx1"/>
            </a:solidFill>
            <a:miter lim="800000"/>
            <a:headEnd/>
            <a:tailEnd/>
          </a:ln>
        </p:spPr>
        <p:txBody>
          <a:bodyPr>
            <a:spAutoFit/>
          </a:bodyPr>
          <a:lstStyle/>
          <a:p>
            <a:pPr eaLnBrk="1" hangingPunct="1"/>
            <a:r>
              <a:rPr lang="it-IT" altLang="it-IT" sz="2600" b="1"/>
              <a:t>Art. 4, co. 1, lett. b) – Immobilizzazioni materiali  </a:t>
            </a:r>
          </a:p>
          <a:p>
            <a:pPr eaLnBrk="1" hangingPunct="1"/>
            <a:r>
              <a:rPr lang="it-IT" altLang="it-IT" sz="2600" i="1"/>
              <a:t>Motivazioni delle modifiche</a:t>
            </a:r>
          </a:p>
          <a:p>
            <a:pPr eaLnBrk="1" hangingPunct="1"/>
            <a:endParaRPr lang="it-IT" altLang="it-IT" sz="2600" i="1"/>
          </a:p>
          <a:p>
            <a:pPr eaLnBrk="1" hangingPunct="1"/>
            <a:r>
              <a:rPr lang="it-IT" altLang="it-IT" sz="2600" i="1"/>
              <a:t>La modifica rende omogenea la valorizzazione delle immobilizzazioni provenienti da atti di donazione con le disposizioni in materia di principi contabili nazionali OIC ai quali i principi specifici per le università del D.I. n. 19/2014 si uniformano. </a:t>
            </a:r>
          </a:p>
        </p:txBody>
      </p:sp>
      <p:sp>
        <p:nvSpPr>
          <p:cNvPr id="27652" name="Segnaposto numero diapositiva 5"/>
          <p:cNvSpPr>
            <a:spLocks noGrp="1"/>
          </p:cNvSpPr>
          <p:nvPr>
            <p:ph type="sldNum" sz="quarter" idx="11"/>
          </p:nvPr>
        </p:nvSpPr>
        <p:spPr>
          <a:noFill/>
        </p:spPr>
        <p:txBody>
          <a:bodyPr/>
          <a:lstStyle/>
          <a:p>
            <a:fld id="{2BA3A3E9-2DE1-4A94-AD95-6B94DCF8DBD8}" type="slidenum">
              <a:rPr lang="it-IT" altLang="it-IT"/>
              <a:pPr/>
              <a:t>24</a:t>
            </a:fld>
            <a:endParaRPr lang="it-IT" altLang="it-IT"/>
          </a:p>
        </p:txBody>
      </p:sp>
      <p:sp>
        <p:nvSpPr>
          <p:cNvPr id="2765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078288"/>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c) – Immobilizzazioni </a:t>
            </a:r>
            <a:r>
              <a:rPr lang="it-IT" sz="2400" b="1" dirty="0">
                <a:latin typeface="Arial" panose="020B0604020202020204" pitchFamily="34" charset="0"/>
              </a:rPr>
              <a:t>finanziarie</a:t>
            </a:r>
            <a:r>
              <a:rPr lang="it-IT" sz="2500" b="1" dirty="0">
                <a:latin typeface="Arial" panose="020B0604020202020204" pitchFamily="34" charset="0"/>
              </a:rPr>
              <a:t>  </a:t>
            </a:r>
          </a:p>
          <a:p>
            <a:pPr eaLnBrk="1" hangingPunct="1">
              <a:defRPr/>
            </a:pPr>
            <a:r>
              <a:rPr lang="it-IT" sz="2500" i="1" dirty="0">
                <a:latin typeface="Arial" panose="020B0604020202020204" pitchFamily="34" charset="0"/>
              </a:rPr>
              <a:t>Testo attuale in vigore   </a:t>
            </a:r>
          </a:p>
          <a:p>
            <a:pPr eaLnBrk="1" hangingPunct="1">
              <a:defRPr/>
            </a:pPr>
            <a:r>
              <a:rPr lang="it-IT" sz="2500" i="1" u="sng" dirty="0">
                <a:solidFill>
                  <a:srgbClr val="0066CC"/>
                </a:solidFill>
                <a:effectLst>
                  <a:outerShdw blurRad="38100" dist="38100" dir="2700000" algn="tl">
                    <a:srgbClr val="000000">
                      <a:alpha val="43137"/>
                    </a:srgbClr>
                  </a:outerShdw>
                </a:effectLst>
                <a:latin typeface="Arial" panose="020B0604020202020204" pitchFamily="34" charset="0"/>
              </a:rPr>
              <a:t>c) immobilizzazioni finanziarie </a:t>
            </a:r>
          </a:p>
          <a:p>
            <a:pPr eaLnBrk="1" hangingPunct="1">
              <a:defRPr/>
            </a:pPr>
            <a:r>
              <a:rPr lang="it-IT" sz="2300" i="1" dirty="0">
                <a:solidFill>
                  <a:srgbClr val="0066CC"/>
                </a:solidFill>
                <a:latin typeface="Arial" panose="020B0604020202020204" pitchFamily="34" charset="0"/>
              </a:rPr>
              <a:t>Nello specifico contesto degli atenei rientrano in questa categoria le partecipazioni destinate ad investimento durevole. Nella valutazione si considera il costo sostenuto per l'acquisizione della partecipazione comprensivo degli oneri accessori, rettificato in diminuzione in presenza di perdite durevoli di valore. Le partecipazioni in aziende, società o altri enti controllati e collegati sono valutate in base al «metodo del patrimonio netto» di cui all'art. 2426, comma 4, del codice civile.</a:t>
            </a:r>
          </a:p>
        </p:txBody>
      </p:sp>
      <p:sp>
        <p:nvSpPr>
          <p:cNvPr id="28676" name="Segnaposto numero diapositiva 5"/>
          <p:cNvSpPr>
            <a:spLocks noGrp="1"/>
          </p:cNvSpPr>
          <p:nvPr>
            <p:ph type="sldNum" sz="quarter" idx="11"/>
          </p:nvPr>
        </p:nvSpPr>
        <p:spPr>
          <a:noFill/>
        </p:spPr>
        <p:txBody>
          <a:bodyPr/>
          <a:lstStyle/>
          <a:p>
            <a:fld id="{31617773-F69D-488E-9273-438F4B89BECE}" type="slidenum">
              <a:rPr lang="it-IT" altLang="it-IT"/>
              <a:pPr/>
              <a:t>25</a:t>
            </a:fld>
            <a:endParaRPr lang="it-IT" altLang="it-IT"/>
          </a:p>
        </p:txBody>
      </p:sp>
      <p:sp>
        <p:nvSpPr>
          <p:cNvPr id="2867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5247590"/>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c) – Immobilizzazioni </a:t>
            </a:r>
            <a:r>
              <a:rPr lang="it-IT" sz="2400" b="1" dirty="0">
                <a:latin typeface="Arial" panose="020B0604020202020204" pitchFamily="34" charset="0"/>
              </a:rPr>
              <a:t>finanziarie</a:t>
            </a:r>
            <a:r>
              <a:rPr lang="it-IT" sz="2500" b="1" dirty="0">
                <a:latin typeface="Arial" panose="020B0604020202020204" pitchFamily="34" charset="0"/>
              </a:rPr>
              <a:t>  </a:t>
            </a:r>
          </a:p>
          <a:p>
            <a:pPr eaLnBrk="1" hangingPunct="1">
              <a:defRPr/>
            </a:pPr>
            <a:r>
              <a:rPr lang="it-IT" sz="2500" i="1" dirty="0">
                <a:latin typeface="Arial" panose="020B0604020202020204" pitchFamily="34" charset="0"/>
              </a:rPr>
              <a:t>Proposta di modifica   </a:t>
            </a:r>
          </a:p>
          <a:p>
            <a:pPr eaLnBrk="1" hangingPunct="1">
              <a:defRPr/>
            </a:pPr>
            <a:r>
              <a:rPr lang="it-IT" sz="2500" i="1" u="sng" dirty="0">
                <a:effectLst>
                  <a:outerShdw blurRad="38100" dist="38100" dir="2700000" algn="tl">
                    <a:srgbClr val="000000">
                      <a:alpha val="43137"/>
                    </a:srgbClr>
                  </a:outerShdw>
                </a:effectLst>
                <a:latin typeface="Arial" panose="020B0604020202020204" pitchFamily="34" charset="0"/>
              </a:rPr>
              <a:t>c) immobilizzazioni finanziarie </a:t>
            </a:r>
          </a:p>
          <a:p>
            <a:pPr>
              <a:defRPr/>
            </a:pPr>
            <a:r>
              <a:rPr lang="it-IT" sz="2000" i="1" dirty="0">
                <a:latin typeface="Arial" panose="020B0604020202020204" pitchFamily="34" charset="0"/>
              </a:rPr>
              <a:t>Nello specifico contesto degli atenei rientrano in questa categoria le partecipazioni destinate ad investimento durevole. </a:t>
            </a:r>
          </a:p>
          <a:p>
            <a:pPr>
              <a:defRPr/>
            </a:pPr>
            <a:r>
              <a:rPr lang="it-IT" sz="2000" i="1" dirty="0">
                <a:latin typeface="Arial" panose="020B0604020202020204" pitchFamily="34" charset="0"/>
              </a:rPr>
              <a:t>Nella valutazione si considera il costo sostenuto per l’acquisizione della partecipazione comprensivo degli oneri accessori, rettificato in diminuzione in presenza di perdite durevoli di valore. </a:t>
            </a:r>
          </a:p>
          <a:p>
            <a:pPr>
              <a:defRPr/>
            </a:pPr>
            <a:r>
              <a:rPr lang="it-IT" sz="2000" i="1" strike="sngStrike" dirty="0">
                <a:solidFill>
                  <a:srgbClr val="FF0000"/>
                </a:solidFill>
                <a:latin typeface="Arial" panose="020B0604020202020204" pitchFamily="34" charset="0"/>
              </a:rPr>
              <a:t>Le partecipazioni in aziende, società o altri enti controllati e collegati sono valutate in base al “metodo del patrimonio netto” di cui all’articolo 2426, comma 4, del codice civile</a:t>
            </a:r>
            <a:r>
              <a:rPr lang="it-IT" sz="2000" i="1" dirty="0">
                <a:solidFill>
                  <a:srgbClr val="FF0000"/>
                </a:solidFill>
                <a:latin typeface="Arial" panose="020B0604020202020204" pitchFamily="34" charset="0"/>
              </a:rPr>
              <a:t> </a:t>
            </a:r>
          </a:p>
          <a:p>
            <a:pPr>
              <a:defRPr/>
            </a:pPr>
            <a:r>
              <a:rPr lang="it-IT" sz="2000" b="1" i="1" dirty="0">
                <a:solidFill>
                  <a:srgbClr val="0066CC"/>
                </a:solidFill>
                <a:latin typeface="Arial" panose="020B0604020202020204" pitchFamily="34" charset="0"/>
              </a:rPr>
              <a:t>Il valore delle partecipazioni in aziende, società o altri enti controllati e collegati è adeguato all’importo corrispondente alla frazione di patrimonio netto risultante dall’ultimo bilancio approvato dalla società partecipata ove il risultato negativo non venga immediatamente ripianato </a:t>
            </a:r>
            <a:r>
              <a:rPr lang="it-IT" sz="2000" b="1" i="1">
                <a:solidFill>
                  <a:srgbClr val="0066CC"/>
                </a:solidFill>
                <a:latin typeface="Arial" panose="020B0604020202020204" pitchFamily="34" charset="0"/>
              </a:rPr>
              <a:t>e costituisca </a:t>
            </a:r>
            <a:r>
              <a:rPr lang="it-IT" sz="2000" b="1" i="1" dirty="0">
                <a:solidFill>
                  <a:srgbClr val="0066CC"/>
                </a:solidFill>
                <a:latin typeface="Arial" panose="020B0604020202020204" pitchFamily="34" charset="0"/>
              </a:rPr>
              <a:t>perdita durevole di valore</a:t>
            </a:r>
            <a:endParaRPr lang="it-IT" sz="2000" i="1" dirty="0">
              <a:solidFill>
                <a:srgbClr val="0066CC"/>
              </a:solidFill>
              <a:latin typeface="Arial" panose="020B0604020202020204" pitchFamily="34" charset="0"/>
            </a:endParaRPr>
          </a:p>
        </p:txBody>
      </p:sp>
      <p:sp>
        <p:nvSpPr>
          <p:cNvPr id="29700" name="Segnaposto numero diapositiva 5"/>
          <p:cNvSpPr>
            <a:spLocks noGrp="1"/>
          </p:cNvSpPr>
          <p:nvPr>
            <p:ph type="sldNum" sz="quarter" idx="11"/>
          </p:nvPr>
        </p:nvSpPr>
        <p:spPr>
          <a:noFill/>
        </p:spPr>
        <p:txBody>
          <a:bodyPr/>
          <a:lstStyle/>
          <a:p>
            <a:fld id="{1F7D4720-C8AE-4FCE-9650-0D9B6275539F}" type="slidenum">
              <a:rPr lang="it-IT" altLang="it-IT"/>
              <a:pPr/>
              <a:t>26</a:t>
            </a:fld>
            <a:endParaRPr lang="it-IT" altLang="it-IT" dirty="0"/>
          </a:p>
        </p:txBody>
      </p:sp>
      <p:sp>
        <p:nvSpPr>
          <p:cNvPr id="2970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23555" name="Text Box 5"/>
          <p:cNvSpPr txBox="1">
            <a:spLocks noChangeArrowheads="1"/>
          </p:cNvSpPr>
          <p:nvPr/>
        </p:nvSpPr>
        <p:spPr bwMode="auto">
          <a:xfrm>
            <a:off x="323850" y="1412875"/>
            <a:ext cx="8569325" cy="5140325"/>
          </a:xfrm>
          <a:prstGeom prst="rect">
            <a:avLst/>
          </a:prstGeom>
          <a:noFill/>
          <a:ln w="9525">
            <a:solidFill>
              <a:schemeClr val="tx1"/>
            </a:solidFill>
            <a:miter lim="800000"/>
            <a:headEnd/>
            <a:tailEnd/>
          </a:ln>
        </p:spPr>
        <p:txBody>
          <a:bodyPr>
            <a:spAutoFit/>
          </a:bodyPr>
          <a:lstStyle/>
          <a:p>
            <a:pPr eaLnBrk="1" hangingPunct="1">
              <a:defRPr/>
            </a:pPr>
            <a:r>
              <a:rPr lang="it-IT" sz="2600" b="1" dirty="0"/>
              <a:t>Art. 4, </a:t>
            </a:r>
            <a:r>
              <a:rPr lang="it-IT" sz="2600" b="1" dirty="0" err="1"/>
              <a:t>co</a:t>
            </a:r>
            <a:r>
              <a:rPr lang="it-IT" sz="2600" b="1" dirty="0"/>
              <a:t>. 1, lett. c) – Immobilizzazioni finanziarie  </a:t>
            </a:r>
          </a:p>
          <a:p>
            <a:pPr eaLnBrk="1" hangingPunct="1">
              <a:defRPr/>
            </a:pPr>
            <a:r>
              <a:rPr lang="it-IT" sz="2600" i="1" dirty="0"/>
              <a:t>Motivazioni delle modifiche</a:t>
            </a:r>
          </a:p>
          <a:p>
            <a:pPr eaLnBrk="1" hangingPunct="1">
              <a:defRPr/>
            </a:pPr>
            <a:endParaRPr lang="it-IT" sz="1200" i="1" dirty="0"/>
          </a:p>
          <a:p>
            <a:pPr eaLnBrk="1" hangingPunct="1">
              <a:defRPr/>
            </a:pPr>
            <a:r>
              <a:rPr lang="it-IT" sz="2200" i="1" dirty="0"/>
              <a:t>La modifica rende omogeneo, per tutte le partecipazioni possedute, l’utilizzo del metodo di valutazione stabilito dall’art. 2426, comma 1, numero 4, del codice civile e solo in presenza di perdite durevoli di valore prevede l’utilizzo dell’importo corrispondente alla frazione del Patrimonio netto risultante dall’ultimo bilancio;  in tal modo si ottiene una notevole semplificazione nella valutazione da parte degli atenei senza altresì pregiudicare la correttezza della rappresentazione in linea con i principi civilistici.</a:t>
            </a:r>
          </a:p>
          <a:p>
            <a:pPr eaLnBrk="1" hangingPunct="1">
              <a:defRPr/>
            </a:pPr>
            <a:r>
              <a:rPr lang="it-IT" sz="2200" i="1" dirty="0">
                <a:effectLst>
                  <a:outerShdw blurRad="38100" dist="38100" dir="2700000" algn="tl">
                    <a:srgbClr val="000000">
                      <a:alpha val="43137"/>
                    </a:srgbClr>
                  </a:outerShdw>
                </a:effectLst>
              </a:rPr>
              <a:t>La modifica apportata è, altresì, coerente con le norme finanziarie sulle società partecipate dalle amministrazioni locali per gli enti in contabilità civilistica, previste dall’art. 21 del D.lgs. 19 agosto 2016, n. 175 (G.U. 8 settembre 2016, n. 210) c.d. Madia</a:t>
            </a:r>
          </a:p>
        </p:txBody>
      </p:sp>
      <p:sp>
        <p:nvSpPr>
          <p:cNvPr id="30724" name="Segnaposto numero diapositiva 5"/>
          <p:cNvSpPr>
            <a:spLocks noGrp="1"/>
          </p:cNvSpPr>
          <p:nvPr>
            <p:ph type="sldNum" sz="quarter" idx="11"/>
          </p:nvPr>
        </p:nvSpPr>
        <p:spPr>
          <a:noFill/>
        </p:spPr>
        <p:txBody>
          <a:bodyPr/>
          <a:lstStyle/>
          <a:p>
            <a:fld id="{132F0C69-6476-4101-8CC1-24D32856F0CB}" type="slidenum">
              <a:rPr lang="it-IT" altLang="it-IT"/>
              <a:pPr/>
              <a:t>27</a:t>
            </a:fld>
            <a:endParaRPr lang="it-IT" altLang="it-IT"/>
          </a:p>
        </p:txBody>
      </p:sp>
      <p:sp>
        <p:nvSpPr>
          <p:cNvPr id="3072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632325"/>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g) – Ratei e Risconti  </a:t>
            </a:r>
          </a:p>
          <a:p>
            <a:pPr eaLnBrk="1" hangingPunct="1">
              <a:defRPr/>
            </a:pPr>
            <a:r>
              <a:rPr lang="it-IT" sz="2500" i="1" dirty="0">
                <a:latin typeface="Arial" panose="020B0604020202020204" pitchFamily="34" charset="0"/>
              </a:rPr>
              <a:t>Testo attuale in vigore   </a:t>
            </a:r>
          </a:p>
          <a:p>
            <a:pPr eaLnBrk="1" hangingPunct="1">
              <a:defRPr/>
            </a:pPr>
            <a:r>
              <a:rPr lang="it-IT" sz="2500" i="1" u="sng" dirty="0">
                <a:effectLst>
                  <a:outerShdw blurRad="38100" dist="38100" dir="2700000" algn="tl">
                    <a:srgbClr val="000000">
                      <a:alpha val="43137"/>
                    </a:srgbClr>
                  </a:outerShdw>
                </a:effectLst>
                <a:latin typeface="Arial" panose="020B0604020202020204" pitchFamily="34" charset="0"/>
              </a:rPr>
              <a:t>g) Ratei e risconti </a:t>
            </a:r>
          </a:p>
          <a:p>
            <a:pPr eaLnBrk="1" hangingPunct="1">
              <a:defRPr/>
            </a:pPr>
            <a:r>
              <a:rPr lang="it-IT" sz="2200" i="1" dirty="0">
                <a:solidFill>
                  <a:srgbClr val="0066CC"/>
                </a:solidFill>
                <a:latin typeface="Arial" panose="020B0604020202020204" pitchFamily="34" charset="0"/>
              </a:rPr>
              <a:t>… Nella valorizzazione dei ratei attivi o dei risconti passivi nel contesto universitario assume particolare rilievo la competenza dei proventi relativi ai progetti e alle ricerche in corso finanziate o cofinanziate da soggetti terzi. Tali progetti o ricerche possono essere pluriennali o annuali a seconda degli accordi assunti con l'ente finanziatore e al tipo di attività che si sta realizzando. </a:t>
            </a:r>
          </a:p>
          <a:p>
            <a:pPr eaLnBrk="1" hangingPunct="1">
              <a:defRPr/>
            </a:pPr>
            <a:r>
              <a:rPr lang="it-IT" sz="2200" i="1" dirty="0">
                <a:solidFill>
                  <a:srgbClr val="0066CC"/>
                </a:solidFill>
                <a:latin typeface="Arial" panose="020B0604020202020204" pitchFamily="34" charset="0"/>
              </a:rPr>
              <a:t>Per le commesse annuali la valutazione avviene al costo, per le commesse pluriennali la valutazione, a scelta dell'ateneo, avviene al costo o in base allo stato avanzamento lavori. Nella Nota Integrativa sono fornite indicazioni sul metodo utilizzato.</a:t>
            </a:r>
          </a:p>
        </p:txBody>
      </p:sp>
      <p:sp>
        <p:nvSpPr>
          <p:cNvPr id="31748" name="Segnaposto numero diapositiva 5"/>
          <p:cNvSpPr>
            <a:spLocks noGrp="1"/>
          </p:cNvSpPr>
          <p:nvPr>
            <p:ph type="sldNum" sz="quarter" idx="11"/>
          </p:nvPr>
        </p:nvSpPr>
        <p:spPr>
          <a:noFill/>
        </p:spPr>
        <p:txBody>
          <a:bodyPr/>
          <a:lstStyle/>
          <a:p>
            <a:fld id="{3AD5FE9B-EEFF-4E13-B6C8-D26F4C1ADE40}" type="slidenum">
              <a:rPr lang="it-IT" altLang="it-IT"/>
              <a:pPr/>
              <a:t>28</a:t>
            </a:fld>
            <a:endParaRPr lang="it-IT" altLang="it-IT"/>
          </a:p>
        </p:txBody>
      </p:sp>
      <p:sp>
        <p:nvSpPr>
          <p:cNvPr id="3174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294188"/>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g) – Ratei e Risconti  </a:t>
            </a:r>
          </a:p>
          <a:p>
            <a:pPr eaLnBrk="1" hangingPunct="1">
              <a:defRPr/>
            </a:pPr>
            <a:r>
              <a:rPr lang="it-IT" sz="2500" i="1" dirty="0">
                <a:latin typeface="Arial" panose="020B0604020202020204" pitchFamily="34" charset="0"/>
              </a:rPr>
              <a:t>Testo attuale in vigore   </a:t>
            </a:r>
          </a:p>
          <a:p>
            <a:pPr eaLnBrk="1" hangingPunct="1">
              <a:defRPr/>
            </a:pPr>
            <a:r>
              <a:rPr lang="it-IT" sz="2500" i="1" u="sng" dirty="0">
                <a:effectLst>
                  <a:outerShdw blurRad="38100" dist="38100" dir="2700000" algn="tl">
                    <a:srgbClr val="000000">
                      <a:alpha val="43137"/>
                    </a:srgbClr>
                  </a:outerShdw>
                </a:effectLst>
                <a:latin typeface="Arial" panose="020B0604020202020204" pitchFamily="34" charset="0"/>
              </a:rPr>
              <a:t>g) Ratei e risconti </a:t>
            </a:r>
          </a:p>
          <a:p>
            <a:pPr eaLnBrk="1" hangingPunct="1">
              <a:defRPr/>
            </a:pPr>
            <a:r>
              <a:rPr lang="it-IT" sz="2200" i="1" dirty="0">
                <a:solidFill>
                  <a:srgbClr val="0066CC"/>
                </a:solidFill>
                <a:latin typeface="Arial" panose="020B0604020202020204" pitchFamily="34" charset="0"/>
              </a:rPr>
              <a:t>Nel caso di commesse pluriennali la scelta deve essere univoca per tutti i progetti/ricerche dell'ateneo. </a:t>
            </a:r>
          </a:p>
          <a:p>
            <a:pPr eaLnBrk="1" hangingPunct="1">
              <a:defRPr/>
            </a:pPr>
            <a:r>
              <a:rPr lang="it-IT" sz="2200" i="1" dirty="0">
                <a:solidFill>
                  <a:srgbClr val="0066CC"/>
                </a:solidFill>
                <a:latin typeface="Arial" panose="020B0604020202020204" pitchFamily="34" charset="0"/>
              </a:rPr>
              <a:t>I proventi relativi ai progetti sono registrati come ricavi e non come anticipi. Nel caso in cui nell'anno i costi registrati siano maggiori dei proventi, è quindi necessario valorizzare i proventi di competenza e iscrivere il rateo attivo a Stato Patrimoniale, nel caso opposto, quando i proventi sono maggiori dei costi, è necessario rinviare parte dei primi agli esercizi successivi con lo strumento contabile del risconto passivo.</a:t>
            </a:r>
          </a:p>
        </p:txBody>
      </p:sp>
      <p:sp>
        <p:nvSpPr>
          <p:cNvPr id="32772" name="Segnaposto numero diapositiva 5"/>
          <p:cNvSpPr>
            <a:spLocks noGrp="1"/>
          </p:cNvSpPr>
          <p:nvPr>
            <p:ph type="sldNum" sz="quarter" idx="11"/>
          </p:nvPr>
        </p:nvSpPr>
        <p:spPr>
          <a:noFill/>
        </p:spPr>
        <p:txBody>
          <a:bodyPr/>
          <a:lstStyle/>
          <a:p>
            <a:fld id="{4CF4F10D-D3E8-497B-86B1-F5FC54E3C661}" type="slidenum">
              <a:rPr lang="it-IT" altLang="it-IT"/>
              <a:pPr/>
              <a:t>29</a:t>
            </a:fld>
            <a:endParaRPr lang="it-IT" altLang="it-IT"/>
          </a:p>
        </p:txBody>
      </p:sp>
      <p:sp>
        <p:nvSpPr>
          <p:cNvPr id="3277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123" name="Text Box 5"/>
          <p:cNvSpPr txBox="1">
            <a:spLocks noChangeArrowheads="1"/>
          </p:cNvSpPr>
          <p:nvPr/>
        </p:nvSpPr>
        <p:spPr bwMode="auto">
          <a:xfrm>
            <a:off x="323850" y="1412875"/>
            <a:ext cx="8569325" cy="3324225"/>
          </a:xfrm>
          <a:prstGeom prst="rect">
            <a:avLst/>
          </a:prstGeom>
          <a:noFill/>
          <a:ln w="9525">
            <a:solidFill>
              <a:schemeClr val="tx1"/>
            </a:solidFill>
            <a:miter lim="800000"/>
            <a:headEnd/>
            <a:tailEnd/>
          </a:ln>
        </p:spPr>
        <p:txBody>
          <a:bodyPr>
            <a:spAutoFit/>
          </a:bodyPr>
          <a:lstStyle/>
          <a:p>
            <a:pPr eaLnBrk="1" hangingPunct="1">
              <a:defRPr/>
            </a:pPr>
            <a:r>
              <a:rPr lang="it-IT" sz="3000" b="1" dirty="0">
                <a:latin typeface="Arial" panose="020B0604020202020204" pitchFamily="34" charset="0"/>
              </a:rPr>
              <a:t>La Commissione per la contabilità economico-patrimoniale, </a:t>
            </a:r>
            <a:r>
              <a:rPr lang="it-IT" sz="3000" dirty="0">
                <a:latin typeface="Arial" panose="020B0604020202020204" pitchFamily="34" charset="0"/>
              </a:rPr>
              <a:t>istituita ai sensi dell’art. 9 del D. </a:t>
            </a:r>
            <a:r>
              <a:rPr lang="it-IT" sz="3000" dirty="0" err="1">
                <a:latin typeface="Arial" panose="020B0604020202020204" pitchFamily="34" charset="0"/>
              </a:rPr>
              <a:t>Lgs</a:t>
            </a:r>
            <a:r>
              <a:rPr lang="it-IT" sz="3000" dirty="0">
                <a:latin typeface="Arial" panose="020B0604020202020204" pitchFamily="34" charset="0"/>
              </a:rPr>
              <a:t>. 27 gennaio 2012, n.18, </a:t>
            </a:r>
          </a:p>
          <a:p>
            <a:pPr eaLnBrk="1" hangingPunct="1">
              <a:defRPr/>
            </a:pPr>
            <a:r>
              <a:rPr lang="it-IT" sz="3000" b="1" dirty="0">
                <a:effectLst>
                  <a:outerShdw blurRad="38100" dist="38100" dir="2700000" algn="tl">
                    <a:srgbClr val="000000">
                      <a:alpha val="43137"/>
                    </a:srgbClr>
                  </a:outerShdw>
                </a:effectLst>
                <a:latin typeface="Arial" panose="020B0604020202020204" pitchFamily="34" charset="0"/>
              </a:rPr>
              <a:t>ha tra i propri compiti quello, specificato al </a:t>
            </a:r>
            <a:r>
              <a:rPr lang="it-IT" sz="3000" b="1" dirty="0" err="1">
                <a:effectLst>
                  <a:outerShdw blurRad="38100" dist="38100" dir="2700000" algn="tl">
                    <a:srgbClr val="000000">
                      <a:alpha val="43137"/>
                    </a:srgbClr>
                  </a:outerShdw>
                </a:effectLst>
                <a:latin typeface="Arial" panose="020B0604020202020204" pitchFamily="34" charset="0"/>
              </a:rPr>
              <a:t>co</a:t>
            </a:r>
            <a:r>
              <a:rPr lang="it-IT" sz="3000" b="1" dirty="0">
                <a:effectLst>
                  <a:outerShdw blurRad="38100" dist="38100" dir="2700000" algn="tl">
                    <a:srgbClr val="000000">
                      <a:alpha val="43137"/>
                    </a:srgbClr>
                  </a:outerShdw>
                </a:effectLst>
                <a:latin typeface="Arial" panose="020B0604020202020204" pitchFamily="34" charset="0"/>
              </a:rPr>
              <a:t>. 2, di proporre </a:t>
            </a:r>
            <a:r>
              <a:rPr lang="it-IT" sz="3000" b="1">
                <a:effectLst>
                  <a:outerShdw blurRad="38100" dist="38100" dir="2700000" algn="tl">
                    <a:srgbClr val="000000">
                      <a:alpha val="43137"/>
                    </a:srgbClr>
                  </a:outerShdw>
                </a:effectLst>
                <a:latin typeface="Arial" panose="020B0604020202020204" pitchFamily="34" charset="0"/>
              </a:rPr>
              <a:t>al MIUR </a:t>
            </a:r>
            <a:r>
              <a:rPr lang="it-IT" sz="3000" b="1" dirty="0">
                <a:effectLst>
                  <a:outerShdw blurRad="38100" dist="38100" dir="2700000" algn="tl">
                    <a:srgbClr val="000000">
                      <a:alpha val="43137"/>
                    </a:srgbClr>
                  </a:outerShdw>
                </a:effectLst>
                <a:latin typeface="Arial" panose="020B0604020202020204" pitchFamily="34" charset="0"/>
              </a:rPr>
              <a:t>la </a:t>
            </a:r>
          </a:p>
          <a:p>
            <a:pPr eaLnBrk="1" hangingPunct="1">
              <a:defRPr/>
            </a:pPr>
            <a:r>
              <a:rPr lang="it-IT" sz="3000" b="1" u="sng" dirty="0">
                <a:latin typeface="Arial" panose="020B0604020202020204" pitchFamily="34" charset="0"/>
              </a:rPr>
              <a:t>revisione e l’aggiornamento dei principi contabili e degli schemi di bilancio</a:t>
            </a:r>
            <a:r>
              <a:rPr lang="it-IT" sz="3000" b="1" dirty="0">
                <a:latin typeface="Arial" panose="020B0604020202020204" pitchFamily="34" charset="0"/>
              </a:rPr>
              <a:t>.  </a:t>
            </a:r>
          </a:p>
        </p:txBody>
      </p:sp>
      <p:sp>
        <p:nvSpPr>
          <p:cNvPr id="6148" name="Segnaposto numero diapositiva 5"/>
          <p:cNvSpPr>
            <a:spLocks noGrp="1"/>
          </p:cNvSpPr>
          <p:nvPr>
            <p:ph type="sldNum" sz="quarter" idx="11"/>
          </p:nvPr>
        </p:nvSpPr>
        <p:spPr>
          <a:noFill/>
        </p:spPr>
        <p:txBody>
          <a:bodyPr/>
          <a:lstStyle/>
          <a:p>
            <a:fld id="{50CBA241-82B2-4254-AB34-8FF57F5D6915}" type="slidenum">
              <a:rPr lang="it-IT" altLang="it-IT"/>
              <a:pPr/>
              <a:t>3</a:t>
            </a:fld>
            <a:endParaRPr lang="it-IT" altLang="it-IT"/>
          </a:p>
        </p:txBody>
      </p:sp>
      <p:sp>
        <p:nvSpPr>
          <p:cNvPr id="614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094163"/>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g) – Ratei e Risconti </a:t>
            </a:r>
          </a:p>
          <a:p>
            <a:pPr eaLnBrk="1" hangingPunct="1">
              <a:defRPr/>
            </a:pPr>
            <a:r>
              <a:rPr lang="it-IT" sz="2300" i="1" dirty="0">
                <a:latin typeface="Arial" panose="020B0604020202020204" pitchFamily="34" charset="0"/>
              </a:rPr>
              <a:t>Proposta di modifica   </a:t>
            </a:r>
          </a:p>
          <a:p>
            <a:pPr eaLnBrk="1" hangingPunct="1">
              <a:defRPr/>
            </a:pPr>
            <a:r>
              <a:rPr lang="it-IT" sz="2300" i="1" u="sng" dirty="0">
                <a:effectLst>
                  <a:outerShdw blurRad="38100" dist="38100" dir="2700000" algn="tl">
                    <a:srgbClr val="000000">
                      <a:alpha val="43137"/>
                    </a:srgbClr>
                  </a:outerShdw>
                </a:effectLst>
                <a:latin typeface="Arial" panose="020B0604020202020204" pitchFamily="34" charset="0"/>
              </a:rPr>
              <a:t>g) Ratei e risconti </a:t>
            </a:r>
          </a:p>
          <a:p>
            <a:pPr eaLnBrk="1" hangingPunct="1">
              <a:defRPr/>
            </a:pPr>
            <a:r>
              <a:rPr lang="it-IT" sz="2100" i="1" dirty="0">
                <a:latin typeface="Arial" panose="020B0604020202020204" pitchFamily="34" charset="0"/>
              </a:rPr>
              <a:t>Nell’art. 4, </a:t>
            </a:r>
            <a:r>
              <a:rPr lang="it-IT" sz="2100" i="1" dirty="0" err="1">
                <a:latin typeface="Arial" panose="020B0604020202020204" pitchFamily="34" charset="0"/>
              </a:rPr>
              <a:t>co</a:t>
            </a:r>
            <a:r>
              <a:rPr lang="it-IT" sz="2100" i="1" dirty="0">
                <a:latin typeface="Arial" panose="020B0604020202020204" pitchFamily="34" charset="0"/>
              </a:rPr>
              <a:t>. 1, lett. g) del D.I. n. 19/ 2014, dal periodo successivo a “I ratei e i risconti devono essere valutati secondo il principio della competenza economica.”, il testo è sostituito dal seguente:</a:t>
            </a:r>
          </a:p>
          <a:p>
            <a:pPr eaLnBrk="1" hangingPunct="1">
              <a:defRPr/>
            </a:pPr>
            <a:r>
              <a:rPr lang="it-IT" sz="2100" i="1" dirty="0">
                <a:latin typeface="Arial" panose="020B0604020202020204" pitchFamily="34" charset="0"/>
              </a:rPr>
              <a:t>“Nella valorizzazione dei ratei attivi o dei risconti passivi nel contesto universitario assume particolare rilievo la competenza dei proventi relativi ai progetti</a:t>
            </a:r>
            <a:r>
              <a:rPr lang="it-IT" sz="2100" b="1" i="1" dirty="0">
                <a:solidFill>
                  <a:srgbClr val="FF0000"/>
                </a:solidFill>
                <a:latin typeface="Arial" panose="020B0604020202020204" pitchFamily="34" charset="0"/>
              </a:rPr>
              <a:t>, alle commesse </a:t>
            </a:r>
            <a:r>
              <a:rPr lang="it-IT" sz="2100" i="1" dirty="0">
                <a:latin typeface="Arial" panose="020B0604020202020204" pitchFamily="34" charset="0"/>
              </a:rPr>
              <a:t>e alle ricerche in corso finanziate o cofinanziate da soggetti terzi. Tali progetti</a:t>
            </a:r>
            <a:r>
              <a:rPr lang="it-IT" sz="2100" b="1" i="1" dirty="0">
                <a:solidFill>
                  <a:srgbClr val="FF0000"/>
                </a:solidFill>
                <a:latin typeface="Arial" panose="020B0604020202020204" pitchFamily="34" charset="0"/>
              </a:rPr>
              <a:t>, commesse </a:t>
            </a:r>
            <a:r>
              <a:rPr lang="it-IT" sz="2100" i="1" dirty="0">
                <a:latin typeface="Arial" panose="020B0604020202020204" pitchFamily="34" charset="0"/>
              </a:rPr>
              <a:t>o ricerche possono essere pluriennali o annuali a seconda degli accordi assunti con l'ente finanziatore e al tipo di attività che si sta realizzando.  </a:t>
            </a:r>
          </a:p>
        </p:txBody>
      </p:sp>
      <p:sp>
        <p:nvSpPr>
          <p:cNvPr id="33796" name="Segnaposto numero diapositiva 5"/>
          <p:cNvSpPr>
            <a:spLocks noGrp="1"/>
          </p:cNvSpPr>
          <p:nvPr>
            <p:ph type="sldNum" sz="quarter" idx="11"/>
          </p:nvPr>
        </p:nvSpPr>
        <p:spPr>
          <a:noFill/>
        </p:spPr>
        <p:txBody>
          <a:bodyPr/>
          <a:lstStyle/>
          <a:p>
            <a:fld id="{BCF998EF-AA06-4485-B73A-56996CA50D79}" type="slidenum">
              <a:rPr lang="it-IT" altLang="it-IT"/>
              <a:pPr/>
              <a:t>30</a:t>
            </a:fld>
            <a:endParaRPr lang="it-IT" altLang="it-IT"/>
          </a:p>
        </p:txBody>
      </p:sp>
      <p:sp>
        <p:nvSpPr>
          <p:cNvPr id="3379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5186035"/>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4, </a:t>
            </a:r>
            <a:r>
              <a:rPr lang="it-IT" sz="2500" b="1" dirty="0" err="1">
                <a:latin typeface="Arial" panose="020B0604020202020204" pitchFamily="34" charset="0"/>
              </a:rPr>
              <a:t>co</a:t>
            </a:r>
            <a:r>
              <a:rPr lang="it-IT" sz="2500" b="1" dirty="0">
                <a:latin typeface="Arial" panose="020B0604020202020204" pitchFamily="34" charset="0"/>
              </a:rPr>
              <a:t>. 1, lett. g) – Ratei e Risconti </a:t>
            </a:r>
          </a:p>
          <a:p>
            <a:pPr eaLnBrk="1" hangingPunct="1">
              <a:defRPr/>
            </a:pPr>
            <a:r>
              <a:rPr lang="it-IT" sz="2300" i="1" dirty="0">
                <a:latin typeface="Arial" panose="020B0604020202020204" pitchFamily="34" charset="0"/>
              </a:rPr>
              <a:t>Proposta di modifica   </a:t>
            </a:r>
          </a:p>
          <a:p>
            <a:pPr eaLnBrk="1" hangingPunct="1">
              <a:defRPr/>
            </a:pPr>
            <a:r>
              <a:rPr lang="it-IT" sz="2300" i="1" u="sng" dirty="0">
                <a:effectLst>
                  <a:outerShdw blurRad="38100" dist="38100" dir="2700000" algn="tl">
                    <a:srgbClr val="000000">
                      <a:alpha val="43137"/>
                    </a:srgbClr>
                  </a:outerShdw>
                </a:effectLst>
                <a:latin typeface="Arial" panose="020B0604020202020204" pitchFamily="34" charset="0"/>
              </a:rPr>
              <a:t>g) Ratei e risconti </a:t>
            </a:r>
          </a:p>
          <a:p>
            <a:pPr eaLnBrk="1" hangingPunct="1">
              <a:defRPr/>
            </a:pPr>
            <a:r>
              <a:rPr lang="it-IT" sz="2000" i="1" dirty="0">
                <a:latin typeface="Arial" panose="020B0604020202020204" pitchFamily="34" charset="0"/>
              </a:rPr>
              <a:t>Nell’art. 4, </a:t>
            </a:r>
            <a:r>
              <a:rPr lang="it-IT" sz="2000" i="1" dirty="0" err="1">
                <a:latin typeface="Arial" panose="020B0604020202020204" pitchFamily="34" charset="0"/>
              </a:rPr>
              <a:t>co</a:t>
            </a:r>
            <a:r>
              <a:rPr lang="it-IT" sz="2000" i="1" dirty="0">
                <a:latin typeface="Arial" panose="020B0604020202020204" pitchFamily="34" charset="0"/>
              </a:rPr>
              <a:t>. 1, lett. g) del D.I. n. 19/2014, dal periodo successivo a “I ratei e i risconti devono essere valutati secondo il principio della competenza economica.”, il testo è sostituito dal seguente: </a:t>
            </a:r>
            <a:r>
              <a:rPr lang="it-IT" sz="2000" i="1" dirty="0">
                <a:solidFill>
                  <a:srgbClr val="0070C0"/>
                </a:solidFill>
                <a:latin typeface="Arial" panose="020B0604020202020204" pitchFamily="34" charset="0"/>
              </a:rPr>
              <a:t>segue</a:t>
            </a:r>
            <a:endParaRPr lang="it-IT" sz="2000" i="1" dirty="0">
              <a:latin typeface="Arial" panose="020B0604020202020204" pitchFamily="34" charset="0"/>
            </a:endParaRPr>
          </a:p>
          <a:p>
            <a:pPr eaLnBrk="1" hangingPunct="1">
              <a:defRPr/>
            </a:pPr>
            <a:r>
              <a:rPr lang="it-IT" sz="2000" i="1" dirty="0">
                <a:latin typeface="Arial" panose="020B0604020202020204" pitchFamily="34" charset="0"/>
              </a:rPr>
              <a:t>“</a:t>
            </a:r>
            <a:r>
              <a:rPr lang="it-IT" sz="2000" i="1" dirty="0">
                <a:solidFill>
                  <a:srgbClr val="FF0000"/>
                </a:solidFill>
                <a:latin typeface="Arial" panose="020B0604020202020204" pitchFamily="34" charset="0"/>
              </a:rPr>
              <a:t>… </a:t>
            </a:r>
            <a:r>
              <a:rPr lang="it-IT" sz="2000" i="1" strike="sngStrike" dirty="0">
                <a:solidFill>
                  <a:srgbClr val="FF0000"/>
                </a:solidFill>
                <a:latin typeface="Arial" panose="020B0604020202020204" pitchFamily="34" charset="0"/>
              </a:rPr>
              <a:t>Per le commesse annuali la valutazione avviene al costo, per le commesse pluriennali la valutazione, a scelta dell’ateneo, avviene al costo o in base allo stato avanzamento lavori.</a:t>
            </a:r>
            <a:r>
              <a:rPr lang="it-IT" sz="2000" i="1" dirty="0">
                <a:solidFill>
                  <a:srgbClr val="FF0000"/>
                </a:solidFill>
                <a:latin typeface="Arial" panose="020B0604020202020204" pitchFamily="34" charset="0"/>
              </a:rPr>
              <a:t> </a:t>
            </a:r>
            <a:r>
              <a:rPr lang="it-IT" sz="2000" b="1" i="1" dirty="0">
                <a:solidFill>
                  <a:srgbClr val="FF0000"/>
                </a:solidFill>
                <a:latin typeface="Arial" panose="020B0604020202020204" pitchFamily="34" charset="0"/>
              </a:rPr>
              <a:t>Per i progetti, le commesse o le ricerche finanziate/cofinanziate annuali la valutazione avviene in base al criterio della commessa completata; per i progetti, le commesse o le ricerche finanziate/cofinanziate pluriennali la valutazione avviene in base al criterio della commessa completata ovvero, in relazione a condizioni contrattuali e/o di finanziamento riconducibili allo stato avanzamento lavori, in base al criterio della percentuale di completamento</a:t>
            </a:r>
            <a:r>
              <a:rPr lang="it-IT" sz="2000" i="1" dirty="0">
                <a:latin typeface="Arial" panose="020B0604020202020204" pitchFamily="34" charset="0"/>
              </a:rPr>
              <a:t>.</a:t>
            </a:r>
          </a:p>
        </p:txBody>
      </p:sp>
      <p:sp>
        <p:nvSpPr>
          <p:cNvPr id="34820" name="Segnaposto numero diapositiva 5"/>
          <p:cNvSpPr>
            <a:spLocks noGrp="1"/>
          </p:cNvSpPr>
          <p:nvPr>
            <p:ph type="sldNum" sz="quarter" idx="11"/>
          </p:nvPr>
        </p:nvSpPr>
        <p:spPr>
          <a:noFill/>
        </p:spPr>
        <p:txBody>
          <a:bodyPr/>
          <a:lstStyle/>
          <a:p>
            <a:fld id="{F3DEAB17-5A42-406E-AB28-9DFE541DE7C7}" type="slidenum">
              <a:rPr lang="it-IT" altLang="it-IT"/>
              <a:pPr/>
              <a:t>31</a:t>
            </a:fld>
            <a:endParaRPr lang="it-IT" altLang="it-IT"/>
          </a:p>
        </p:txBody>
      </p:sp>
      <p:sp>
        <p:nvSpPr>
          <p:cNvPr id="3482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5216813"/>
          </a:xfrm>
          <a:prstGeom prst="rect">
            <a:avLst/>
          </a:prstGeom>
          <a:noFill/>
          <a:ln w="9525">
            <a:solidFill>
              <a:schemeClr val="tx1"/>
            </a:solidFill>
            <a:miter lim="800000"/>
            <a:headEnd/>
            <a:tailEnd/>
          </a:ln>
        </p:spPr>
        <p:txBody>
          <a:bodyPr>
            <a:spAutoFit/>
          </a:bodyPr>
          <a:lstStyle/>
          <a:p>
            <a:pPr eaLnBrk="1" hangingPunct="1">
              <a:defRPr/>
            </a:pPr>
            <a:r>
              <a:rPr lang="it-IT" sz="2200" b="1" dirty="0">
                <a:latin typeface="Arial" panose="020B0604020202020204" pitchFamily="34" charset="0"/>
              </a:rPr>
              <a:t>Art. 4, </a:t>
            </a:r>
            <a:r>
              <a:rPr lang="it-IT" sz="2200" b="1" dirty="0" err="1">
                <a:latin typeface="Arial" panose="020B0604020202020204" pitchFamily="34" charset="0"/>
              </a:rPr>
              <a:t>co</a:t>
            </a:r>
            <a:r>
              <a:rPr lang="it-IT" sz="2200" b="1" dirty="0">
                <a:latin typeface="Arial" panose="020B0604020202020204" pitchFamily="34" charset="0"/>
              </a:rPr>
              <a:t>. 1, lett. g) – Ratei e Risconti </a:t>
            </a:r>
          </a:p>
          <a:p>
            <a:pPr eaLnBrk="1" hangingPunct="1">
              <a:defRPr/>
            </a:pPr>
            <a:r>
              <a:rPr lang="it-IT" sz="2200" i="1" dirty="0">
                <a:latin typeface="Arial" panose="020B0604020202020204" pitchFamily="34" charset="0"/>
              </a:rPr>
              <a:t>Proposta di modifica   </a:t>
            </a:r>
          </a:p>
          <a:p>
            <a:pPr eaLnBrk="1" hangingPunct="1">
              <a:defRPr/>
            </a:pPr>
            <a:r>
              <a:rPr lang="it-IT" sz="2300" i="1" u="sng" dirty="0">
                <a:effectLst>
                  <a:outerShdw blurRad="38100" dist="38100" dir="2700000" algn="tl">
                    <a:srgbClr val="000000">
                      <a:alpha val="43137"/>
                    </a:srgbClr>
                  </a:outerShdw>
                </a:effectLst>
                <a:latin typeface="Arial" panose="020B0604020202020204" pitchFamily="34" charset="0"/>
              </a:rPr>
              <a:t>g) Ratei e risconti </a:t>
            </a:r>
          </a:p>
          <a:p>
            <a:pPr eaLnBrk="1" hangingPunct="1">
              <a:defRPr/>
            </a:pPr>
            <a:r>
              <a:rPr lang="it-IT" sz="1900" i="1" dirty="0">
                <a:latin typeface="Arial" panose="020B0604020202020204" pitchFamily="34" charset="0"/>
              </a:rPr>
              <a:t>Nell’art. 4, </a:t>
            </a:r>
            <a:r>
              <a:rPr lang="it-IT" sz="1900" i="1" dirty="0" err="1">
                <a:latin typeface="Arial" panose="020B0604020202020204" pitchFamily="34" charset="0"/>
              </a:rPr>
              <a:t>co</a:t>
            </a:r>
            <a:r>
              <a:rPr lang="it-IT" sz="1900" i="1" dirty="0">
                <a:latin typeface="Arial" panose="020B0604020202020204" pitchFamily="34" charset="0"/>
              </a:rPr>
              <a:t>. 1, lett. g) del D.I. n. 19/2014, dal periodo successivo a “I ratei e i risconti devono essere valutati secondo il principio della competenza economica.”, il testo è sostituito dal seguente: </a:t>
            </a:r>
            <a:r>
              <a:rPr lang="it-IT" sz="1900" i="1" dirty="0">
                <a:solidFill>
                  <a:srgbClr val="0070C0"/>
                </a:solidFill>
                <a:latin typeface="Arial" panose="020B0604020202020204" pitchFamily="34" charset="0"/>
              </a:rPr>
              <a:t>segue</a:t>
            </a:r>
          </a:p>
          <a:p>
            <a:pPr>
              <a:defRPr/>
            </a:pPr>
            <a:r>
              <a:rPr lang="it-IT" sz="1900" i="1" dirty="0">
                <a:latin typeface="Arial" panose="020B0604020202020204" pitchFamily="34" charset="0"/>
              </a:rPr>
              <a:t>“… Nella Nota Integrativa sono fornite indicazioni sul metodo utilizzato</a:t>
            </a:r>
            <a:r>
              <a:rPr lang="it-IT" sz="1900" i="1" strike="sngStrike" dirty="0">
                <a:solidFill>
                  <a:srgbClr val="FF0000"/>
                </a:solidFill>
                <a:latin typeface="Arial" panose="020B0604020202020204" pitchFamily="34" charset="0"/>
              </a:rPr>
              <a:t>. Nel caso di commesse pluriennali la scelta deve essere univoca per tutti i progetti/ ricerche dell’ateneo.</a:t>
            </a:r>
            <a:r>
              <a:rPr lang="it-IT" sz="1900" i="1" dirty="0">
                <a:solidFill>
                  <a:srgbClr val="FF0000"/>
                </a:solidFill>
                <a:latin typeface="Arial" panose="020B0604020202020204" pitchFamily="34" charset="0"/>
              </a:rPr>
              <a:t> </a:t>
            </a:r>
            <a:r>
              <a:rPr lang="it-IT" sz="1900" i="1" dirty="0">
                <a:latin typeface="Arial" panose="020B0604020202020204" pitchFamily="34" charset="0"/>
              </a:rPr>
              <a:t>I proventi relativi ai progetti</a:t>
            </a:r>
            <a:r>
              <a:rPr lang="it-IT" sz="1900" b="1" i="1" dirty="0">
                <a:solidFill>
                  <a:srgbClr val="FF0000"/>
                </a:solidFill>
                <a:latin typeface="Arial" panose="020B0604020202020204" pitchFamily="34" charset="0"/>
              </a:rPr>
              <a:t>, alle commesse e alle ricerche finanziate/cofinanziate</a:t>
            </a:r>
            <a:r>
              <a:rPr lang="it-IT" sz="1900" i="1" dirty="0">
                <a:solidFill>
                  <a:srgbClr val="FF0000"/>
                </a:solidFill>
                <a:latin typeface="Arial" panose="020B0604020202020204" pitchFamily="34" charset="0"/>
              </a:rPr>
              <a:t> </a:t>
            </a:r>
            <a:r>
              <a:rPr lang="it-IT" sz="1900" i="1" dirty="0">
                <a:latin typeface="Arial" panose="020B0604020202020204" pitchFamily="34" charset="0"/>
              </a:rPr>
              <a:t>sono registrati come ricavi e non come anticipi. Nel caso in cui nell’anno i costi registrati siano maggiori dei proventi, è quindi necessario valorizzare i proventi di competenza e iscrivere il rateo attivo a Stato Patrimoniale, </a:t>
            </a:r>
            <a:r>
              <a:rPr lang="it-IT" sz="1900" b="1" i="1" dirty="0">
                <a:solidFill>
                  <a:srgbClr val="FF0000"/>
                </a:solidFill>
                <a:latin typeface="Arial" panose="020B0604020202020204" pitchFamily="34" charset="0"/>
              </a:rPr>
              <a:t>nell’apposita area specifica dell’attivo, </a:t>
            </a:r>
            <a:r>
              <a:rPr lang="it-IT" sz="1900" i="1" dirty="0">
                <a:latin typeface="Arial" panose="020B0604020202020204" pitchFamily="34" charset="0"/>
              </a:rPr>
              <a:t>nel caso opposto, quando i proventi sono maggiori dei costi, è necessario rinviare parte dei primi agli esercizi successivi con lo strumento contabile del risconto passivo, da iscrivere a Stato Patrimoniale</a:t>
            </a:r>
            <a:r>
              <a:rPr lang="it-IT" sz="1900" b="1" i="1" dirty="0">
                <a:solidFill>
                  <a:srgbClr val="FF0000"/>
                </a:solidFill>
                <a:latin typeface="Arial" panose="020B0604020202020204" pitchFamily="34" charset="0"/>
              </a:rPr>
              <a:t>, nell’apposita area specifica del passivo.”.</a:t>
            </a:r>
          </a:p>
        </p:txBody>
      </p:sp>
      <p:sp>
        <p:nvSpPr>
          <p:cNvPr id="35844" name="Segnaposto numero diapositiva 5"/>
          <p:cNvSpPr>
            <a:spLocks noGrp="1"/>
          </p:cNvSpPr>
          <p:nvPr>
            <p:ph type="sldNum" sz="quarter" idx="11"/>
          </p:nvPr>
        </p:nvSpPr>
        <p:spPr>
          <a:noFill/>
        </p:spPr>
        <p:txBody>
          <a:bodyPr/>
          <a:lstStyle/>
          <a:p>
            <a:fld id="{977F7833-8F94-4057-907B-D3611A372234}" type="slidenum">
              <a:rPr lang="it-IT" altLang="it-IT"/>
              <a:pPr/>
              <a:t>32</a:t>
            </a:fld>
            <a:endParaRPr lang="it-IT" altLang="it-IT"/>
          </a:p>
        </p:txBody>
      </p:sp>
      <p:sp>
        <p:nvSpPr>
          <p:cNvPr id="3584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29699" name="Text Box 5"/>
          <p:cNvSpPr txBox="1">
            <a:spLocks noChangeArrowheads="1"/>
          </p:cNvSpPr>
          <p:nvPr/>
        </p:nvSpPr>
        <p:spPr bwMode="auto">
          <a:xfrm>
            <a:off x="323850" y="1412875"/>
            <a:ext cx="8569325" cy="4770438"/>
          </a:xfrm>
          <a:prstGeom prst="rect">
            <a:avLst/>
          </a:prstGeom>
          <a:noFill/>
          <a:ln w="9525">
            <a:solidFill>
              <a:schemeClr val="tx1"/>
            </a:solidFill>
            <a:miter lim="800000"/>
            <a:headEnd/>
            <a:tailEnd/>
          </a:ln>
        </p:spPr>
        <p:txBody>
          <a:bodyPr>
            <a:spAutoFit/>
          </a:bodyPr>
          <a:lstStyle/>
          <a:p>
            <a:pPr eaLnBrk="1" hangingPunct="1">
              <a:defRPr/>
            </a:pPr>
            <a:r>
              <a:rPr lang="it-IT" sz="2600" b="1" dirty="0"/>
              <a:t>Art. 4, </a:t>
            </a:r>
            <a:r>
              <a:rPr lang="it-IT" sz="2600" b="1" dirty="0" err="1"/>
              <a:t>co</a:t>
            </a:r>
            <a:r>
              <a:rPr lang="it-IT" sz="2600" b="1" dirty="0"/>
              <a:t>. 1, lett. g) – Ratei e Risconti </a:t>
            </a:r>
          </a:p>
          <a:p>
            <a:pPr eaLnBrk="1" hangingPunct="1">
              <a:defRPr/>
            </a:pPr>
            <a:r>
              <a:rPr lang="it-IT" sz="2600" i="1" dirty="0"/>
              <a:t>Motivazioni delle modifiche</a:t>
            </a:r>
          </a:p>
          <a:p>
            <a:pPr eaLnBrk="1" hangingPunct="1">
              <a:defRPr/>
            </a:pPr>
            <a:endParaRPr lang="it-IT" sz="1200" i="1" dirty="0"/>
          </a:p>
          <a:p>
            <a:pPr eaLnBrk="1" hangingPunct="1">
              <a:defRPr/>
            </a:pPr>
            <a:r>
              <a:rPr lang="it-IT" sz="2400" i="1" dirty="0"/>
              <a:t>La modifica della lettera g) ha notevole rilevanza e consente di ricondurre la fattispecie ad un contesto maggiormente omogeneo dei proventi relativi a progetti, commesse o ricerche finanziate/cofinanziate e loro rappresentazione contabile</a:t>
            </a:r>
          </a:p>
          <a:p>
            <a:pPr eaLnBrk="1" hangingPunct="1">
              <a:defRPr/>
            </a:pPr>
            <a:r>
              <a:rPr lang="it-IT" sz="2400" i="1" dirty="0">
                <a:effectLst>
                  <a:outerShdw blurRad="38100" dist="38100" dir="2700000" algn="tl">
                    <a:srgbClr val="000000">
                      <a:alpha val="43137"/>
                    </a:srgbClr>
                  </a:outerShdw>
                </a:effectLst>
              </a:rPr>
              <a:t>La nuova impostazione, ove venisse recepita nel provvedimento, stante la portata normativa del principio in parte derogatorio dei principi contabili OIC, potrebbe comportare il superamento di alcune problematiche anche di carattere fiscale legate all’attuale impostazione normativa </a:t>
            </a:r>
          </a:p>
        </p:txBody>
      </p:sp>
      <p:sp>
        <p:nvSpPr>
          <p:cNvPr id="36868" name="Segnaposto numero diapositiva 5"/>
          <p:cNvSpPr>
            <a:spLocks noGrp="1"/>
          </p:cNvSpPr>
          <p:nvPr>
            <p:ph type="sldNum" sz="quarter" idx="11"/>
          </p:nvPr>
        </p:nvSpPr>
        <p:spPr>
          <a:noFill/>
        </p:spPr>
        <p:txBody>
          <a:bodyPr/>
          <a:lstStyle/>
          <a:p>
            <a:fld id="{7846396F-150B-4ED0-ACBE-BD8348E1B8BC}" type="slidenum">
              <a:rPr lang="it-IT" altLang="it-IT"/>
              <a:pPr/>
              <a:t>33</a:t>
            </a:fld>
            <a:endParaRPr lang="it-IT" altLang="it-IT"/>
          </a:p>
        </p:txBody>
      </p:sp>
      <p:sp>
        <p:nvSpPr>
          <p:cNvPr id="3686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37891" name="Text Box 5"/>
          <p:cNvSpPr txBox="1">
            <a:spLocks noChangeArrowheads="1"/>
          </p:cNvSpPr>
          <p:nvPr/>
        </p:nvSpPr>
        <p:spPr bwMode="auto">
          <a:xfrm>
            <a:off x="323850" y="2708275"/>
            <a:ext cx="8569325" cy="3324225"/>
          </a:xfrm>
          <a:prstGeom prst="rect">
            <a:avLst/>
          </a:prstGeom>
          <a:noFill/>
          <a:ln w="9525">
            <a:solidFill>
              <a:schemeClr val="tx1"/>
            </a:solidFill>
            <a:miter lim="800000"/>
            <a:headEnd/>
            <a:tailEnd/>
          </a:ln>
        </p:spPr>
        <p:txBody>
          <a:bodyPr>
            <a:spAutoFit/>
          </a:bodyPr>
          <a:lstStyle/>
          <a:p>
            <a:r>
              <a:rPr lang="it-IT" altLang="it-IT" sz="2400" b="1"/>
              <a:t>Art. 3 - Modifica dei criteri di predisposizione del primo Stato Patrimoniale</a:t>
            </a:r>
          </a:p>
          <a:p>
            <a:r>
              <a:rPr lang="it-IT" altLang="it-IT" sz="2800"/>
              <a:t>al comma 1, lettera b), dell’art. 5 le parole: “, salvo i casi in cui l’ateneo non abbia diritti reali perpetui su tali beni; in quest’ultimo caso anche il valore di tali immobili va imputato tra le immobilizzazioni” sono eliminate.</a:t>
            </a:r>
          </a:p>
          <a:p>
            <a:endParaRPr lang="it-IT" altLang="it-IT" sz="2200" b="1"/>
          </a:p>
        </p:txBody>
      </p:sp>
      <p:sp>
        <p:nvSpPr>
          <p:cNvPr id="37892" name="Segnaposto numero diapositiva 5"/>
          <p:cNvSpPr>
            <a:spLocks noGrp="1"/>
          </p:cNvSpPr>
          <p:nvPr>
            <p:ph type="sldNum" sz="quarter" idx="11"/>
          </p:nvPr>
        </p:nvSpPr>
        <p:spPr>
          <a:noFill/>
        </p:spPr>
        <p:txBody>
          <a:bodyPr/>
          <a:lstStyle/>
          <a:p>
            <a:fld id="{6D85D260-D46D-48AF-B50B-8877BAD94F6C}" type="slidenum">
              <a:rPr lang="it-IT" altLang="it-IT"/>
              <a:pPr/>
              <a:t>34</a:t>
            </a:fld>
            <a:endParaRPr lang="it-IT" altLang="it-IT"/>
          </a:p>
        </p:txBody>
      </p:sp>
      <p:sp>
        <p:nvSpPr>
          <p:cNvPr id="37893" name="Segnaposto piè di pagina 6"/>
          <p:cNvSpPr>
            <a:spLocks noGrp="1"/>
          </p:cNvSpPr>
          <p:nvPr>
            <p:ph type="ftr" sz="quarter" idx="10"/>
          </p:nvPr>
        </p:nvSpPr>
        <p:spPr>
          <a:noFill/>
        </p:spPr>
        <p:txBody>
          <a:bodyPr/>
          <a:lstStyle/>
          <a:p>
            <a:r>
              <a:rPr lang="it-IT" altLang="it-IT"/>
              <a:t>A cura di Marco Magrini</a:t>
            </a:r>
          </a:p>
        </p:txBody>
      </p:sp>
      <p:pic>
        <p:nvPicPr>
          <p:cNvPr id="37894" name="Picture 2"/>
          <p:cNvPicPr>
            <a:picLocks noChangeAspect="1" noChangeArrowheads="1"/>
          </p:cNvPicPr>
          <p:nvPr/>
        </p:nvPicPr>
        <p:blipFill>
          <a:blip r:embed="rId2" cstate="print"/>
          <a:srcRect/>
          <a:stretch>
            <a:fillRect/>
          </a:stretch>
        </p:blipFill>
        <p:spPr bwMode="auto">
          <a:xfrm>
            <a:off x="468313" y="1341438"/>
            <a:ext cx="8351837" cy="1223962"/>
          </a:xfrm>
          <a:prstGeom prst="rect">
            <a:avLst/>
          </a:prstGeom>
          <a:noFill/>
          <a:ln w="9525">
            <a:noFill/>
            <a:miter lim="800000"/>
            <a:headEnd/>
            <a:tailEnd/>
          </a:ln>
        </p:spPr>
      </p:pic>
    </p:spTree>
  </p:cSld>
  <p:clrMapOvr>
    <a:masterClrMapping/>
  </p:clrMapOvr>
  <p:transition>
    <p:newsflash/>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3462338"/>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5, </a:t>
            </a:r>
            <a:r>
              <a:rPr lang="it-IT" sz="2500" b="1" dirty="0" err="1">
                <a:latin typeface="Arial" panose="020B0604020202020204" pitchFamily="34" charset="0"/>
              </a:rPr>
              <a:t>co</a:t>
            </a:r>
            <a:r>
              <a:rPr lang="it-IT" sz="2500" b="1" dirty="0">
                <a:latin typeface="Arial" panose="020B0604020202020204" pitchFamily="34" charset="0"/>
              </a:rPr>
              <a:t>. 1, lett. b) – Criteri di predisposizione SPI </a:t>
            </a:r>
          </a:p>
          <a:p>
            <a:pPr eaLnBrk="1" hangingPunct="1">
              <a:defRPr/>
            </a:pPr>
            <a:r>
              <a:rPr lang="it-IT" sz="2500" i="1" dirty="0">
                <a:latin typeface="Arial" panose="020B0604020202020204" pitchFamily="34" charset="0"/>
              </a:rPr>
              <a:t>Testo attuale in vigore   </a:t>
            </a:r>
          </a:p>
          <a:p>
            <a:pPr eaLnBrk="1" hangingPunct="1">
              <a:defRPr/>
            </a:pPr>
            <a:r>
              <a:rPr lang="it-IT" sz="2500" i="1" u="sng" dirty="0">
                <a:effectLst>
                  <a:outerShdw blurRad="38100" dist="38100" dir="2700000" algn="tl">
                    <a:srgbClr val="000000">
                      <a:alpha val="43137"/>
                    </a:srgbClr>
                  </a:outerShdw>
                </a:effectLst>
                <a:latin typeface="Arial" panose="020B0604020202020204" pitchFamily="34" charset="0"/>
              </a:rPr>
              <a:t>b) Immobili e terreni di terzi</a:t>
            </a:r>
          </a:p>
          <a:p>
            <a:pPr eaLnBrk="1" hangingPunct="1">
              <a:defRPr/>
            </a:pPr>
            <a:r>
              <a:rPr lang="it-IT" sz="2400" i="1" dirty="0">
                <a:solidFill>
                  <a:srgbClr val="0066CC"/>
                </a:solidFill>
                <a:latin typeface="Arial" panose="020B0604020202020204" pitchFamily="34" charset="0"/>
              </a:rPr>
              <a:t>Immobili e terreni di terzi a disposizione: sono iscritti al valore di acquisto ovvero, se non disponibile, al valore catastale. Il relativo valore va imputato nei conti d'ordine, salvo i casi in cui l'ateneo non abbia diritti reali perpetui su tali beni; in quest'ultimo caso anche il valore di tali immobili va imputato tra le immobilizzazioni; </a:t>
            </a:r>
          </a:p>
        </p:txBody>
      </p:sp>
      <p:sp>
        <p:nvSpPr>
          <p:cNvPr id="38916" name="Segnaposto numero diapositiva 5"/>
          <p:cNvSpPr>
            <a:spLocks noGrp="1"/>
          </p:cNvSpPr>
          <p:nvPr>
            <p:ph type="sldNum" sz="quarter" idx="11"/>
          </p:nvPr>
        </p:nvSpPr>
        <p:spPr>
          <a:noFill/>
        </p:spPr>
        <p:txBody>
          <a:bodyPr/>
          <a:lstStyle/>
          <a:p>
            <a:fld id="{ED1ABCD3-D599-47E4-B8BD-877F6686E4E3}" type="slidenum">
              <a:rPr lang="it-IT" altLang="it-IT"/>
              <a:pPr/>
              <a:t>35</a:t>
            </a:fld>
            <a:endParaRPr lang="it-IT" altLang="it-IT"/>
          </a:p>
        </p:txBody>
      </p:sp>
      <p:sp>
        <p:nvSpPr>
          <p:cNvPr id="3891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154984"/>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5, </a:t>
            </a:r>
            <a:r>
              <a:rPr lang="it-IT" sz="2500" b="1" dirty="0" err="1">
                <a:latin typeface="Arial" panose="020B0604020202020204" pitchFamily="34" charset="0"/>
              </a:rPr>
              <a:t>co</a:t>
            </a:r>
            <a:r>
              <a:rPr lang="it-IT" sz="2500" b="1" dirty="0">
                <a:latin typeface="Arial" panose="020B0604020202020204" pitchFamily="34" charset="0"/>
              </a:rPr>
              <a:t>. 1, lett. b) – Criteri di predisposizione SPI </a:t>
            </a:r>
          </a:p>
          <a:p>
            <a:pPr eaLnBrk="1" hangingPunct="1">
              <a:defRPr/>
            </a:pPr>
            <a:r>
              <a:rPr lang="it-IT" sz="2300" i="1" dirty="0">
                <a:latin typeface="Arial" panose="020B0604020202020204" pitchFamily="34" charset="0"/>
              </a:rPr>
              <a:t>Proposta di modifica   </a:t>
            </a:r>
          </a:p>
          <a:p>
            <a:pPr eaLnBrk="1" hangingPunct="1">
              <a:defRPr/>
            </a:pPr>
            <a:r>
              <a:rPr lang="it-IT" sz="2400" i="1" u="sng" dirty="0">
                <a:effectLst>
                  <a:outerShdw blurRad="38100" dist="38100" dir="2700000" algn="tl">
                    <a:srgbClr val="000000">
                      <a:alpha val="43137"/>
                    </a:srgbClr>
                  </a:outerShdw>
                </a:effectLst>
                <a:latin typeface="Arial" panose="020B0604020202020204" pitchFamily="34" charset="0"/>
              </a:rPr>
              <a:t>b) Immobili e terreni di terzi</a:t>
            </a:r>
          </a:p>
          <a:p>
            <a:pPr eaLnBrk="1" hangingPunct="1">
              <a:defRPr/>
            </a:pPr>
            <a:r>
              <a:rPr lang="it-IT" sz="2400" i="1" dirty="0">
                <a:latin typeface="Arial" panose="020B0604020202020204" pitchFamily="34" charset="0"/>
              </a:rPr>
              <a:t>Nell’art. 5, comma 1, del Decreto 14 gennaio 2014, n. 19, la lettera b) è sostituita dalla seguente: “b) Immobili e terreni di terzi a disposizione: sono iscritti al valore di acquisto ovvero, se non disponibile, al valore catastale. Il relativo valore va imputato nei conti d'ordine</a:t>
            </a:r>
            <a:r>
              <a:rPr lang="it-IT" sz="2400" i="1" strike="sngStrike" dirty="0">
                <a:solidFill>
                  <a:srgbClr val="FF0000"/>
                </a:solidFill>
                <a:latin typeface="Arial" panose="020B0604020202020204" pitchFamily="34" charset="0"/>
              </a:rPr>
              <a:t>, salvo i casi in cui l'ateneo non abbia diritti reali perpetui su tali beni; in quest'ultimo caso anche il valore di tali immobili va imputato tra le immobilizzazioni</a:t>
            </a:r>
            <a:r>
              <a:rPr lang="it-IT" sz="2400" i="1" dirty="0">
                <a:latin typeface="Arial" panose="020B0604020202020204" pitchFamily="34" charset="0"/>
              </a:rPr>
              <a:t>; </a:t>
            </a:r>
          </a:p>
        </p:txBody>
      </p:sp>
      <p:sp>
        <p:nvSpPr>
          <p:cNvPr id="39940" name="Segnaposto numero diapositiva 5"/>
          <p:cNvSpPr>
            <a:spLocks noGrp="1"/>
          </p:cNvSpPr>
          <p:nvPr>
            <p:ph type="sldNum" sz="quarter" idx="11"/>
          </p:nvPr>
        </p:nvSpPr>
        <p:spPr>
          <a:noFill/>
        </p:spPr>
        <p:txBody>
          <a:bodyPr/>
          <a:lstStyle/>
          <a:p>
            <a:fld id="{86F11500-C106-4B58-B2B9-F4B33B30FBEF}" type="slidenum">
              <a:rPr lang="it-IT" altLang="it-IT"/>
              <a:pPr/>
              <a:t>36</a:t>
            </a:fld>
            <a:endParaRPr lang="it-IT" altLang="it-IT"/>
          </a:p>
        </p:txBody>
      </p:sp>
      <p:sp>
        <p:nvSpPr>
          <p:cNvPr id="3994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32771" name="Text Box 5"/>
          <p:cNvSpPr txBox="1">
            <a:spLocks noChangeArrowheads="1"/>
          </p:cNvSpPr>
          <p:nvPr/>
        </p:nvSpPr>
        <p:spPr bwMode="auto">
          <a:xfrm>
            <a:off x="323850" y="1412875"/>
            <a:ext cx="8569325" cy="4032250"/>
          </a:xfrm>
          <a:prstGeom prst="rect">
            <a:avLst/>
          </a:prstGeom>
          <a:noFill/>
          <a:ln w="9525">
            <a:solidFill>
              <a:schemeClr val="tx1"/>
            </a:solidFill>
            <a:miter lim="800000"/>
            <a:headEnd/>
            <a:tailEnd/>
          </a:ln>
        </p:spPr>
        <p:txBody>
          <a:bodyPr>
            <a:spAutoFit/>
          </a:bodyPr>
          <a:lstStyle/>
          <a:p>
            <a:pPr eaLnBrk="1" hangingPunct="1">
              <a:defRPr/>
            </a:pPr>
            <a:r>
              <a:rPr lang="it-IT" sz="2600" b="1" dirty="0"/>
              <a:t>Art. 5, </a:t>
            </a:r>
            <a:r>
              <a:rPr lang="it-IT" sz="2600" b="1" dirty="0" err="1"/>
              <a:t>co</a:t>
            </a:r>
            <a:r>
              <a:rPr lang="it-IT" sz="2600" b="1" dirty="0"/>
              <a:t>. 1, lett. b) – Criteri di predisposizione SPI </a:t>
            </a:r>
          </a:p>
          <a:p>
            <a:pPr eaLnBrk="1" hangingPunct="1">
              <a:defRPr/>
            </a:pPr>
            <a:r>
              <a:rPr lang="it-IT" sz="2600" i="1" dirty="0"/>
              <a:t>Motivazioni delle modifiche</a:t>
            </a:r>
          </a:p>
          <a:p>
            <a:pPr eaLnBrk="1" hangingPunct="1">
              <a:defRPr/>
            </a:pPr>
            <a:endParaRPr lang="it-IT" sz="1200" i="1" dirty="0"/>
          </a:p>
          <a:p>
            <a:pPr eaLnBrk="1" hangingPunct="1">
              <a:defRPr/>
            </a:pPr>
            <a:r>
              <a:rPr lang="it-IT" sz="2400" i="1" dirty="0"/>
              <a:t>La modifica rende omogenea la classificazione nei conti d’ordine di tutti gli immobili di terzi concessi in uso, anche perpetuo e gratuito, agli atenei, riallineando la previsione dell’art. 5 a quella dell’art. 4.</a:t>
            </a:r>
          </a:p>
          <a:p>
            <a:pPr eaLnBrk="1" hangingPunct="1">
              <a:defRPr/>
            </a:pPr>
            <a:r>
              <a:rPr lang="it-IT" sz="2400" i="1" dirty="0">
                <a:effectLst>
                  <a:outerShdw blurRad="38100" dist="38100" dir="2700000" algn="tl">
                    <a:srgbClr val="000000">
                      <a:alpha val="43137"/>
                    </a:srgbClr>
                  </a:outerShdw>
                </a:effectLst>
              </a:rPr>
              <a:t>In sostanza il valore dei beni immobili e terreni di terzi non deve essere inserito nelle immobilizzazioni  stante l’assenza di diritti reali di godimento che determinano la sussistenza del possesso in capo all’Ateneo</a:t>
            </a:r>
          </a:p>
        </p:txBody>
      </p:sp>
      <p:sp>
        <p:nvSpPr>
          <p:cNvPr id="40964" name="Segnaposto numero diapositiva 5"/>
          <p:cNvSpPr>
            <a:spLocks noGrp="1"/>
          </p:cNvSpPr>
          <p:nvPr>
            <p:ph type="sldNum" sz="quarter" idx="11"/>
          </p:nvPr>
        </p:nvSpPr>
        <p:spPr>
          <a:noFill/>
        </p:spPr>
        <p:txBody>
          <a:bodyPr/>
          <a:lstStyle/>
          <a:p>
            <a:fld id="{4FAE6F15-576F-4305-B402-0F8AE9A7F56B}" type="slidenum">
              <a:rPr lang="it-IT" altLang="it-IT"/>
              <a:pPr/>
              <a:t>37</a:t>
            </a:fld>
            <a:endParaRPr lang="it-IT" altLang="it-IT"/>
          </a:p>
        </p:txBody>
      </p:sp>
      <p:sp>
        <p:nvSpPr>
          <p:cNvPr id="4096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41987" name="Text Box 5"/>
          <p:cNvSpPr txBox="1">
            <a:spLocks noChangeArrowheads="1"/>
          </p:cNvSpPr>
          <p:nvPr/>
        </p:nvSpPr>
        <p:spPr bwMode="auto">
          <a:xfrm>
            <a:off x="323850" y="2708275"/>
            <a:ext cx="8569325" cy="3570288"/>
          </a:xfrm>
          <a:prstGeom prst="rect">
            <a:avLst/>
          </a:prstGeom>
          <a:noFill/>
          <a:ln w="9525">
            <a:solidFill>
              <a:schemeClr val="tx1"/>
            </a:solidFill>
            <a:miter lim="800000"/>
            <a:headEnd/>
            <a:tailEnd/>
          </a:ln>
        </p:spPr>
        <p:txBody>
          <a:bodyPr>
            <a:spAutoFit/>
          </a:bodyPr>
          <a:lstStyle/>
          <a:p>
            <a:r>
              <a:rPr lang="it-IT" altLang="it-IT" sz="2400" b="1"/>
              <a:t>Art. 4 - Modifica piano dei conti e predisposizione bilancio preventivo unico d’ateneo non autorizzatorio e del rendiconto unico d’ateneo in contabilità finanziaria</a:t>
            </a:r>
          </a:p>
          <a:p>
            <a:endParaRPr lang="it-IT" altLang="it-IT" sz="1200" b="1"/>
          </a:p>
          <a:p>
            <a:r>
              <a:rPr lang="it-IT" altLang="it-IT" sz="2400"/>
              <a:t>L’art. 6 del decreto del MIUR - MEF n. 19/2014 “Principi contabili e schemi di bilancio in contabilità economico-patrimoniale per le università” </a:t>
            </a:r>
            <a:r>
              <a:rPr lang="it-IT" altLang="it-IT" sz="2400" b="1">
                <a:solidFill>
                  <a:srgbClr val="FF0000"/>
                </a:solidFill>
              </a:rPr>
              <a:t>è abrogato</a:t>
            </a:r>
            <a:r>
              <a:rPr lang="it-IT" altLang="it-IT" sz="2400"/>
              <a:t>.</a:t>
            </a:r>
          </a:p>
          <a:p>
            <a:r>
              <a:rPr lang="it-IT" altLang="it-IT" sz="2400"/>
              <a:t>L’art. 7 è fortemente modificato con la sostituzione di numerosi concetti</a:t>
            </a:r>
          </a:p>
          <a:p>
            <a:endParaRPr lang="it-IT" altLang="it-IT" sz="2200" b="1"/>
          </a:p>
        </p:txBody>
      </p:sp>
      <p:sp>
        <p:nvSpPr>
          <p:cNvPr id="41988" name="Segnaposto numero diapositiva 5"/>
          <p:cNvSpPr>
            <a:spLocks noGrp="1"/>
          </p:cNvSpPr>
          <p:nvPr>
            <p:ph type="sldNum" sz="quarter" idx="11"/>
          </p:nvPr>
        </p:nvSpPr>
        <p:spPr>
          <a:noFill/>
        </p:spPr>
        <p:txBody>
          <a:bodyPr/>
          <a:lstStyle/>
          <a:p>
            <a:fld id="{D3F8A2E3-90AA-4664-8DCA-FBFC9CD756BA}" type="slidenum">
              <a:rPr lang="it-IT" altLang="it-IT"/>
              <a:pPr/>
              <a:t>38</a:t>
            </a:fld>
            <a:endParaRPr lang="it-IT" altLang="it-IT"/>
          </a:p>
        </p:txBody>
      </p:sp>
      <p:sp>
        <p:nvSpPr>
          <p:cNvPr id="41989" name="Segnaposto piè di pagina 6"/>
          <p:cNvSpPr>
            <a:spLocks noGrp="1"/>
          </p:cNvSpPr>
          <p:nvPr>
            <p:ph type="ftr" sz="quarter" idx="10"/>
          </p:nvPr>
        </p:nvSpPr>
        <p:spPr>
          <a:noFill/>
        </p:spPr>
        <p:txBody>
          <a:bodyPr/>
          <a:lstStyle/>
          <a:p>
            <a:r>
              <a:rPr lang="it-IT" altLang="it-IT"/>
              <a:t>A cura di Marco Magrini</a:t>
            </a:r>
          </a:p>
        </p:txBody>
      </p:sp>
      <p:pic>
        <p:nvPicPr>
          <p:cNvPr id="41990" name="Picture 2"/>
          <p:cNvPicPr>
            <a:picLocks noChangeAspect="1" noChangeArrowheads="1"/>
          </p:cNvPicPr>
          <p:nvPr/>
        </p:nvPicPr>
        <p:blipFill>
          <a:blip r:embed="rId2" cstate="print"/>
          <a:srcRect/>
          <a:stretch>
            <a:fillRect/>
          </a:stretch>
        </p:blipFill>
        <p:spPr bwMode="auto">
          <a:xfrm>
            <a:off x="468313" y="1341438"/>
            <a:ext cx="8351837" cy="1223962"/>
          </a:xfrm>
          <a:prstGeom prst="rect">
            <a:avLst/>
          </a:prstGeom>
          <a:noFill/>
          <a:ln w="9525">
            <a:noFill/>
            <a:miter lim="800000"/>
            <a:headEnd/>
            <a:tailEnd/>
          </a:ln>
        </p:spPr>
      </p:pic>
    </p:spTree>
  </p:cSld>
  <p:clrMapOvr>
    <a:masterClrMapping/>
  </p:clrMapOvr>
  <p:transition>
    <p:newsflash/>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43011" name="Text Box 5"/>
          <p:cNvSpPr txBox="1">
            <a:spLocks noChangeArrowheads="1"/>
          </p:cNvSpPr>
          <p:nvPr/>
        </p:nvSpPr>
        <p:spPr bwMode="auto">
          <a:xfrm>
            <a:off x="323850" y="1412875"/>
            <a:ext cx="8569325" cy="5016500"/>
          </a:xfrm>
          <a:prstGeom prst="rect">
            <a:avLst/>
          </a:prstGeom>
          <a:noFill/>
          <a:ln w="9525">
            <a:solidFill>
              <a:schemeClr val="tx1"/>
            </a:solidFill>
            <a:miter lim="800000"/>
            <a:headEnd/>
            <a:tailEnd/>
          </a:ln>
        </p:spPr>
        <p:txBody>
          <a:bodyPr>
            <a:spAutoFit/>
          </a:bodyPr>
          <a:lstStyle/>
          <a:p>
            <a:pPr eaLnBrk="1" hangingPunct="1"/>
            <a:r>
              <a:rPr lang="it-IT" altLang="it-IT" sz="2300" b="1"/>
              <a:t>Art. 6 – Piano dei conti </a:t>
            </a:r>
          </a:p>
          <a:p>
            <a:pPr eaLnBrk="1" hangingPunct="1"/>
            <a:r>
              <a:rPr lang="it-IT" altLang="it-IT" sz="2300" i="1"/>
              <a:t>Testo attuale in vigore   </a:t>
            </a:r>
          </a:p>
          <a:p>
            <a:pPr eaLnBrk="1" hangingPunct="1"/>
            <a:r>
              <a:rPr lang="it-IT" altLang="it-IT" sz="1800" i="1">
                <a:solidFill>
                  <a:srgbClr val="0066CC"/>
                </a:solidFill>
              </a:rPr>
              <a:t>1. Le università, considerate amministrazioni pubbliche ai sensi dell’articolo 1, comma 2, della legge 31 dicembre 2009, n.196, sono tenute ad adottare un comune piano dei conti a decorrere dal 1° gennaio 2014 con l’aggiornamento delle codifiche SIOPE di cui al successivo comma 3. </a:t>
            </a:r>
          </a:p>
          <a:p>
            <a:pPr eaLnBrk="1" hangingPunct="1"/>
            <a:r>
              <a:rPr lang="it-IT" altLang="it-IT" sz="1800" i="1">
                <a:solidFill>
                  <a:srgbClr val="0066CC"/>
                </a:solidFill>
              </a:rPr>
              <a:t>2. La struttura del piano dei conti di cui al comma 1 è definita con successivo decreto del Ministro dell’istruzione, dell’università e della ricerca, di concerto con il Ministro dell’economia e delle finanze, in conformità alle disposizioni previste dalla legge 31 dicembre 2009, n. 196. Lo schema di decreto di cui al primo periodo è trasmesso alla Camera dei deputati e del Senato della Repubblica perché su di essi siano espressi, entro 20 giorni, i pareri delle Commissioni competenti per materia e per i profili di carattere finanziario. Decorso tale termine il decreto è adottato anche in mancanza dei pareri. </a:t>
            </a:r>
          </a:p>
          <a:p>
            <a:pPr eaLnBrk="1" hangingPunct="1"/>
            <a:r>
              <a:rPr lang="it-IT" altLang="it-IT" sz="1800" i="1">
                <a:solidFill>
                  <a:srgbClr val="0066CC"/>
                </a:solidFill>
              </a:rPr>
              <a:t>3. Con le modalità definite dall’articolo 14, comma 8, legge 31 dicembre 2009, n. 196, sono aggiornate le codifiche SIOPE secondo la struttura del comune piano dei conti. </a:t>
            </a:r>
          </a:p>
        </p:txBody>
      </p:sp>
      <p:sp>
        <p:nvSpPr>
          <p:cNvPr id="43012" name="Segnaposto numero diapositiva 5"/>
          <p:cNvSpPr>
            <a:spLocks noGrp="1"/>
          </p:cNvSpPr>
          <p:nvPr>
            <p:ph type="sldNum" sz="quarter" idx="11"/>
          </p:nvPr>
        </p:nvSpPr>
        <p:spPr>
          <a:noFill/>
        </p:spPr>
        <p:txBody>
          <a:bodyPr/>
          <a:lstStyle/>
          <a:p>
            <a:fld id="{23F77532-4F63-4D86-BE21-C6A4DB8527A8}" type="slidenum">
              <a:rPr lang="it-IT" altLang="it-IT"/>
              <a:pPr/>
              <a:t>39</a:t>
            </a:fld>
            <a:endParaRPr lang="it-IT" altLang="it-IT"/>
          </a:p>
        </p:txBody>
      </p:sp>
      <p:sp>
        <p:nvSpPr>
          <p:cNvPr id="4301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832350"/>
          </a:xfrm>
          <a:prstGeom prst="rect">
            <a:avLst/>
          </a:prstGeom>
          <a:noFill/>
          <a:ln w="9525">
            <a:solidFill>
              <a:schemeClr val="tx1"/>
            </a:solidFill>
            <a:miter lim="800000"/>
            <a:headEnd/>
            <a:tailEnd/>
          </a:ln>
        </p:spPr>
        <p:txBody>
          <a:bodyPr>
            <a:spAutoFit/>
          </a:bodyPr>
          <a:lstStyle/>
          <a:p>
            <a:pPr eaLnBrk="1" hangingPunct="1">
              <a:defRPr/>
            </a:pPr>
            <a:r>
              <a:rPr lang="it-IT" sz="2800" dirty="0">
                <a:latin typeface="Arial" panose="020B0604020202020204" pitchFamily="34" charset="0"/>
              </a:rPr>
              <a:t>In fase di elaborazione del </a:t>
            </a:r>
            <a:r>
              <a:rPr lang="it-IT" sz="2800" b="1" dirty="0">
                <a:latin typeface="Arial" panose="020B0604020202020204" pitchFamily="34" charset="0"/>
              </a:rPr>
              <a:t>Manuale tecnico-operativo (</a:t>
            </a:r>
            <a:r>
              <a:rPr lang="it-IT" sz="2800" b="1" dirty="0" err="1">
                <a:latin typeface="Arial" panose="020B0604020202020204" pitchFamily="34" charset="0"/>
              </a:rPr>
              <a:t>M.T.O.</a:t>
            </a:r>
            <a:r>
              <a:rPr lang="it-IT" sz="2800" b="1" dirty="0">
                <a:latin typeface="Arial" panose="020B0604020202020204" pitchFamily="34" charset="0"/>
              </a:rPr>
              <a:t>)</a:t>
            </a:r>
            <a:r>
              <a:rPr lang="it-IT" sz="2800" dirty="0">
                <a:latin typeface="Arial" panose="020B0604020202020204" pitchFamily="34" charset="0"/>
              </a:rPr>
              <a:t> a supporto delle attività gestionali, di cui all’art. 8 del D.I. 19/2014, la Commissione ha constatato alcune </a:t>
            </a:r>
            <a:r>
              <a:rPr lang="it-IT" sz="2800" u="sng" dirty="0">
                <a:latin typeface="Arial" panose="020B0604020202020204" pitchFamily="34" charset="0"/>
              </a:rPr>
              <a:t>incongruenze nella formulazione di determinati passaggi da cui è emersa l’esigenza di intervenire</a:t>
            </a:r>
            <a:r>
              <a:rPr lang="it-IT" sz="2800" dirty="0">
                <a:latin typeface="Arial" panose="020B0604020202020204" pitchFamily="34" charset="0"/>
              </a:rPr>
              <a:t> </a:t>
            </a:r>
          </a:p>
          <a:p>
            <a:pPr eaLnBrk="1" hangingPunct="1">
              <a:buFontTx/>
              <a:buChar char="-"/>
              <a:defRPr/>
            </a:pPr>
            <a:r>
              <a:rPr lang="it-IT" sz="2800" dirty="0">
                <a:latin typeface="Arial" panose="020B0604020202020204" pitchFamily="34" charset="0"/>
              </a:rPr>
              <a:t> a </a:t>
            </a:r>
            <a:r>
              <a:rPr lang="it-IT" sz="2800" dirty="0">
                <a:effectLst>
                  <a:outerShdw blurRad="38100" dist="38100" dir="2700000" algn="tl">
                    <a:srgbClr val="000000">
                      <a:alpha val="43137"/>
                    </a:srgbClr>
                  </a:outerShdw>
                </a:effectLst>
                <a:latin typeface="Arial" panose="020B0604020202020204" pitchFamily="34" charset="0"/>
              </a:rPr>
              <a:t>chiarimento di taluni concetti per la valutazione di significative poste di bilancio</a:t>
            </a:r>
          </a:p>
          <a:p>
            <a:pPr eaLnBrk="1" hangingPunct="1">
              <a:buFontTx/>
              <a:buChar char="-"/>
              <a:defRPr/>
            </a:pPr>
            <a:r>
              <a:rPr lang="it-IT" sz="2800" dirty="0">
                <a:latin typeface="Arial" panose="020B0604020202020204" pitchFamily="34" charset="0"/>
              </a:rPr>
              <a:t> al fine di </a:t>
            </a:r>
            <a:r>
              <a:rPr lang="it-IT" sz="2800" dirty="0">
                <a:effectLst>
                  <a:outerShdw blurRad="38100" dist="38100" dir="2700000" algn="tl">
                    <a:srgbClr val="000000">
                      <a:alpha val="43137"/>
                    </a:srgbClr>
                  </a:outerShdw>
                </a:effectLst>
                <a:latin typeface="Arial" panose="020B0604020202020204" pitchFamily="34" charset="0"/>
              </a:rPr>
              <a:t>rendere omogenea e univoca l’applicazione dei criteri</a:t>
            </a:r>
            <a:r>
              <a:rPr lang="it-IT" sz="2800" dirty="0">
                <a:latin typeface="Arial" panose="020B0604020202020204" pitchFamily="34" charset="0"/>
              </a:rPr>
              <a:t> stessi da parte degli atenei e, quindi, </a:t>
            </a:r>
            <a:r>
              <a:rPr lang="it-IT" sz="2800" dirty="0">
                <a:effectLst>
                  <a:outerShdw blurRad="38100" dist="38100" dir="2700000" algn="tl">
                    <a:srgbClr val="000000">
                      <a:alpha val="43137"/>
                    </a:srgbClr>
                  </a:outerShdw>
                </a:effectLst>
                <a:latin typeface="Arial" panose="020B0604020202020204" pitchFamily="34" charset="0"/>
              </a:rPr>
              <a:t>conformi e comparabili i relativi bilanci</a:t>
            </a:r>
            <a:r>
              <a:rPr lang="it-IT" sz="2800" dirty="0">
                <a:latin typeface="Arial" panose="020B0604020202020204" pitchFamily="34" charset="0"/>
              </a:rPr>
              <a:t>. </a:t>
            </a:r>
          </a:p>
        </p:txBody>
      </p:sp>
      <p:sp>
        <p:nvSpPr>
          <p:cNvPr id="7172" name="Segnaposto numero diapositiva 5"/>
          <p:cNvSpPr>
            <a:spLocks noGrp="1"/>
          </p:cNvSpPr>
          <p:nvPr>
            <p:ph type="sldNum" sz="quarter" idx="11"/>
          </p:nvPr>
        </p:nvSpPr>
        <p:spPr>
          <a:noFill/>
        </p:spPr>
        <p:txBody>
          <a:bodyPr/>
          <a:lstStyle/>
          <a:p>
            <a:fld id="{6337EB57-6196-48DB-AA66-217DBC0B6773}" type="slidenum">
              <a:rPr lang="it-IT" altLang="it-IT"/>
              <a:pPr/>
              <a:t>4</a:t>
            </a:fld>
            <a:endParaRPr lang="it-IT" altLang="it-IT"/>
          </a:p>
        </p:txBody>
      </p:sp>
      <p:sp>
        <p:nvSpPr>
          <p:cNvPr id="717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1908175"/>
          </a:xfrm>
          <a:prstGeom prst="rect">
            <a:avLst/>
          </a:prstGeom>
          <a:noFill/>
          <a:ln w="9525">
            <a:solidFill>
              <a:schemeClr val="tx1"/>
            </a:solidFill>
            <a:miter lim="800000"/>
            <a:headEnd/>
            <a:tailEnd/>
          </a:ln>
        </p:spPr>
        <p:txBody>
          <a:bodyPr>
            <a:spAutoFit/>
          </a:bodyPr>
          <a:lstStyle/>
          <a:p>
            <a:pPr eaLnBrk="1" hangingPunct="1">
              <a:defRPr/>
            </a:pPr>
            <a:r>
              <a:rPr lang="it-IT" sz="2500" b="1" dirty="0">
                <a:latin typeface="Arial" panose="020B0604020202020204" pitchFamily="34" charset="0"/>
              </a:rPr>
              <a:t>Art. 6 – Piano dei conti </a:t>
            </a:r>
          </a:p>
          <a:p>
            <a:pPr eaLnBrk="1" hangingPunct="1">
              <a:defRPr/>
            </a:pPr>
            <a:r>
              <a:rPr lang="it-IT" sz="2300" i="1" dirty="0">
                <a:latin typeface="Arial" panose="020B0604020202020204" pitchFamily="34" charset="0"/>
              </a:rPr>
              <a:t>Proposta di modifica</a:t>
            </a:r>
          </a:p>
          <a:p>
            <a:pPr eaLnBrk="1" hangingPunct="1">
              <a:defRPr/>
            </a:pPr>
            <a:endParaRPr lang="it-IT" sz="2300" i="1" dirty="0">
              <a:latin typeface="Arial" panose="020B0604020202020204" pitchFamily="34" charset="0"/>
            </a:endParaRPr>
          </a:p>
          <a:p>
            <a:pPr eaLnBrk="1" hangingPunct="1">
              <a:defRPr/>
            </a:pPr>
            <a:r>
              <a:rPr lang="it-IT" sz="2300" i="1" dirty="0">
                <a:latin typeface="Arial" panose="020B0604020202020204" pitchFamily="34" charset="0"/>
              </a:rPr>
              <a:t>Viene proposta   </a:t>
            </a:r>
          </a:p>
          <a:p>
            <a:pPr eaLnBrk="1" hangingPunct="1">
              <a:defRPr/>
            </a:pPr>
            <a:r>
              <a:rPr lang="it-IT" sz="2400" b="1" i="1" u="sng" dirty="0">
                <a:solidFill>
                  <a:srgbClr val="FF0000"/>
                </a:solidFill>
                <a:effectLst>
                  <a:outerShdw blurRad="38100" dist="38100" dir="2700000" algn="tl">
                    <a:srgbClr val="000000">
                      <a:alpha val="43137"/>
                    </a:srgbClr>
                  </a:outerShdw>
                </a:effectLst>
                <a:latin typeface="Arial" panose="020B0604020202020204" pitchFamily="34" charset="0"/>
              </a:rPr>
              <a:t>Abrogazione integrale della disposizione</a:t>
            </a:r>
            <a:endParaRPr lang="it-IT" sz="2400" b="1" i="1" dirty="0">
              <a:solidFill>
                <a:srgbClr val="FF0000"/>
              </a:solidFill>
              <a:latin typeface="Arial" panose="020B0604020202020204" pitchFamily="34" charset="0"/>
            </a:endParaRPr>
          </a:p>
        </p:txBody>
      </p:sp>
      <p:sp>
        <p:nvSpPr>
          <p:cNvPr id="44036" name="Segnaposto numero diapositiva 5"/>
          <p:cNvSpPr>
            <a:spLocks noGrp="1"/>
          </p:cNvSpPr>
          <p:nvPr>
            <p:ph type="sldNum" sz="quarter" idx="11"/>
          </p:nvPr>
        </p:nvSpPr>
        <p:spPr>
          <a:noFill/>
        </p:spPr>
        <p:txBody>
          <a:bodyPr/>
          <a:lstStyle/>
          <a:p>
            <a:fld id="{B4724B4B-3AE8-4E65-969F-D4465323715E}" type="slidenum">
              <a:rPr lang="it-IT" altLang="it-IT"/>
              <a:pPr/>
              <a:t>40</a:t>
            </a:fld>
            <a:endParaRPr lang="it-IT" altLang="it-IT"/>
          </a:p>
        </p:txBody>
      </p:sp>
      <p:sp>
        <p:nvSpPr>
          <p:cNvPr id="4403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45059" name="Text Box 5"/>
          <p:cNvSpPr txBox="1">
            <a:spLocks noChangeArrowheads="1"/>
          </p:cNvSpPr>
          <p:nvPr/>
        </p:nvSpPr>
        <p:spPr bwMode="auto">
          <a:xfrm>
            <a:off x="323850" y="1412875"/>
            <a:ext cx="8569325" cy="3292475"/>
          </a:xfrm>
          <a:prstGeom prst="rect">
            <a:avLst/>
          </a:prstGeom>
          <a:noFill/>
          <a:ln w="9525">
            <a:solidFill>
              <a:schemeClr val="tx1"/>
            </a:solidFill>
            <a:miter lim="800000"/>
            <a:headEnd/>
            <a:tailEnd/>
          </a:ln>
        </p:spPr>
        <p:txBody>
          <a:bodyPr>
            <a:spAutoFit/>
          </a:bodyPr>
          <a:lstStyle/>
          <a:p>
            <a:pPr eaLnBrk="1" hangingPunct="1"/>
            <a:r>
              <a:rPr lang="it-IT" altLang="it-IT" sz="2600" b="1"/>
              <a:t>Art. 6 – Piano dei conti </a:t>
            </a:r>
          </a:p>
          <a:p>
            <a:pPr eaLnBrk="1" hangingPunct="1"/>
            <a:r>
              <a:rPr lang="it-IT" altLang="it-IT" sz="2600" i="1"/>
              <a:t>Motivazioni delle modifiche</a:t>
            </a:r>
          </a:p>
          <a:p>
            <a:pPr eaLnBrk="1" hangingPunct="1"/>
            <a:endParaRPr lang="it-IT" altLang="it-IT" sz="1200" i="1"/>
          </a:p>
          <a:p>
            <a:pPr eaLnBrk="1" hangingPunct="1"/>
            <a:r>
              <a:rPr lang="it-IT" altLang="it-IT" sz="2400" i="1"/>
              <a:t>L’abrogazione dell’articolo 6 riferito al piano dei conti è proposta al fine di adeguare gli obblighi delle università (enti in contabilità civilistica), considerate amministrazioni pubbliche ai sensi dell’articolo 1, comma 2, della legge 31 dicembre 2009, n. 196, a tutte le amministrazioni pubbliche che adottano il medesimo regime di contabilità civilistica</a:t>
            </a:r>
          </a:p>
        </p:txBody>
      </p:sp>
      <p:sp>
        <p:nvSpPr>
          <p:cNvPr id="45060" name="Segnaposto numero diapositiva 5"/>
          <p:cNvSpPr>
            <a:spLocks noGrp="1"/>
          </p:cNvSpPr>
          <p:nvPr>
            <p:ph type="sldNum" sz="quarter" idx="11"/>
          </p:nvPr>
        </p:nvSpPr>
        <p:spPr>
          <a:noFill/>
        </p:spPr>
        <p:txBody>
          <a:bodyPr/>
          <a:lstStyle/>
          <a:p>
            <a:fld id="{118702E6-6214-4EBA-89C5-D44F260221B5}" type="slidenum">
              <a:rPr lang="it-IT" altLang="it-IT"/>
              <a:pPr/>
              <a:t>41</a:t>
            </a:fld>
            <a:endParaRPr lang="it-IT" altLang="it-IT"/>
          </a:p>
        </p:txBody>
      </p:sp>
      <p:sp>
        <p:nvSpPr>
          <p:cNvPr id="4506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46083" name="Text Box 5"/>
          <p:cNvSpPr txBox="1">
            <a:spLocks noChangeArrowheads="1"/>
          </p:cNvSpPr>
          <p:nvPr/>
        </p:nvSpPr>
        <p:spPr bwMode="auto">
          <a:xfrm>
            <a:off x="323850" y="1412875"/>
            <a:ext cx="8569325" cy="3694113"/>
          </a:xfrm>
          <a:prstGeom prst="rect">
            <a:avLst/>
          </a:prstGeom>
          <a:noFill/>
          <a:ln w="9525">
            <a:solidFill>
              <a:schemeClr val="tx1"/>
            </a:solidFill>
            <a:miter lim="800000"/>
            <a:headEnd/>
            <a:tailEnd/>
          </a:ln>
        </p:spPr>
        <p:txBody>
          <a:bodyPr>
            <a:spAutoFit/>
          </a:bodyPr>
          <a:lstStyle/>
          <a:p>
            <a:pPr eaLnBrk="1" hangingPunct="1"/>
            <a:r>
              <a:rPr lang="it-IT" altLang="it-IT" sz="2600" b="1"/>
              <a:t>Art. 7 – Criteri per la predisposizione del bilancio preventivo unico d’ateneo non autorizzatorio e del rendiconto unico d’ateneo in contabilità finanziaria</a:t>
            </a:r>
          </a:p>
          <a:p>
            <a:pPr eaLnBrk="1" hangingPunct="1"/>
            <a:endParaRPr lang="it-IT" altLang="it-IT" sz="2600" i="1"/>
          </a:p>
          <a:p>
            <a:pPr eaLnBrk="1" hangingPunct="1"/>
            <a:r>
              <a:rPr lang="it-IT" altLang="it-IT" sz="2600" i="1"/>
              <a:t>Proposta di modifica</a:t>
            </a:r>
          </a:p>
          <a:p>
            <a:pPr eaLnBrk="1" hangingPunct="1"/>
            <a:r>
              <a:rPr lang="it-IT" altLang="it-IT" sz="2600" i="1"/>
              <a:t>Viene completamente riformato il testo della norma con un intervento di semplificazione e sostanziale </a:t>
            </a:r>
            <a:r>
              <a:rPr lang="it-IT" altLang="it-IT" sz="2600" i="1">
                <a:solidFill>
                  <a:srgbClr val="FF0000"/>
                </a:solidFill>
              </a:rPr>
              <a:t>adeguamento alle regole applicabili alle PA in contabilità civilistica</a:t>
            </a:r>
          </a:p>
        </p:txBody>
      </p:sp>
      <p:sp>
        <p:nvSpPr>
          <p:cNvPr id="46084" name="Segnaposto numero diapositiva 5"/>
          <p:cNvSpPr>
            <a:spLocks noGrp="1"/>
          </p:cNvSpPr>
          <p:nvPr>
            <p:ph type="sldNum" sz="quarter" idx="11"/>
          </p:nvPr>
        </p:nvSpPr>
        <p:spPr>
          <a:noFill/>
        </p:spPr>
        <p:txBody>
          <a:bodyPr/>
          <a:lstStyle/>
          <a:p>
            <a:fld id="{71136315-B021-4370-A444-22C54B64AE6B}" type="slidenum">
              <a:rPr lang="it-IT" altLang="it-IT"/>
              <a:pPr/>
              <a:t>42</a:t>
            </a:fld>
            <a:endParaRPr lang="it-IT" altLang="it-IT"/>
          </a:p>
        </p:txBody>
      </p:sp>
      <p:sp>
        <p:nvSpPr>
          <p:cNvPr id="4608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47107" name="Text Box 5"/>
          <p:cNvSpPr txBox="1">
            <a:spLocks noChangeArrowheads="1"/>
          </p:cNvSpPr>
          <p:nvPr/>
        </p:nvSpPr>
        <p:spPr bwMode="auto">
          <a:xfrm>
            <a:off x="323850" y="1412875"/>
            <a:ext cx="8569325" cy="4924425"/>
          </a:xfrm>
          <a:prstGeom prst="rect">
            <a:avLst/>
          </a:prstGeom>
          <a:noFill/>
          <a:ln w="9525">
            <a:solidFill>
              <a:schemeClr val="tx1"/>
            </a:solidFill>
            <a:miter lim="800000"/>
            <a:headEnd/>
            <a:tailEnd/>
          </a:ln>
        </p:spPr>
        <p:txBody>
          <a:bodyPr>
            <a:spAutoFit/>
          </a:bodyPr>
          <a:lstStyle/>
          <a:p>
            <a:pPr eaLnBrk="1" hangingPunct="1"/>
            <a:r>
              <a:rPr lang="it-IT" altLang="it-IT" sz="2600" b="1"/>
              <a:t>Art. 7 – Criteri per la predisposizione del bilancio preventivo unico d’ateneo non autorizzatorio e del rendiconto unico d’ateneo in contabilità finanziaria</a:t>
            </a:r>
          </a:p>
          <a:p>
            <a:pPr eaLnBrk="1" hangingPunct="1"/>
            <a:endParaRPr lang="it-IT" altLang="it-IT" sz="1000" i="1"/>
          </a:p>
          <a:p>
            <a:pPr eaLnBrk="1" hangingPunct="1"/>
            <a:r>
              <a:rPr lang="it-IT" altLang="it-IT" sz="2600" i="1"/>
              <a:t>Nuove norme</a:t>
            </a:r>
          </a:p>
          <a:p>
            <a:r>
              <a:rPr lang="it-IT" altLang="it-IT" sz="2000" b="1" i="1"/>
              <a:t>Comma 1 </a:t>
            </a:r>
            <a:r>
              <a:rPr lang="it-IT" altLang="it-IT" sz="2000" i="1"/>
              <a:t>- Al fine di consentire il consolidamento e il monitoraggio dei conti delle amministrazioni pubbliche, le università, considerate amministrazioni pubbliche ai sensi dell’articolo 1, comma 2, della legge 31 dicembre 2009, n. 196, predispongono il bilancio preventivo unico d’ateneo non autorizzatorio e il rendiconto unico d’ateneo in contabilità finanziaria</a:t>
            </a:r>
            <a:r>
              <a:rPr lang="it-IT" altLang="it-IT" sz="2000" b="1" i="1">
                <a:solidFill>
                  <a:srgbClr val="FF0000"/>
                </a:solidFill>
              </a:rPr>
              <a:t>, in termini di cassa, </a:t>
            </a:r>
            <a:r>
              <a:rPr lang="it-IT" altLang="it-IT" sz="2000" i="1"/>
              <a:t>secondo gli schemi di cui all’allegato 2, parte integrante del presente decreto, </a:t>
            </a:r>
            <a:r>
              <a:rPr lang="it-IT" altLang="it-IT" sz="2000" b="1" i="1">
                <a:solidFill>
                  <a:srgbClr val="FF0000"/>
                </a:solidFill>
              </a:rPr>
              <a:t>tenendo conto delle regole tassonomiche previste dal Manuale tecnico operativo di cui al successivo art. 8.</a:t>
            </a:r>
            <a:endParaRPr lang="it-IT" altLang="it-IT" sz="2000" i="1">
              <a:solidFill>
                <a:srgbClr val="FF0000"/>
              </a:solidFill>
            </a:endParaRPr>
          </a:p>
          <a:p>
            <a:r>
              <a:rPr lang="it-IT" altLang="it-IT" sz="2000" i="1">
                <a:solidFill>
                  <a:srgbClr val="0070C0"/>
                </a:solidFill>
              </a:rPr>
              <a:t>segue</a:t>
            </a:r>
          </a:p>
        </p:txBody>
      </p:sp>
      <p:sp>
        <p:nvSpPr>
          <p:cNvPr id="47108" name="Segnaposto numero diapositiva 5"/>
          <p:cNvSpPr>
            <a:spLocks noGrp="1"/>
          </p:cNvSpPr>
          <p:nvPr>
            <p:ph type="sldNum" sz="quarter" idx="11"/>
          </p:nvPr>
        </p:nvSpPr>
        <p:spPr>
          <a:noFill/>
        </p:spPr>
        <p:txBody>
          <a:bodyPr/>
          <a:lstStyle/>
          <a:p>
            <a:fld id="{25C1140C-79DB-41F3-9FA2-531B62349315}" type="slidenum">
              <a:rPr lang="it-IT" altLang="it-IT"/>
              <a:pPr/>
              <a:t>43</a:t>
            </a:fld>
            <a:endParaRPr lang="it-IT" altLang="it-IT"/>
          </a:p>
        </p:txBody>
      </p:sp>
      <p:sp>
        <p:nvSpPr>
          <p:cNvPr id="4710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48131" name="Text Box 5"/>
          <p:cNvSpPr txBox="1">
            <a:spLocks noChangeArrowheads="1"/>
          </p:cNvSpPr>
          <p:nvPr/>
        </p:nvSpPr>
        <p:spPr bwMode="auto">
          <a:xfrm>
            <a:off x="323850" y="1412875"/>
            <a:ext cx="8569325" cy="3632200"/>
          </a:xfrm>
          <a:prstGeom prst="rect">
            <a:avLst/>
          </a:prstGeom>
          <a:noFill/>
          <a:ln w="9525">
            <a:solidFill>
              <a:schemeClr val="tx1"/>
            </a:solidFill>
            <a:miter lim="800000"/>
            <a:headEnd/>
            <a:tailEnd/>
          </a:ln>
        </p:spPr>
        <p:txBody>
          <a:bodyPr>
            <a:spAutoFit/>
          </a:bodyPr>
          <a:lstStyle/>
          <a:p>
            <a:pPr eaLnBrk="1" hangingPunct="1"/>
            <a:r>
              <a:rPr lang="it-IT" altLang="it-IT" sz="2600" b="1"/>
              <a:t>Art. 7 – Criteri per la predisposizione del bilancio preventivo unico d’ateneo non autorizzatorio e del rendiconto unico d’ateneo in contabilità finanziaria</a:t>
            </a:r>
          </a:p>
          <a:p>
            <a:pPr eaLnBrk="1" hangingPunct="1"/>
            <a:endParaRPr lang="it-IT" altLang="it-IT" sz="1000" i="1"/>
          </a:p>
          <a:p>
            <a:pPr eaLnBrk="1" hangingPunct="1"/>
            <a:r>
              <a:rPr lang="it-IT" altLang="it-IT" sz="2600" i="1"/>
              <a:t>Nuove norme</a:t>
            </a:r>
          </a:p>
          <a:p>
            <a:r>
              <a:rPr lang="it-IT" altLang="it-IT" sz="2400" b="1" i="1"/>
              <a:t>Comma 2 </a:t>
            </a:r>
            <a:r>
              <a:rPr lang="it-IT" altLang="it-IT" sz="2400" i="1"/>
              <a:t>- </a:t>
            </a:r>
            <a:r>
              <a:rPr lang="it-IT" altLang="it-IT" sz="2400" b="1" i="1">
                <a:solidFill>
                  <a:srgbClr val="FF0000"/>
                </a:solidFill>
              </a:rPr>
              <a:t>Il rendiconto unico d’ateneo in contabilità finanziaria, di cui al comma 1, è coerente nelle risultanze con il Rendiconto Finanziario di cui all’art. 3, comma 1.</a:t>
            </a:r>
          </a:p>
          <a:p>
            <a:r>
              <a:rPr lang="it-IT" altLang="it-IT" sz="2400">
                <a:solidFill>
                  <a:srgbClr val="0070C0"/>
                </a:solidFill>
              </a:rPr>
              <a:t>segue</a:t>
            </a:r>
          </a:p>
          <a:p>
            <a:endParaRPr lang="it-IT" altLang="it-IT" sz="2000" i="1">
              <a:solidFill>
                <a:srgbClr val="FF0000"/>
              </a:solidFill>
            </a:endParaRPr>
          </a:p>
        </p:txBody>
      </p:sp>
      <p:sp>
        <p:nvSpPr>
          <p:cNvPr id="48132" name="Segnaposto numero diapositiva 5"/>
          <p:cNvSpPr>
            <a:spLocks noGrp="1"/>
          </p:cNvSpPr>
          <p:nvPr>
            <p:ph type="sldNum" sz="quarter" idx="11"/>
          </p:nvPr>
        </p:nvSpPr>
        <p:spPr>
          <a:noFill/>
        </p:spPr>
        <p:txBody>
          <a:bodyPr/>
          <a:lstStyle/>
          <a:p>
            <a:fld id="{E916B66C-7B6B-4E84-93EB-EF922B53253F}" type="slidenum">
              <a:rPr lang="it-IT" altLang="it-IT"/>
              <a:pPr/>
              <a:t>44</a:t>
            </a:fld>
            <a:endParaRPr lang="it-IT" altLang="it-IT"/>
          </a:p>
        </p:txBody>
      </p:sp>
      <p:sp>
        <p:nvSpPr>
          <p:cNvPr id="4813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49155" name="Text Box 5"/>
          <p:cNvSpPr txBox="1">
            <a:spLocks noChangeArrowheads="1"/>
          </p:cNvSpPr>
          <p:nvPr/>
        </p:nvSpPr>
        <p:spPr bwMode="auto">
          <a:xfrm>
            <a:off x="323850" y="1412875"/>
            <a:ext cx="8569325" cy="4878388"/>
          </a:xfrm>
          <a:prstGeom prst="rect">
            <a:avLst/>
          </a:prstGeom>
          <a:noFill/>
          <a:ln w="9525">
            <a:solidFill>
              <a:schemeClr val="tx1"/>
            </a:solidFill>
            <a:miter lim="800000"/>
            <a:headEnd/>
            <a:tailEnd/>
          </a:ln>
        </p:spPr>
        <p:txBody>
          <a:bodyPr>
            <a:spAutoFit/>
          </a:bodyPr>
          <a:lstStyle/>
          <a:p>
            <a:pPr eaLnBrk="1" hangingPunct="1"/>
            <a:r>
              <a:rPr lang="it-IT" altLang="it-IT" sz="2300" b="1"/>
              <a:t>Art. 7 – Criteri per la predisposizione del bilancio preventivo unico d’ateneo non autorizzatorio e del rendiconto unico d’ateneo in contabilità finanziaria</a:t>
            </a:r>
          </a:p>
          <a:p>
            <a:pPr eaLnBrk="1" hangingPunct="1"/>
            <a:endParaRPr lang="it-IT" altLang="it-IT" sz="1000" i="1"/>
          </a:p>
          <a:p>
            <a:pPr eaLnBrk="1" hangingPunct="1"/>
            <a:r>
              <a:rPr lang="it-IT" altLang="it-IT" sz="2200" i="1"/>
              <a:t>Nuove norme</a:t>
            </a:r>
          </a:p>
          <a:p>
            <a:r>
              <a:rPr lang="it-IT" altLang="it-IT" sz="2100" b="1" i="1"/>
              <a:t>Comma 3 </a:t>
            </a:r>
            <a:r>
              <a:rPr lang="it-IT" altLang="it-IT" sz="2100" i="1"/>
              <a:t>- </a:t>
            </a:r>
            <a:r>
              <a:rPr lang="it-IT" altLang="it-IT" sz="2100" b="1" i="1">
                <a:solidFill>
                  <a:srgbClr val="FF0000"/>
                </a:solidFill>
              </a:rPr>
              <a:t>Con le modalità definite dall’articolo 14, comma 8, legge 31 dicembre 2009, n. 196, sono aggiornate le codifiche SIOPE secondo la struttura del piano dei conti finanziario di cui al Decreto del Presidente della Repubblica 4 ottobre 2013, n. 132 e successive modifiche e integrazioni, al fine di ricondurre univocamente ciascuna transazione elementare al livello aggregato di dettaglio previsto dallo schema di cui all’allegato 2. Tale aggiornamento tiene conto della specificità del settore universitario e del regime contabile vigente per il comparto. </a:t>
            </a:r>
            <a:r>
              <a:rPr lang="it-IT" altLang="it-IT" sz="2100" b="1">
                <a:solidFill>
                  <a:srgbClr val="0070C0"/>
                </a:solidFill>
              </a:rPr>
              <a:t>segue</a:t>
            </a:r>
            <a:endParaRPr lang="it-IT" altLang="it-IT" sz="2100">
              <a:solidFill>
                <a:srgbClr val="0070C0"/>
              </a:solidFill>
            </a:endParaRPr>
          </a:p>
        </p:txBody>
      </p:sp>
      <p:sp>
        <p:nvSpPr>
          <p:cNvPr id="49156" name="Segnaposto numero diapositiva 5"/>
          <p:cNvSpPr>
            <a:spLocks noGrp="1"/>
          </p:cNvSpPr>
          <p:nvPr>
            <p:ph type="sldNum" sz="quarter" idx="11"/>
          </p:nvPr>
        </p:nvSpPr>
        <p:spPr>
          <a:noFill/>
        </p:spPr>
        <p:txBody>
          <a:bodyPr/>
          <a:lstStyle/>
          <a:p>
            <a:fld id="{7E39D6AD-ED8E-40B7-951A-3D5DA11B448D}" type="slidenum">
              <a:rPr lang="it-IT" altLang="it-IT"/>
              <a:pPr/>
              <a:t>45</a:t>
            </a:fld>
            <a:endParaRPr lang="it-IT" altLang="it-IT"/>
          </a:p>
        </p:txBody>
      </p:sp>
      <p:sp>
        <p:nvSpPr>
          <p:cNvPr id="4915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0179" name="Text Box 5"/>
          <p:cNvSpPr txBox="1">
            <a:spLocks noChangeArrowheads="1"/>
          </p:cNvSpPr>
          <p:nvPr/>
        </p:nvSpPr>
        <p:spPr bwMode="auto">
          <a:xfrm>
            <a:off x="323850" y="1412875"/>
            <a:ext cx="8569325" cy="4232275"/>
          </a:xfrm>
          <a:prstGeom prst="rect">
            <a:avLst/>
          </a:prstGeom>
          <a:noFill/>
          <a:ln w="9525">
            <a:solidFill>
              <a:schemeClr val="tx1"/>
            </a:solidFill>
            <a:miter lim="800000"/>
            <a:headEnd/>
            <a:tailEnd/>
          </a:ln>
        </p:spPr>
        <p:txBody>
          <a:bodyPr>
            <a:spAutoFit/>
          </a:bodyPr>
          <a:lstStyle/>
          <a:p>
            <a:pPr eaLnBrk="1" hangingPunct="1"/>
            <a:r>
              <a:rPr lang="it-IT" altLang="it-IT" sz="2300" b="1"/>
              <a:t>Art. 7 – Criteri per la predisposizione del bilancio preventivo unico d’ateneo non autorizzatorio e del rendiconto unico d’ateneo in contabilità finanziaria</a:t>
            </a:r>
          </a:p>
          <a:p>
            <a:pPr eaLnBrk="1" hangingPunct="1"/>
            <a:endParaRPr lang="it-IT" altLang="it-IT" sz="1000" i="1"/>
          </a:p>
          <a:p>
            <a:pPr eaLnBrk="1" hangingPunct="1"/>
            <a:r>
              <a:rPr lang="it-IT" altLang="it-IT" sz="2200" i="1"/>
              <a:t>Nuove norme</a:t>
            </a:r>
          </a:p>
          <a:p>
            <a:r>
              <a:rPr lang="it-IT" altLang="it-IT" sz="2100" b="1" i="1"/>
              <a:t>Comma 3 </a:t>
            </a:r>
            <a:r>
              <a:rPr lang="it-IT" altLang="it-IT" sz="2100" i="1"/>
              <a:t>- </a:t>
            </a:r>
            <a:r>
              <a:rPr lang="it-IT" altLang="it-IT" sz="2100" b="1" i="1">
                <a:solidFill>
                  <a:srgbClr val="FF0000"/>
                </a:solidFill>
              </a:rPr>
              <a:t>A decorrere dall’adeguamento SIOPE cessa l’obbligo di redigere il rendiconto unico d’ateneo in contabilità finanziaria con le modalità di cui al comma 1. Le università, considerate amministrazioni pubbliche ai sensi dell’articolo 1, comma 2, della legge 31 dicembre 2009, n. 196, allegano al bilancio unico d’ateneo d’esercizio il rendiconto unico d’ateneo in contabilità finanziaria secondo la codifica SIOPE. Tale prospetto contiene, relativamente alla spesa, la ripartizione per missioni e programmi.</a:t>
            </a:r>
            <a:endParaRPr lang="it-IT" altLang="it-IT" sz="2100" i="1">
              <a:solidFill>
                <a:srgbClr val="FF0000"/>
              </a:solidFill>
            </a:endParaRPr>
          </a:p>
        </p:txBody>
      </p:sp>
      <p:sp>
        <p:nvSpPr>
          <p:cNvPr id="50180" name="Segnaposto numero diapositiva 5"/>
          <p:cNvSpPr>
            <a:spLocks noGrp="1"/>
          </p:cNvSpPr>
          <p:nvPr>
            <p:ph type="sldNum" sz="quarter" idx="11"/>
          </p:nvPr>
        </p:nvSpPr>
        <p:spPr>
          <a:noFill/>
        </p:spPr>
        <p:txBody>
          <a:bodyPr/>
          <a:lstStyle/>
          <a:p>
            <a:fld id="{6DCE29B3-8206-4C73-B0F9-B7FF0F75DF03}" type="slidenum">
              <a:rPr lang="it-IT" altLang="it-IT"/>
              <a:pPr/>
              <a:t>46</a:t>
            </a:fld>
            <a:endParaRPr lang="it-IT" altLang="it-IT"/>
          </a:p>
        </p:txBody>
      </p:sp>
      <p:sp>
        <p:nvSpPr>
          <p:cNvPr id="5018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862513"/>
          </a:xfrm>
          <a:prstGeom prst="rect">
            <a:avLst/>
          </a:prstGeom>
          <a:noFill/>
          <a:ln w="9525">
            <a:solidFill>
              <a:schemeClr val="tx1"/>
            </a:solidFill>
            <a:miter lim="800000"/>
            <a:headEnd/>
            <a:tailEnd/>
          </a:ln>
        </p:spPr>
        <p:txBody>
          <a:bodyPr>
            <a:spAutoFit/>
          </a:bodyPr>
          <a:lstStyle/>
          <a:p>
            <a:pPr eaLnBrk="1" hangingPunct="1">
              <a:defRPr/>
            </a:pPr>
            <a:r>
              <a:rPr lang="it-IT" sz="2300" b="1" dirty="0">
                <a:latin typeface="Arial" panose="020B0604020202020204" pitchFamily="34" charset="0"/>
              </a:rPr>
              <a:t>Art. 7 – Criteri per la predisposizione del bilancio preventivo unico d’ateneo non </a:t>
            </a:r>
            <a:r>
              <a:rPr lang="it-IT" sz="2300" b="1" dirty="0" err="1">
                <a:latin typeface="Arial" panose="020B0604020202020204" pitchFamily="34" charset="0"/>
              </a:rPr>
              <a:t>autorizzatorio</a:t>
            </a:r>
            <a:r>
              <a:rPr lang="it-IT" sz="2300" b="1" dirty="0">
                <a:latin typeface="Arial" panose="020B0604020202020204" pitchFamily="34" charset="0"/>
              </a:rPr>
              <a:t> e del rendiconto unico d’ateneo in contabilità finanziaria</a:t>
            </a:r>
          </a:p>
          <a:p>
            <a:pPr eaLnBrk="1" hangingPunct="1">
              <a:defRPr/>
            </a:pPr>
            <a:endParaRPr lang="it-IT" sz="1000" i="1" dirty="0">
              <a:latin typeface="Arial" panose="020B0604020202020204" pitchFamily="34" charset="0"/>
            </a:endParaRPr>
          </a:p>
          <a:p>
            <a:pPr eaLnBrk="1" hangingPunct="1">
              <a:defRPr/>
            </a:pPr>
            <a:r>
              <a:rPr lang="it-IT" sz="2300" i="1" dirty="0">
                <a:latin typeface="Arial" panose="020B0604020202020204" pitchFamily="34" charset="0"/>
              </a:rPr>
              <a:t>Proposta di modifica</a:t>
            </a:r>
          </a:p>
          <a:p>
            <a:pPr eaLnBrk="1" hangingPunct="1">
              <a:defRPr/>
            </a:pPr>
            <a:r>
              <a:rPr lang="it-IT" sz="2600" i="1" u="sng" dirty="0">
                <a:effectLst>
                  <a:outerShdw blurRad="38100" dist="38100" dir="2700000" algn="tl">
                    <a:srgbClr val="000000">
                      <a:alpha val="43137"/>
                    </a:srgbClr>
                  </a:outerShdw>
                </a:effectLst>
                <a:latin typeface="Arial" panose="020B0604020202020204" pitchFamily="34" charset="0"/>
              </a:rPr>
              <a:t>comma 1</a:t>
            </a:r>
            <a:r>
              <a:rPr lang="it-IT" sz="2600" i="1" dirty="0">
                <a:latin typeface="Arial" panose="020B0604020202020204" pitchFamily="34" charset="0"/>
              </a:rPr>
              <a:t> il bilancio preventivo unico d’ateneo non </a:t>
            </a:r>
            <a:r>
              <a:rPr lang="it-IT" sz="2600" i="1" dirty="0" err="1">
                <a:latin typeface="Arial" panose="020B0604020202020204" pitchFamily="34" charset="0"/>
              </a:rPr>
              <a:t>autorizzatorio</a:t>
            </a:r>
            <a:r>
              <a:rPr lang="it-IT" sz="2600" i="1" dirty="0">
                <a:latin typeface="Arial" panose="020B0604020202020204" pitchFamily="34" charset="0"/>
              </a:rPr>
              <a:t> e il rendiconto unico d’ateneo in contabilità finanziaria è </a:t>
            </a:r>
            <a:r>
              <a:rPr lang="it-IT" sz="2600" i="1" dirty="0">
                <a:solidFill>
                  <a:srgbClr val="FF0000"/>
                </a:solidFill>
                <a:latin typeface="Arial" panose="020B0604020202020204" pitchFamily="34" charset="0"/>
              </a:rPr>
              <a:t>predisposto in termini di cassa</a:t>
            </a:r>
            <a:r>
              <a:rPr lang="it-IT" sz="2600" i="1" dirty="0">
                <a:latin typeface="Arial" panose="020B0604020202020204" pitchFamily="34" charset="0"/>
              </a:rPr>
              <a:t>, secondo gli schemi di cui all’</a:t>
            </a:r>
            <a:r>
              <a:rPr lang="it-IT" sz="2600" i="1" dirty="0">
                <a:solidFill>
                  <a:srgbClr val="FF0000"/>
                </a:solidFill>
                <a:latin typeface="Arial" panose="020B0604020202020204" pitchFamily="34" charset="0"/>
              </a:rPr>
              <a:t>allegato 2 (nuovo)</a:t>
            </a:r>
            <a:r>
              <a:rPr lang="it-IT" sz="2600" i="1" dirty="0">
                <a:latin typeface="Arial" panose="020B0604020202020204" pitchFamily="34" charset="0"/>
              </a:rPr>
              <a:t>; la modifica si correla all’abrogazione dell’art. 6 (piano dei conti)</a:t>
            </a:r>
          </a:p>
          <a:p>
            <a:pPr eaLnBrk="1" hangingPunct="1">
              <a:defRPr/>
            </a:pPr>
            <a:r>
              <a:rPr lang="it-IT" sz="2600" i="1" u="sng" dirty="0">
                <a:effectLst>
                  <a:outerShdw blurRad="38100" dist="38100" dir="2700000" algn="tl">
                    <a:srgbClr val="000000">
                      <a:alpha val="43137"/>
                    </a:srgbClr>
                  </a:outerShdw>
                </a:effectLst>
                <a:latin typeface="Arial" panose="020B0604020202020204" pitchFamily="34" charset="0"/>
              </a:rPr>
              <a:t>comma 2</a:t>
            </a:r>
            <a:r>
              <a:rPr lang="it-IT" sz="2600" i="1" dirty="0">
                <a:latin typeface="Arial" panose="020B0604020202020204" pitchFamily="34" charset="0"/>
              </a:rPr>
              <a:t> Il rendiconto unico d’ateneo in contabilità finanziaria, di cui al </a:t>
            </a:r>
            <a:r>
              <a:rPr lang="it-IT" sz="2600" i="1" dirty="0" err="1">
                <a:latin typeface="Arial" panose="020B0604020202020204" pitchFamily="34" charset="0"/>
              </a:rPr>
              <a:t>co</a:t>
            </a:r>
            <a:r>
              <a:rPr lang="it-IT" sz="2600" i="1" dirty="0">
                <a:latin typeface="Arial" panose="020B0604020202020204" pitchFamily="34" charset="0"/>
              </a:rPr>
              <a:t>. 1, è coerente nelle risultanze con il </a:t>
            </a:r>
            <a:r>
              <a:rPr lang="it-IT" sz="2600" i="1" dirty="0">
                <a:solidFill>
                  <a:srgbClr val="FF0000"/>
                </a:solidFill>
                <a:latin typeface="Arial" panose="020B0604020202020204" pitchFamily="34" charset="0"/>
              </a:rPr>
              <a:t>Rendiconto Finanziario </a:t>
            </a:r>
            <a:r>
              <a:rPr lang="it-IT" sz="2600" i="1" dirty="0">
                <a:latin typeface="Arial" panose="020B0604020202020204" pitchFamily="34" charset="0"/>
              </a:rPr>
              <a:t>di cui all’art. 3, </a:t>
            </a:r>
            <a:r>
              <a:rPr lang="it-IT" sz="2600" i="1" dirty="0" err="1">
                <a:latin typeface="Arial" panose="020B0604020202020204" pitchFamily="34" charset="0"/>
              </a:rPr>
              <a:t>co</a:t>
            </a:r>
            <a:r>
              <a:rPr lang="it-IT" sz="2600" i="1" dirty="0">
                <a:latin typeface="Arial" panose="020B0604020202020204" pitchFamily="34" charset="0"/>
              </a:rPr>
              <a:t>. 1</a:t>
            </a:r>
          </a:p>
        </p:txBody>
      </p:sp>
      <p:sp>
        <p:nvSpPr>
          <p:cNvPr id="51204" name="Segnaposto numero diapositiva 5"/>
          <p:cNvSpPr>
            <a:spLocks noGrp="1"/>
          </p:cNvSpPr>
          <p:nvPr>
            <p:ph type="sldNum" sz="quarter" idx="11"/>
          </p:nvPr>
        </p:nvSpPr>
        <p:spPr>
          <a:noFill/>
        </p:spPr>
        <p:txBody>
          <a:bodyPr/>
          <a:lstStyle/>
          <a:p>
            <a:fld id="{1AABC0AD-1D57-491C-BFB1-69345218779C}" type="slidenum">
              <a:rPr lang="it-IT" altLang="it-IT"/>
              <a:pPr/>
              <a:t>47</a:t>
            </a:fld>
            <a:endParaRPr lang="it-IT" altLang="it-IT"/>
          </a:p>
        </p:txBody>
      </p:sp>
      <p:sp>
        <p:nvSpPr>
          <p:cNvPr id="5120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7171" name="Text Box 5"/>
          <p:cNvSpPr txBox="1">
            <a:spLocks noChangeArrowheads="1"/>
          </p:cNvSpPr>
          <p:nvPr/>
        </p:nvSpPr>
        <p:spPr bwMode="auto">
          <a:xfrm>
            <a:off x="323850" y="1412875"/>
            <a:ext cx="8569325" cy="4648200"/>
          </a:xfrm>
          <a:prstGeom prst="rect">
            <a:avLst/>
          </a:prstGeom>
          <a:noFill/>
          <a:ln w="9525">
            <a:solidFill>
              <a:schemeClr val="tx1"/>
            </a:solidFill>
            <a:miter lim="800000"/>
            <a:headEnd/>
            <a:tailEnd/>
          </a:ln>
        </p:spPr>
        <p:txBody>
          <a:bodyPr>
            <a:spAutoFit/>
          </a:bodyPr>
          <a:lstStyle/>
          <a:p>
            <a:pPr eaLnBrk="1" hangingPunct="1">
              <a:defRPr/>
            </a:pPr>
            <a:r>
              <a:rPr lang="it-IT" sz="2300" b="1" dirty="0">
                <a:latin typeface="Arial" panose="020B0604020202020204" pitchFamily="34" charset="0"/>
              </a:rPr>
              <a:t>Art. 7 – Criteri per la predisposizione del bilancio preventivo unico d’ateneo non </a:t>
            </a:r>
            <a:r>
              <a:rPr lang="it-IT" sz="2300" b="1" dirty="0" err="1">
                <a:latin typeface="Arial" panose="020B0604020202020204" pitchFamily="34" charset="0"/>
              </a:rPr>
              <a:t>autorizzatorio</a:t>
            </a:r>
            <a:r>
              <a:rPr lang="it-IT" sz="2300" b="1" dirty="0">
                <a:latin typeface="Arial" panose="020B0604020202020204" pitchFamily="34" charset="0"/>
              </a:rPr>
              <a:t> e del rendiconto unico d’ateneo in contabilità finanziaria</a:t>
            </a:r>
          </a:p>
          <a:p>
            <a:pPr eaLnBrk="1" hangingPunct="1">
              <a:defRPr/>
            </a:pPr>
            <a:r>
              <a:rPr lang="it-IT" sz="2300" i="1" dirty="0">
                <a:latin typeface="Arial" panose="020B0604020202020204" pitchFamily="34" charset="0"/>
              </a:rPr>
              <a:t>Proposta di modifica</a:t>
            </a:r>
          </a:p>
          <a:p>
            <a:pPr eaLnBrk="1" hangingPunct="1">
              <a:defRPr/>
            </a:pPr>
            <a:endParaRPr lang="it-IT" sz="1200" i="1" dirty="0">
              <a:latin typeface="Arial" panose="020B0604020202020204" pitchFamily="34" charset="0"/>
            </a:endParaRPr>
          </a:p>
          <a:p>
            <a:pPr eaLnBrk="1" hangingPunct="1">
              <a:defRPr/>
            </a:pPr>
            <a:r>
              <a:rPr lang="it-IT" sz="2400" i="1" u="sng" dirty="0">
                <a:effectLst>
                  <a:outerShdw blurRad="38100" dist="38100" dir="2700000" algn="tl">
                    <a:srgbClr val="000000">
                      <a:alpha val="43137"/>
                    </a:srgbClr>
                  </a:outerShdw>
                </a:effectLst>
                <a:latin typeface="Arial" panose="020B0604020202020204" pitchFamily="34" charset="0"/>
              </a:rPr>
              <a:t>comma 3</a:t>
            </a:r>
            <a:r>
              <a:rPr lang="it-IT" sz="2400" i="1" dirty="0">
                <a:latin typeface="Arial" panose="020B0604020202020204" pitchFamily="34" charset="0"/>
              </a:rPr>
              <a:t> Verranno utilizzate le </a:t>
            </a:r>
            <a:r>
              <a:rPr lang="it-IT" sz="2400" i="1" dirty="0">
                <a:solidFill>
                  <a:srgbClr val="FF0000"/>
                </a:solidFill>
                <a:latin typeface="Arial" panose="020B0604020202020204" pitchFamily="34" charset="0"/>
              </a:rPr>
              <a:t>codifiche SIOPE aggiornate </a:t>
            </a:r>
            <a:r>
              <a:rPr lang="it-IT" sz="2400" i="1" dirty="0">
                <a:latin typeface="Arial" panose="020B0604020202020204" pitchFamily="34" charset="0"/>
              </a:rPr>
              <a:t>in coerenza a quanto </a:t>
            </a:r>
            <a:r>
              <a:rPr lang="it-IT" sz="2400" i="1" dirty="0">
                <a:solidFill>
                  <a:srgbClr val="FF0000"/>
                </a:solidFill>
                <a:latin typeface="Arial" panose="020B0604020202020204" pitchFamily="34" charset="0"/>
              </a:rPr>
              <a:t>previsto per gli enti in contabilità civilistica </a:t>
            </a:r>
            <a:r>
              <a:rPr lang="it-IT" sz="2400" i="1" dirty="0">
                <a:latin typeface="Arial" panose="020B0604020202020204" pitchFamily="34" charset="0"/>
              </a:rPr>
              <a:t>dal comma 2 dell’articolo 17 del decreto legislativo 31 maggio 2011, n. 91</a:t>
            </a:r>
          </a:p>
          <a:p>
            <a:pPr eaLnBrk="1" hangingPunct="1">
              <a:defRPr/>
            </a:pPr>
            <a:r>
              <a:rPr lang="it-IT" sz="2400" i="1" u="sng" dirty="0">
                <a:effectLst>
                  <a:outerShdw blurRad="38100" dist="38100" dir="2700000" algn="tl">
                    <a:srgbClr val="000000">
                      <a:alpha val="43137"/>
                    </a:srgbClr>
                  </a:outerShdw>
                </a:effectLst>
                <a:latin typeface="Arial" panose="020B0604020202020204" pitchFamily="34" charset="0"/>
              </a:rPr>
              <a:t>commi 4 e 5</a:t>
            </a:r>
            <a:r>
              <a:rPr lang="it-IT" sz="2400" i="1" dirty="0">
                <a:latin typeface="Arial" panose="020B0604020202020204" pitchFamily="34" charset="0"/>
              </a:rPr>
              <a:t> la proposta di modifica ne richiede </a:t>
            </a:r>
            <a:r>
              <a:rPr lang="it-IT" sz="2400" i="1" dirty="0">
                <a:solidFill>
                  <a:srgbClr val="FF0000"/>
                </a:solidFill>
                <a:latin typeface="Arial" panose="020B0604020202020204" pitchFamily="34" charset="0"/>
              </a:rPr>
              <a:t>l’abrogazione</a:t>
            </a:r>
            <a:r>
              <a:rPr lang="it-IT" sz="2400" i="1" dirty="0">
                <a:latin typeface="Arial" panose="020B0604020202020204" pitchFamily="34" charset="0"/>
              </a:rPr>
              <a:t> in linea con quanto precede</a:t>
            </a:r>
          </a:p>
          <a:p>
            <a:pPr eaLnBrk="1" hangingPunct="1">
              <a:defRPr/>
            </a:pPr>
            <a:r>
              <a:rPr lang="it-IT" sz="2400" i="1" dirty="0">
                <a:effectLst>
                  <a:outerShdw blurRad="38100" dist="38100" dir="2700000" algn="tl">
                    <a:srgbClr val="000000">
                      <a:alpha val="43137"/>
                    </a:srgbClr>
                  </a:outerShdw>
                </a:effectLst>
                <a:latin typeface="Arial" panose="020B0604020202020204" pitchFamily="34" charset="0"/>
              </a:rPr>
              <a:t>allegato 2</a:t>
            </a:r>
            <a:r>
              <a:rPr lang="it-IT" sz="2400" i="1" dirty="0">
                <a:latin typeface="Arial" panose="020B0604020202020204" pitchFamily="34" charset="0"/>
              </a:rPr>
              <a:t> la proposta lo sostituisce completamente per  uniformità alle previsioni di cui sopra </a:t>
            </a:r>
          </a:p>
        </p:txBody>
      </p:sp>
      <p:sp>
        <p:nvSpPr>
          <p:cNvPr id="52228" name="Segnaposto numero diapositiva 5"/>
          <p:cNvSpPr>
            <a:spLocks noGrp="1"/>
          </p:cNvSpPr>
          <p:nvPr>
            <p:ph type="sldNum" sz="quarter" idx="11"/>
          </p:nvPr>
        </p:nvSpPr>
        <p:spPr>
          <a:noFill/>
        </p:spPr>
        <p:txBody>
          <a:bodyPr/>
          <a:lstStyle/>
          <a:p>
            <a:fld id="{7140346C-103B-43AE-8E4E-EBB661A7B281}" type="slidenum">
              <a:rPr lang="it-IT" altLang="it-IT"/>
              <a:pPr/>
              <a:t>48</a:t>
            </a:fld>
            <a:endParaRPr lang="it-IT" altLang="it-IT"/>
          </a:p>
        </p:txBody>
      </p:sp>
      <p:sp>
        <p:nvSpPr>
          <p:cNvPr id="5222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3251" name="Text Box 5"/>
          <p:cNvSpPr txBox="1">
            <a:spLocks noChangeArrowheads="1"/>
          </p:cNvSpPr>
          <p:nvPr/>
        </p:nvSpPr>
        <p:spPr bwMode="auto">
          <a:xfrm>
            <a:off x="323850" y="2708275"/>
            <a:ext cx="8569325" cy="2616200"/>
          </a:xfrm>
          <a:prstGeom prst="rect">
            <a:avLst/>
          </a:prstGeom>
          <a:noFill/>
          <a:ln w="9525">
            <a:solidFill>
              <a:schemeClr val="tx1"/>
            </a:solidFill>
            <a:miter lim="800000"/>
            <a:headEnd/>
            <a:tailEnd/>
          </a:ln>
        </p:spPr>
        <p:txBody>
          <a:bodyPr>
            <a:spAutoFit/>
          </a:bodyPr>
          <a:lstStyle/>
          <a:p>
            <a:r>
              <a:rPr lang="it-IT" altLang="it-IT" sz="2400" b="1"/>
              <a:t>Art. 5 - Modifica dell’Allegato 1 – Schemi di bilancio contabilità economico-patrimoniale</a:t>
            </a:r>
          </a:p>
          <a:p>
            <a:endParaRPr lang="it-IT" altLang="it-IT" sz="1200" b="1"/>
          </a:p>
          <a:p>
            <a:r>
              <a:rPr lang="it-IT" altLang="it-IT" sz="2600"/>
              <a:t>L’allegato 1 è stato modificato in modo significativo in alcune poste</a:t>
            </a:r>
          </a:p>
          <a:p>
            <a:r>
              <a:rPr lang="it-IT" altLang="it-IT" sz="2600"/>
              <a:t>L’allegato 2 è stato completamente sostituito dal nuovo schema allegato al decreto</a:t>
            </a:r>
            <a:endParaRPr lang="it-IT" altLang="it-IT" sz="2600" b="1"/>
          </a:p>
        </p:txBody>
      </p:sp>
      <p:sp>
        <p:nvSpPr>
          <p:cNvPr id="53252" name="Segnaposto numero diapositiva 5"/>
          <p:cNvSpPr>
            <a:spLocks noGrp="1"/>
          </p:cNvSpPr>
          <p:nvPr>
            <p:ph type="sldNum" sz="quarter" idx="11"/>
          </p:nvPr>
        </p:nvSpPr>
        <p:spPr>
          <a:noFill/>
        </p:spPr>
        <p:txBody>
          <a:bodyPr/>
          <a:lstStyle/>
          <a:p>
            <a:fld id="{21D93B1C-AD35-4358-8EFF-1462AF55C979}" type="slidenum">
              <a:rPr lang="it-IT" altLang="it-IT"/>
              <a:pPr/>
              <a:t>49</a:t>
            </a:fld>
            <a:endParaRPr lang="it-IT" altLang="it-IT"/>
          </a:p>
        </p:txBody>
      </p:sp>
      <p:sp>
        <p:nvSpPr>
          <p:cNvPr id="53253" name="Segnaposto piè di pagina 6"/>
          <p:cNvSpPr>
            <a:spLocks noGrp="1"/>
          </p:cNvSpPr>
          <p:nvPr>
            <p:ph type="ftr" sz="quarter" idx="10"/>
          </p:nvPr>
        </p:nvSpPr>
        <p:spPr>
          <a:noFill/>
        </p:spPr>
        <p:txBody>
          <a:bodyPr/>
          <a:lstStyle/>
          <a:p>
            <a:r>
              <a:rPr lang="it-IT" altLang="it-IT"/>
              <a:t>A cura di Marco Magrini</a:t>
            </a:r>
          </a:p>
        </p:txBody>
      </p:sp>
      <p:pic>
        <p:nvPicPr>
          <p:cNvPr id="53254" name="Picture 2"/>
          <p:cNvPicPr>
            <a:picLocks noChangeAspect="1" noChangeArrowheads="1"/>
          </p:cNvPicPr>
          <p:nvPr/>
        </p:nvPicPr>
        <p:blipFill>
          <a:blip r:embed="rId2" cstate="print"/>
          <a:srcRect/>
          <a:stretch>
            <a:fillRect/>
          </a:stretch>
        </p:blipFill>
        <p:spPr bwMode="auto">
          <a:xfrm>
            <a:off x="468313" y="1341438"/>
            <a:ext cx="8351837" cy="1223962"/>
          </a:xfrm>
          <a:prstGeom prst="rect">
            <a:avLst/>
          </a:prstGeom>
          <a:noFill/>
          <a:ln w="9525">
            <a:noFill/>
            <a:miter lim="800000"/>
            <a:headEnd/>
            <a:tailEnd/>
          </a:ln>
        </p:spPr>
      </p:pic>
    </p:spTree>
  </p:cSld>
  <p:clrMapOvr>
    <a:masterClrMapping/>
  </p:clrMapOvr>
  <p:transition>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8195" name="Text Box 5"/>
          <p:cNvSpPr txBox="1">
            <a:spLocks noChangeArrowheads="1"/>
          </p:cNvSpPr>
          <p:nvPr/>
        </p:nvSpPr>
        <p:spPr bwMode="auto">
          <a:xfrm>
            <a:off x="323850" y="1412875"/>
            <a:ext cx="8569325" cy="2554288"/>
          </a:xfrm>
          <a:prstGeom prst="rect">
            <a:avLst/>
          </a:prstGeom>
          <a:noFill/>
          <a:ln w="9525">
            <a:solidFill>
              <a:schemeClr val="tx1"/>
            </a:solidFill>
            <a:miter lim="800000"/>
            <a:headEnd/>
            <a:tailEnd/>
          </a:ln>
        </p:spPr>
        <p:txBody>
          <a:bodyPr>
            <a:spAutoFit/>
          </a:bodyPr>
          <a:lstStyle/>
          <a:p>
            <a:pPr eaLnBrk="1" hangingPunct="1"/>
            <a:r>
              <a:rPr lang="it-IT" altLang="it-IT" sz="3000" b="1" i="1"/>
              <a:t>Alcuni fra gli interventi correttivi sono stati </a:t>
            </a:r>
            <a:r>
              <a:rPr lang="it-IT" altLang="it-IT" sz="3000" b="1" i="1">
                <a:solidFill>
                  <a:srgbClr val="FF0000"/>
                </a:solidFill>
              </a:rPr>
              <a:t>proposti e presentati in occasione di riunioni del Gruppo Contabilità CODAU </a:t>
            </a:r>
            <a:r>
              <a:rPr lang="it-IT" altLang="it-IT" sz="3000" b="1" i="1"/>
              <a:t>con la specifica delle motivazioni</a:t>
            </a:r>
          </a:p>
          <a:p>
            <a:pPr eaLnBrk="1" hangingPunct="1"/>
            <a:endParaRPr lang="it-IT" altLang="it-IT" sz="1200" b="1" i="1"/>
          </a:p>
          <a:p>
            <a:pPr eaLnBrk="1" hangingPunct="1"/>
            <a:endParaRPr lang="it-IT" altLang="it-IT" sz="2800" b="1" i="1"/>
          </a:p>
        </p:txBody>
      </p:sp>
      <p:sp>
        <p:nvSpPr>
          <p:cNvPr id="8196" name="Segnaposto numero diapositiva 5"/>
          <p:cNvSpPr>
            <a:spLocks noGrp="1"/>
          </p:cNvSpPr>
          <p:nvPr>
            <p:ph type="sldNum" sz="quarter" idx="11"/>
          </p:nvPr>
        </p:nvSpPr>
        <p:spPr>
          <a:noFill/>
        </p:spPr>
        <p:txBody>
          <a:bodyPr/>
          <a:lstStyle/>
          <a:p>
            <a:fld id="{713242F6-071C-464B-8EFD-A80DBB58BA7E}" type="slidenum">
              <a:rPr lang="it-IT" altLang="it-IT"/>
              <a:pPr/>
              <a:t>5</a:t>
            </a:fld>
            <a:endParaRPr lang="it-IT" altLang="it-IT"/>
          </a:p>
        </p:txBody>
      </p:sp>
      <p:sp>
        <p:nvSpPr>
          <p:cNvPr id="819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4275" name="Text Box 5"/>
          <p:cNvSpPr txBox="1">
            <a:spLocks noChangeArrowheads="1"/>
          </p:cNvSpPr>
          <p:nvPr/>
        </p:nvSpPr>
        <p:spPr bwMode="auto">
          <a:xfrm>
            <a:off x="323850" y="1412875"/>
            <a:ext cx="8569325" cy="4648200"/>
          </a:xfrm>
          <a:prstGeom prst="rect">
            <a:avLst/>
          </a:prstGeom>
          <a:noFill/>
          <a:ln w="9525">
            <a:solidFill>
              <a:schemeClr val="tx1"/>
            </a:solidFill>
            <a:miter lim="800000"/>
            <a:headEnd/>
            <a:tailEnd/>
          </a:ln>
        </p:spPr>
        <p:txBody>
          <a:bodyPr>
            <a:spAutoFit/>
          </a:bodyPr>
          <a:lstStyle/>
          <a:p>
            <a:pPr eaLnBrk="1" hangingPunct="1"/>
            <a:r>
              <a:rPr lang="it-IT" altLang="it-IT" sz="2300" b="1"/>
              <a:t>Allegato 1 – Stato Patrimoniale – voce B) II 4) “Crediti verso l’Unione Europea e altri Organismi Internazionali” </a:t>
            </a:r>
          </a:p>
          <a:p>
            <a:pPr eaLnBrk="1" hangingPunct="1"/>
            <a:endParaRPr lang="it-IT" altLang="it-IT" sz="2400" i="1"/>
          </a:p>
          <a:p>
            <a:pPr eaLnBrk="1" hangingPunct="1"/>
            <a:r>
              <a:rPr lang="it-IT" altLang="it-IT" sz="2400" i="1"/>
              <a:t>Proposta di modifica  </a:t>
            </a:r>
          </a:p>
          <a:p>
            <a:pPr eaLnBrk="1" hangingPunct="1"/>
            <a:r>
              <a:rPr lang="it-IT" altLang="it-IT" sz="2400" i="1"/>
              <a:t>Nello schema di Stato Patrimoniale allegato 1, al Decreto 14 gennaio 2014, n. 19, la voce B) II 4) “Crediti verso l’Unione Europea e altri Organismi Internazionali” è sostituita da “</a:t>
            </a:r>
            <a:r>
              <a:rPr lang="it-IT" altLang="it-IT" sz="2400" b="1" i="1">
                <a:solidFill>
                  <a:srgbClr val="FF0000"/>
                </a:solidFill>
              </a:rPr>
              <a:t>Crediti verso l’Unione Europea e il Resto del Mondo</a:t>
            </a:r>
            <a:r>
              <a:rPr lang="it-IT" altLang="it-IT" sz="2400" i="1"/>
              <a:t>” </a:t>
            </a:r>
          </a:p>
          <a:p>
            <a:pPr eaLnBrk="1" hangingPunct="1"/>
            <a:endParaRPr lang="it-IT" altLang="it-IT" sz="1000" i="1"/>
          </a:p>
          <a:p>
            <a:pPr eaLnBrk="1" hangingPunct="1"/>
            <a:r>
              <a:rPr lang="it-IT" altLang="it-IT" sz="2400" i="1"/>
              <a:t>Motivazione</a:t>
            </a:r>
          </a:p>
          <a:p>
            <a:pPr eaLnBrk="1" hangingPunct="1"/>
            <a:r>
              <a:rPr lang="it-IT" altLang="it-IT" sz="2400" i="1"/>
              <a:t>La modifica della descrizione è proposta in coerenza con quanto previsto per tutte le amministrazioni pubbliche in contabilità civilistica</a:t>
            </a:r>
          </a:p>
        </p:txBody>
      </p:sp>
      <p:sp>
        <p:nvSpPr>
          <p:cNvPr id="54276" name="Segnaposto numero diapositiva 5"/>
          <p:cNvSpPr>
            <a:spLocks noGrp="1"/>
          </p:cNvSpPr>
          <p:nvPr>
            <p:ph type="sldNum" sz="quarter" idx="11"/>
          </p:nvPr>
        </p:nvSpPr>
        <p:spPr>
          <a:noFill/>
        </p:spPr>
        <p:txBody>
          <a:bodyPr/>
          <a:lstStyle/>
          <a:p>
            <a:fld id="{100FF155-3B04-4BC2-8507-F94DA72907D2}" type="slidenum">
              <a:rPr lang="it-IT" altLang="it-IT"/>
              <a:pPr/>
              <a:t>50</a:t>
            </a:fld>
            <a:endParaRPr lang="it-IT" altLang="it-IT"/>
          </a:p>
        </p:txBody>
      </p:sp>
      <p:sp>
        <p:nvSpPr>
          <p:cNvPr id="5427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4275" name="Text Box 5"/>
          <p:cNvSpPr txBox="1">
            <a:spLocks noChangeArrowheads="1"/>
          </p:cNvSpPr>
          <p:nvPr/>
        </p:nvSpPr>
        <p:spPr bwMode="auto">
          <a:xfrm>
            <a:off x="323850" y="1412875"/>
            <a:ext cx="8569325" cy="4924425"/>
          </a:xfrm>
          <a:prstGeom prst="rect">
            <a:avLst/>
          </a:prstGeom>
          <a:noFill/>
          <a:ln w="9525">
            <a:solidFill>
              <a:schemeClr val="tx1"/>
            </a:solidFill>
            <a:miter lim="800000"/>
            <a:headEnd/>
            <a:tailEnd/>
          </a:ln>
        </p:spPr>
        <p:txBody>
          <a:bodyPr>
            <a:spAutoFit/>
          </a:bodyPr>
          <a:lstStyle/>
          <a:p>
            <a:pPr eaLnBrk="1" hangingPunct="1">
              <a:defRPr/>
            </a:pPr>
            <a:r>
              <a:rPr lang="it-IT" sz="2300" b="1" dirty="0"/>
              <a:t>Allegato 1 – Stato Patrimoniale – attivo</a:t>
            </a:r>
          </a:p>
          <a:p>
            <a:pPr eaLnBrk="1" hangingPunct="1">
              <a:defRPr/>
            </a:pPr>
            <a:endParaRPr lang="it-IT" sz="1000" i="1" dirty="0"/>
          </a:p>
          <a:p>
            <a:pPr eaLnBrk="1" hangingPunct="1">
              <a:defRPr/>
            </a:pPr>
            <a:r>
              <a:rPr lang="it-IT" sz="2400" i="1" dirty="0"/>
              <a:t>Proposta di modifica  </a:t>
            </a:r>
          </a:p>
          <a:p>
            <a:pPr>
              <a:defRPr/>
            </a:pPr>
            <a:r>
              <a:rPr lang="it-IT" sz="2300" i="1" dirty="0"/>
              <a:t>Nello schema di Stato Patrimoniale allegato 1, al Decreto 14 gennaio 2014, n. 19, vengono aggiunte / modificate / eliminate le voci</a:t>
            </a:r>
          </a:p>
          <a:p>
            <a:pPr>
              <a:defRPr/>
            </a:pPr>
            <a:r>
              <a:rPr lang="it-IT" sz="2300" b="1" dirty="0"/>
              <a:t>C) “RATEI E RISCONTI ATTIVI” </a:t>
            </a:r>
          </a:p>
          <a:p>
            <a:pPr>
              <a:defRPr/>
            </a:pPr>
            <a:r>
              <a:rPr lang="it-IT" sz="2300" i="1" dirty="0"/>
              <a:t>c1) </a:t>
            </a:r>
            <a:r>
              <a:rPr lang="it-IT" sz="2300" i="1" strike="sngStrike" dirty="0">
                <a:solidFill>
                  <a:srgbClr val="FF0000"/>
                </a:solidFill>
              </a:rPr>
              <a:t>Ratei per progetti e ricerche in corso</a:t>
            </a:r>
            <a:r>
              <a:rPr lang="it-IT" sz="2300" i="1" dirty="0">
                <a:solidFill>
                  <a:srgbClr val="FF0000"/>
                </a:solidFill>
              </a:rPr>
              <a:t> </a:t>
            </a:r>
            <a:r>
              <a:rPr lang="it-IT" sz="2300" i="1" dirty="0"/>
              <a:t>Ratei e risconti attivi</a:t>
            </a:r>
          </a:p>
          <a:p>
            <a:pPr>
              <a:defRPr/>
            </a:pPr>
            <a:r>
              <a:rPr lang="it-IT" sz="2300" i="1" strike="sngStrike" dirty="0">
                <a:solidFill>
                  <a:srgbClr val="FF0000"/>
                </a:solidFill>
              </a:rPr>
              <a:t>c2) Altri ratei e risconti attivi</a:t>
            </a:r>
            <a:endParaRPr lang="it-IT" sz="2300" i="1" dirty="0">
              <a:solidFill>
                <a:srgbClr val="FF0000"/>
              </a:solidFill>
            </a:endParaRPr>
          </a:p>
          <a:p>
            <a:pPr>
              <a:defRPr/>
            </a:pPr>
            <a:r>
              <a:rPr lang="it-IT" sz="2300" b="1" dirty="0">
                <a:solidFill>
                  <a:srgbClr val="FF0000"/>
                </a:solidFill>
              </a:rPr>
              <a:t>D) </a:t>
            </a:r>
            <a:r>
              <a:rPr lang="it-IT" sz="2300" b="1" u="sng" dirty="0">
                <a:solidFill>
                  <a:srgbClr val="FF0000"/>
                </a:solidFill>
              </a:rPr>
              <a:t>RATEI ATTIVI PER PROGETTI E RICERCHE IN CORSO</a:t>
            </a:r>
            <a:endParaRPr lang="it-IT" sz="2300" dirty="0">
              <a:solidFill>
                <a:srgbClr val="FF0000"/>
              </a:solidFill>
            </a:endParaRPr>
          </a:p>
          <a:p>
            <a:pPr>
              <a:defRPr/>
            </a:pPr>
            <a:r>
              <a:rPr lang="it-IT" sz="2300" dirty="0">
                <a:solidFill>
                  <a:srgbClr val="FF0000"/>
                </a:solidFill>
              </a:rPr>
              <a:t>d1) Ratei attivi per progetti e ricerche finanziate o co-finanziate in corso</a:t>
            </a:r>
          </a:p>
          <a:p>
            <a:pPr eaLnBrk="1" hangingPunct="1">
              <a:defRPr/>
            </a:pPr>
            <a:endParaRPr lang="it-IT" sz="1000" i="1" dirty="0"/>
          </a:p>
          <a:p>
            <a:pPr eaLnBrk="1" hangingPunct="1">
              <a:defRPr/>
            </a:pPr>
            <a:r>
              <a:rPr lang="it-IT" sz="2000" i="1" dirty="0"/>
              <a:t>Motivazione</a:t>
            </a:r>
          </a:p>
          <a:p>
            <a:pPr eaLnBrk="1" hangingPunct="1">
              <a:defRPr/>
            </a:pPr>
            <a:r>
              <a:rPr lang="it-IT" sz="2000" i="1" dirty="0"/>
              <a:t>Su richiesta delle Commissione parlamentare VII della Camera</a:t>
            </a:r>
          </a:p>
        </p:txBody>
      </p:sp>
      <p:sp>
        <p:nvSpPr>
          <p:cNvPr id="55300" name="Segnaposto numero diapositiva 5"/>
          <p:cNvSpPr>
            <a:spLocks noGrp="1"/>
          </p:cNvSpPr>
          <p:nvPr>
            <p:ph type="sldNum" sz="quarter" idx="11"/>
          </p:nvPr>
        </p:nvSpPr>
        <p:spPr>
          <a:noFill/>
        </p:spPr>
        <p:txBody>
          <a:bodyPr/>
          <a:lstStyle/>
          <a:p>
            <a:fld id="{7EB11F7A-869C-4F8F-907A-24E7AFE0205C}" type="slidenum">
              <a:rPr lang="it-IT" altLang="it-IT"/>
              <a:pPr/>
              <a:t>51</a:t>
            </a:fld>
            <a:endParaRPr lang="it-IT" altLang="it-IT"/>
          </a:p>
        </p:txBody>
      </p:sp>
      <p:sp>
        <p:nvSpPr>
          <p:cNvPr id="5530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5299" name="Text Box 5"/>
          <p:cNvSpPr txBox="1">
            <a:spLocks noChangeArrowheads="1"/>
          </p:cNvSpPr>
          <p:nvPr/>
        </p:nvSpPr>
        <p:spPr bwMode="auto">
          <a:xfrm>
            <a:off x="323850" y="1412875"/>
            <a:ext cx="8569325" cy="4647426"/>
          </a:xfrm>
          <a:prstGeom prst="rect">
            <a:avLst/>
          </a:prstGeom>
          <a:noFill/>
          <a:ln w="9525">
            <a:solidFill>
              <a:schemeClr val="tx1"/>
            </a:solidFill>
            <a:miter lim="800000"/>
            <a:headEnd/>
            <a:tailEnd/>
          </a:ln>
        </p:spPr>
        <p:txBody>
          <a:bodyPr>
            <a:spAutoFit/>
          </a:bodyPr>
          <a:lstStyle/>
          <a:p>
            <a:pPr eaLnBrk="1" hangingPunct="1">
              <a:defRPr/>
            </a:pPr>
            <a:r>
              <a:rPr lang="it-IT" sz="2300" b="1" dirty="0"/>
              <a:t>Allegato 1 – Stato Patrimoniale – voce A) Patrimonio Netto III) “Patrimonio non vincolato” </a:t>
            </a:r>
          </a:p>
          <a:p>
            <a:pPr eaLnBrk="1" hangingPunct="1">
              <a:defRPr/>
            </a:pPr>
            <a:endParaRPr lang="it-IT" sz="2400" i="1" dirty="0"/>
          </a:p>
          <a:p>
            <a:pPr eaLnBrk="1" hangingPunct="1">
              <a:defRPr/>
            </a:pPr>
            <a:r>
              <a:rPr lang="it-IT" sz="2400" i="1" dirty="0"/>
              <a:t>Proposta di modifica  </a:t>
            </a:r>
          </a:p>
          <a:p>
            <a:pPr eaLnBrk="1" hangingPunct="1">
              <a:defRPr/>
            </a:pPr>
            <a:r>
              <a:rPr lang="it-IT" sz="2400" i="1" dirty="0"/>
              <a:t>Nello schema di Stato Patrimoniale allegato 1, al Decreto 14 gennaio 2014, n. 19, la voce A) III) “Patrimonio non vincolato” viene modificata</a:t>
            </a:r>
          </a:p>
          <a:p>
            <a:pPr>
              <a:defRPr/>
            </a:pPr>
            <a:r>
              <a:rPr lang="it-IT" sz="2400" dirty="0"/>
              <a:t>1) Risultato </a:t>
            </a:r>
            <a:r>
              <a:rPr lang="it-IT" sz="2400" b="1" strike="sngStrike" dirty="0">
                <a:solidFill>
                  <a:srgbClr val="FF0000"/>
                </a:solidFill>
              </a:rPr>
              <a:t>gestionale</a:t>
            </a:r>
            <a:r>
              <a:rPr lang="it-IT" sz="2400" b="1" dirty="0"/>
              <a:t> </a:t>
            </a:r>
            <a:r>
              <a:rPr lang="it-IT" sz="2400" dirty="0"/>
              <a:t>esercizio</a:t>
            </a:r>
          </a:p>
          <a:p>
            <a:pPr>
              <a:defRPr/>
            </a:pPr>
            <a:r>
              <a:rPr lang="it-IT" sz="2400" dirty="0"/>
              <a:t>2) Risultati </a:t>
            </a:r>
            <a:r>
              <a:rPr lang="it-IT" sz="2400" b="1" strike="sngStrike" dirty="0">
                <a:solidFill>
                  <a:srgbClr val="FF0000"/>
                </a:solidFill>
              </a:rPr>
              <a:t>gestionali</a:t>
            </a:r>
            <a:r>
              <a:rPr lang="it-IT" sz="2400" b="1" dirty="0"/>
              <a:t> </a:t>
            </a:r>
            <a:r>
              <a:rPr lang="it-IT" sz="2400" dirty="0"/>
              <a:t>relativi ad esercizi precedenti</a:t>
            </a:r>
          </a:p>
          <a:p>
            <a:pPr eaLnBrk="1" hangingPunct="1">
              <a:defRPr/>
            </a:pPr>
            <a:endParaRPr lang="it-IT" sz="1000" i="1" dirty="0"/>
          </a:p>
          <a:p>
            <a:pPr eaLnBrk="1" hangingPunct="1">
              <a:defRPr/>
            </a:pPr>
            <a:r>
              <a:rPr lang="it-IT" sz="2400" i="1" dirty="0"/>
              <a:t>Motivazione</a:t>
            </a:r>
          </a:p>
          <a:p>
            <a:pPr eaLnBrk="1" hangingPunct="1">
              <a:defRPr/>
            </a:pPr>
            <a:r>
              <a:rPr lang="it-IT" sz="2400" i="1" dirty="0"/>
              <a:t>La modifica della descrizione è proposta dal MEF in coerenza con quanto previsto per tutte le PA in contabilità civilistica</a:t>
            </a:r>
          </a:p>
        </p:txBody>
      </p:sp>
      <p:sp>
        <p:nvSpPr>
          <p:cNvPr id="56324" name="Segnaposto numero diapositiva 5"/>
          <p:cNvSpPr>
            <a:spLocks noGrp="1"/>
          </p:cNvSpPr>
          <p:nvPr>
            <p:ph type="sldNum" sz="quarter" idx="11"/>
          </p:nvPr>
        </p:nvSpPr>
        <p:spPr>
          <a:noFill/>
        </p:spPr>
        <p:txBody>
          <a:bodyPr/>
          <a:lstStyle/>
          <a:p>
            <a:fld id="{5893D3BB-4BA6-44D0-9DE3-724B1378E5DC}" type="slidenum">
              <a:rPr lang="it-IT" altLang="it-IT"/>
              <a:pPr/>
              <a:t>52</a:t>
            </a:fld>
            <a:endParaRPr lang="it-IT" altLang="it-IT"/>
          </a:p>
        </p:txBody>
      </p:sp>
      <p:sp>
        <p:nvSpPr>
          <p:cNvPr id="56325"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7347" name="Text Box 5"/>
          <p:cNvSpPr txBox="1">
            <a:spLocks noChangeArrowheads="1"/>
          </p:cNvSpPr>
          <p:nvPr/>
        </p:nvSpPr>
        <p:spPr bwMode="auto">
          <a:xfrm>
            <a:off x="323850" y="1412875"/>
            <a:ext cx="8569325" cy="4648200"/>
          </a:xfrm>
          <a:prstGeom prst="rect">
            <a:avLst/>
          </a:prstGeom>
          <a:noFill/>
          <a:ln w="9525">
            <a:solidFill>
              <a:schemeClr val="tx1"/>
            </a:solidFill>
            <a:miter lim="800000"/>
            <a:headEnd/>
            <a:tailEnd/>
          </a:ln>
        </p:spPr>
        <p:txBody>
          <a:bodyPr>
            <a:spAutoFit/>
          </a:bodyPr>
          <a:lstStyle/>
          <a:p>
            <a:pPr eaLnBrk="1" hangingPunct="1"/>
            <a:r>
              <a:rPr lang="it-IT" altLang="it-IT" sz="2300" b="1"/>
              <a:t>Allegato 1 – Stato Patrimoniale – voce D) 5) “Debiti verso l’Unione Europea e altri Organismi Internazionali” </a:t>
            </a:r>
          </a:p>
          <a:p>
            <a:pPr eaLnBrk="1" hangingPunct="1"/>
            <a:endParaRPr lang="it-IT" altLang="it-IT" sz="2400" i="1"/>
          </a:p>
          <a:p>
            <a:pPr eaLnBrk="1" hangingPunct="1"/>
            <a:r>
              <a:rPr lang="it-IT" altLang="it-IT" sz="2400" i="1"/>
              <a:t>Proposta di modifica  </a:t>
            </a:r>
          </a:p>
          <a:p>
            <a:pPr eaLnBrk="1" hangingPunct="1"/>
            <a:r>
              <a:rPr lang="it-IT" altLang="it-IT" sz="2400" i="1"/>
              <a:t>Nello schema di Stato Patrimoniale allegato 1, al Decreto 14 gennaio 2014, n. 19, la voce D) 5) “Debiti verso l’Unione Europea e altri Organismi Internazionali” è sostituita da “</a:t>
            </a:r>
            <a:r>
              <a:rPr lang="it-IT" altLang="it-IT" sz="2400" b="1" i="1">
                <a:solidFill>
                  <a:srgbClr val="FF0000"/>
                </a:solidFill>
              </a:rPr>
              <a:t>Debiti verso l’Unione Europea e il Resto del Mondo</a:t>
            </a:r>
            <a:r>
              <a:rPr lang="it-IT" altLang="it-IT" sz="2400" i="1"/>
              <a:t>” </a:t>
            </a:r>
          </a:p>
          <a:p>
            <a:pPr eaLnBrk="1" hangingPunct="1"/>
            <a:endParaRPr lang="it-IT" altLang="it-IT" sz="1000" i="1"/>
          </a:p>
          <a:p>
            <a:pPr eaLnBrk="1" hangingPunct="1"/>
            <a:r>
              <a:rPr lang="it-IT" altLang="it-IT" sz="2400" i="1"/>
              <a:t>Motivazione</a:t>
            </a:r>
          </a:p>
          <a:p>
            <a:pPr eaLnBrk="1" hangingPunct="1"/>
            <a:r>
              <a:rPr lang="it-IT" altLang="it-IT" sz="2400" i="1"/>
              <a:t>La modifica della descrizione è proposta in coerenza con quanto previsto per tutte le amministrazioni pubbliche in contabilità civilistica</a:t>
            </a:r>
          </a:p>
        </p:txBody>
      </p:sp>
      <p:sp>
        <p:nvSpPr>
          <p:cNvPr id="57348" name="Segnaposto numero diapositiva 5"/>
          <p:cNvSpPr>
            <a:spLocks noGrp="1"/>
          </p:cNvSpPr>
          <p:nvPr>
            <p:ph type="sldNum" sz="quarter" idx="11"/>
          </p:nvPr>
        </p:nvSpPr>
        <p:spPr>
          <a:noFill/>
        </p:spPr>
        <p:txBody>
          <a:bodyPr/>
          <a:lstStyle/>
          <a:p>
            <a:fld id="{2FB8094F-ACB4-4A55-924C-332E3F55809E}" type="slidenum">
              <a:rPr lang="it-IT" altLang="it-IT"/>
              <a:pPr/>
              <a:t>53</a:t>
            </a:fld>
            <a:endParaRPr lang="it-IT" altLang="it-IT"/>
          </a:p>
        </p:txBody>
      </p:sp>
      <p:sp>
        <p:nvSpPr>
          <p:cNvPr id="57349"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4275" name="Text Box 5"/>
          <p:cNvSpPr txBox="1">
            <a:spLocks noChangeArrowheads="1"/>
          </p:cNvSpPr>
          <p:nvPr/>
        </p:nvSpPr>
        <p:spPr bwMode="auto">
          <a:xfrm>
            <a:off x="323850" y="1412875"/>
            <a:ext cx="8569325" cy="4924425"/>
          </a:xfrm>
          <a:prstGeom prst="rect">
            <a:avLst/>
          </a:prstGeom>
          <a:noFill/>
          <a:ln w="9525">
            <a:solidFill>
              <a:schemeClr val="tx1"/>
            </a:solidFill>
            <a:miter lim="800000"/>
            <a:headEnd/>
            <a:tailEnd/>
          </a:ln>
        </p:spPr>
        <p:txBody>
          <a:bodyPr>
            <a:spAutoFit/>
          </a:bodyPr>
          <a:lstStyle/>
          <a:p>
            <a:pPr eaLnBrk="1" hangingPunct="1">
              <a:defRPr/>
            </a:pPr>
            <a:r>
              <a:rPr lang="it-IT" sz="2300" b="1" dirty="0"/>
              <a:t>Allegato 1 – Stato Patrimoniale – passivo</a:t>
            </a:r>
          </a:p>
          <a:p>
            <a:pPr eaLnBrk="1" hangingPunct="1">
              <a:defRPr/>
            </a:pPr>
            <a:endParaRPr lang="it-IT" sz="1000" i="1" dirty="0"/>
          </a:p>
          <a:p>
            <a:pPr eaLnBrk="1" hangingPunct="1">
              <a:defRPr/>
            </a:pPr>
            <a:r>
              <a:rPr lang="it-IT" sz="2100" i="1" dirty="0"/>
              <a:t>Proposta di modifica  </a:t>
            </a:r>
          </a:p>
          <a:p>
            <a:pPr>
              <a:defRPr/>
            </a:pPr>
            <a:r>
              <a:rPr lang="it-IT" sz="2100" i="1" dirty="0"/>
              <a:t>Nello schema di Stato Patrimoniale allegato 1, al Decreto 14 gennaio 2014, n. 19, vengono aggiunte / modificate / eliminate le voci</a:t>
            </a:r>
          </a:p>
          <a:p>
            <a:pPr>
              <a:defRPr/>
            </a:pPr>
            <a:r>
              <a:rPr lang="it-IT" sz="2100" b="1" dirty="0"/>
              <a:t>E) </a:t>
            </a:r>
            <a:r>
              <a:rPr lang="it-IT" sz="2100" b="1" u="sng" dirty="0"/>
              <a:t>RATEI E RISCONTI PASSIVI E CONTRIBUTI AGLI INVESTIMENTI</a:t>
            </a:r>
            <a:endParaRPr lang="it-IT" sz="2100" dirty="0"/>
          </a:p>
          <a:p>
            <a:pPr>
              <a:defRPr/>
            </a:pPr>
            <a:r>
              <a:rPr lang="it-IT" sz="2100" dirty="0"/>
              <a:t>e1) </a:t>
            </a:r>
            <a:r>
              <a:rPr lang="it-IT" sz="2100" strike="sngStrike" dirty="0">
                <a:solidFill>
                  <a:srgbClr val="FF0000"/>
                </a:solidFill>
              </a:rPr>
              <a:t>Risconti per progetti e ricerche in corso</a:t>
            </a:r>
            <a:r>
              <a:rPr lang="it-IT" sz="2100" dirty="0">
                <a:solidFill>
                  <a:srgbClr val="FF0000"/>
                </a:solidFill>
              </a:rPr>
              <a:t> </a:t>
            </a:r>
            <a:r>
              <a:rPr lang="it-IT" sz="2100" dirty="0"/>
              <a:t>Contributi agli investimenti</a:t>
            </a:r>
          </a:p>
          <a:p>
            <a:pPr>
              <a:defRPr/>
            </a:pPr>
            <a:r>
              <a:rPr lang="it-IT" sz="2100" dirty="0"/>
              <a:t>e2) </a:t>
            </a:r>
            <a:r>
              <a:rPr lang="it-IT" sz="2100" strike="sngStrike" dirty="0">
                <a:solidFill>
                  <a:srgbClr val="FF0000"/>
                </a:solidFill>
              </a:rPr>
              <a:t>Contributi agli investimenti</a:t>
            </a:r>
            <a:r>
              <a:rPr lang="it-IT" sz="2100" dirty="0">
                <a:solidFill>
                  <a:srgbClr val="FF0000"/>
                </a:solidFill>
              </a:rPr>
              <a:t> </a:t>
            </a:r>
            <a:r>
              <a:rPr lang="it-IT" sz="2100" dirty="0"/>
              <a:t>Ratei e risconti passivi</a:t>
            </a:r>
          </a:p>
          <a:p>
            <a:pPr>
              <a:defRPr/>
            </a:pPr>
            <a:r>
              <a:rPr lang="it-IT" sz="2100" strike="sngStrike" dirty="0">
                <a:solidFill>
                  <a:srgbClr val="FF0000"/>
                </a:solidFill>
              </a:rPr>
              <a:t>e3) Altri ratei e risconti passivi</a:t>
            </a:r>
            <a:endParaRPr lang="it-IT" sz="2100" dirty="0">
              <a:solidFill>
                <a:srgbClr val="FF0000"/>
              </a:solidFill>
            </a:endParaRPr>
          </a:p>
          <a:p>
            <a:pPr>
              <a:defRPr/>
            </a:pPr>
            <a:r>
              <a:rPr lang="it-IT" sz="2100" b="1" dirty="0">
                <a:solidFill>
                  <a:srgbClr val="FF0000"/>
                </a:solidFill>
              </a:rPr>
              <a:t>F) </a:t>
            </a:r>
            <a:r>
              <a:rPr lang="it-IT" sz="2100" b="1" u="sng" dirty="0">
                <a:solidFill>
                  <a:srgbClr val="FF0000"/>
                </a:solidFill>
              </a:rPr>
              <a:t>RISCONTI PASSIVI PER PROGETTI E RICERCHE IN CORSO</a:t>
            </a:r>
            <a:endParaRPr lang="it-IT" sz="2100" dirty="0">
              <a:solidFill>
                <a:srgbClr val="FF0000"/>
              </a:solidFill>
            </a:endParaRPr>
          </a:p>
          <a:p>
            <a:pPr>
              <a:defRPr/>
            </a:pPr>
            <a:r>
              <a:rPr lang="it-IT" sz="2100" dirty="0">
                <a:solidFill>
                  <a:srgbClr val="FF0000"/>
                </a:solidFill>
              </a:rPr>
              <a:t>f1)  Risconti passivi per progetti e ricerche finanziate e co-finanziate in corso</a:t>
            </a:r>
          </a:p>
          <a:p>
            <a:pPr eaLnBrk="1" hangingPunct="1">
              <a:defRPr/>
            </a:pPr>
            <a:endParaRPr lang="it-IT" sz="1000" i="1" dirty="0"/>
          </a:p>
          <a:p>
            <a:pPr eaLnBrk="1" hangingPunct="1">
              <a:defRPr/>
            </a:pPr>
            <a:r>
              <a:rPr lang="it-IT" sz="2000" i="1" dirty="0"/>
              <a:t>Motivazione</a:t>
            </a:r>
          </a:p>
          <a:p>
            <a:pPr eaLnBrk="1" hangingPunct="1">
              <a:defRPr/>
            </a:pPr>
            <a:r>
              <a:rPr lang="it-IT" sz="2000" i="1" dirty="0"/>
              <a:t>Su richiesta delle Commissione parlamentare VII della Camera</a:t>
            </a:r>
          </a:p>
        </p:txBody>
      </p:sp>
      <p:sp>
        <p:nvSpPr>
          <p:cNvPr id="58372" name="Segnaposto numero diapositiva 5"/>
          <p:cNvSpPr>
            <a:spLocks noGrp="1"/>
          </p:cNvSpPr>
          <p:nvPr>
            <p:ph type="sldNum" sz="quarter" idx="11"/>
          </p:nvPr>
        </p:nvSpPr>
        <p:spPr>
          <a:noFill/>
        </p:spPr>
        <p:txBody>
          <a:bodyPr/>
          <a:lstStyle/>
          <a:p>
            <a:fld id="{FF1AB054-11A2-4148-A664-1DAA958BD3E4}" type="slidenum">
              <a:rPr lang="it-IT" altLang="it-IT"/>
              <a:pPr/>
              <a:t>54</a:t>
            </a:fld>
            <a:endParaRPr lang="it-IT" altLang="it-IT"/>
          </a:p>
        </p:txBody>
      </p:sp>
      <p:sp>
        <p:nvSpPr>
          <p:cNvPr id="58373"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59395" name="Text Box 5"/>
          <p:cNvSpPr txBox="1">
            <a:spLocks noChangeArrowheads="1"/>
          </p:cNvSpPr>
          <p:nvPr/>
        </p:nvSpPr>
        <p:spPr bwMode="auto">
          <a:xfrm>
            <a:off x="323850" y="1412875"/>
            <a:ext cx="8569325" cy="4648200"/>
          </a:xfrm>
          <a:prstGeom prst="rect">
            <a:avLst/>
          </a:prstGeom>
          <a:noFill/>
          <a:ln w="9525">
            <a:solidFill>
              <a:schemeClr val="tx1"/>
            </a:solidFill>
            <a:miter lim="800000"/>
            <a:headEnd/>
            <a:tailEnd/>
          </a:ln>
        </p:spPr>
        <p:txBody>
          <a:bodyPr>
            <a:spAutoFit/>
          </a:bodyPr>
          <a:lstStyle/>
          <a:p>
            <a:pPr eaLnBrk="1" hangingPunct="1"/>
            <a:r>
              <a:rPr lang="it-IT" altLang="it-IT" sz="2300" b="1"/>
              <a:t>Allegato 1 –  Conto Economico – voce A) II.4) “Contributi Unione Europea e altri Organismi Internazionali </a:t>
            </a:r>
          </a:p>
          <a:p>
            <a:pPr eaLnBrk="1" hangingPunct="1"/>
            <a:endParaRPr lang="it-IT" altLang="it-IT" sz="2400" i="1"/>
          </a:p>
          <a:p>
            <a:pPr eaLnBrk="1" hangingPunct="1"/>
            <a:r>
              <a:rPr lang="it-IT" altLang="it-IT" sz="2400" i="1"/>
              <a:t>Proposta di modifica  </a:t>
            </a:r>
          </a:p>
          <a:p>
            <a:pPr eaLnBrk="1" hangingPunct="1"/>
            <a:r>
              <a:rPr lang="it-IT" altLang="it-IT" sz="2400" i="1"/>
              <a:t>Nello schema di conto economico allegato 1, al Decreto 14 gennaio 2014, n. 19, la voce A) II.4) “Contributi Unione Europea e altri Organismi Internazionali” è sostituita da “</a:t>
            </a:r>
            <a:r>
              <a:rPr lang="it-IT" altLang="it-IT" sz="2400" b="1" i="1">
                <a:solidFill>
                  <a:srgbClr val="FF0000"/>
                </a:solidFill>
              </a:rPr>
              <a:t>Contributi dall’Unione Europea e dal Resto del Mondo</a:t>
            </a:r>
            <a:r>
              <a:rPr lang="it-IT" altLang="it-IT" sz="2400" i="1"/>
              <a:t>”  </a:t>
            </a:r>
          </a:p>
          <a:p>
            <a:pPr eaLnBrk="1" hangingPunct="1"/>
            <a:endParaRPr lang="it-IT" altLang="it-IT" sz="1000" i="1"/>
          </a:p>
          <a:p>
            <a:pPr eaLnBrk="1" hangingPunct="1"/>
            <a:r>
              <a:rPr lang="it-IT" altLang="it-IT" sz="2400" i="1"/>
              <a:t>Motivazione</a:t>
            </a:r>
          </a:p>
          <a:p>
            <a:pPr eaLnBrk="1" hangingPunct="1"/>
            <a:r>
              <a:rPr lang="it-IT" altLang="it-IT" sz="2400" i="1"/>
              <a:t>La modifica della descrizione è proposta in coerenza con quanto previsto per tutte le amministrazioni pubbliche in contabilità civilistica</a:t>
            </a:r>
          </a:p>
        </p:txBody>
      </p:sp>
      <p:sp>
        <p:nvSpPr>
          <p:cNvPr id="59396" name="Segnaposto numero diapositiva 5"/>
          <p:cNvSpPr>
            <a:spLocks noGrp="1"/>
          </p:cNvSpPr>
          <p:nvPr>
            <p:ph type="sldNum" sz="quarter" idx="11"/>
          </p:nvPr>
        </p:nvSpPr>
        <p:spPr>
          <a:noFill/>
        </p:spPr>
        <p:txBody>
          <a:bodyPr/>
          <a:lstStyle/>
          <a:p>
            <a:fld id="{768DF361-C6C9-4B21-98DA-8F48A98ABF56}" type="slidenum">
              <a:rPr lang="it-IT" altLang="it-IT"/>
              <a:pPr/>
              <a:t>55</a:t>
            </a:fld>
            <a:endParaRPr lang="it-IT" altLang="it-IT"/>
          </a:p>
        </p:txBody>
      </p:sp>
      <p:sp>
        <p:nvSpPr>
          <p:cNvPr id="59397"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60419" name="Text Box 5"/>
          <p:cNvSpPr txBox="1">
            <a:spLocks noChangeArrowheads="1"/>
          </p:cNvSpPr>
          <p:nvPr/>
        </p:nvSpPr>
        <p:spPr bwMode="auto">
          <a:xfrm>
            <a:off x="323850" y="1412875"/>
            <a:ext cx="8569325" cy="5016500"/>
          </a:xfrm>
          <a:prstGeom prst="rect">
            <a:avLst/>
          </a:prstGeom>
          <a:noFill/>
          <a:ln w="9525">
            <a:solidFill>
              <a:schemeClr val="tx1"/>
            </a:solidFill>
            <a:miter lim="800000"/>
            <a:headEnd/>
            <a:tailEnd/>
          </a:ln>
        </p:spPr>
        <p:txBody>
          <a:bodyPr>
            <a:spAutoFit/>
          </a:bodyPr>
          <a:lstStyle/>
          <a:p>
            <a:pPr eaLnBrk="1" hangingPunct="1"/>
            <a:r>
              <a:rPr lang="it-IT" altLang="it-IT" sz="2300" b="1"/>
              <a:t>Allegato 1 –  Conto Economico – voce B) IX. 3) costi per la ricerca e l’attività editoriale </a:t>
            </a:r>
          </a:p>
          <a:p>
            <a:pPr eaLnBrk="1" hangingPunct="1"/>
            <a:endParaRPr lang="it-IT" altLang="it-IT" sz="1000" i="1"/>
          </a:p>
          <a:p>
            <a:pPr eaLnBrk="1" hangingPunct="1"/>
            <a:r>
              <a:rPr lang="it-IT" altLang="it-IT" sz="2400" i="1"/>
              <a:t>Proposta di modifica  </a:t>
            </a:r>
          </a:p>
          <a:p>
            <a:pPr eaLnBrk="1" hangingPunct="1"/>
            <a:r>
              <a:rPr lang="it-IT" altLang="it-IT" sz="2400" i="1"/>
              <a:t>Nello schema di conto economico allegato 1, al Decreto 14 gennaio 2014, n. 19, la voce B) IX. 3) Costi per la ricerca e l’attività editoriale, viene modificata in “</a:t>
            </a:r>
            <a:r>
              <a:rPr lang="it-IT" altLang="it-IT" sz="2400" b="1" i="1">
                <a:solidFill>
                  <a:srgbClr val="FF0000"/>
                </a:solidFill>
              </a:rPr>
              <a:t>Costi per l’attività editoriale</a:t>
            </a:r>
            <a:r>
              <a:rPr lang="it-IT" altLang="it-IT" sz="2400" i="1"/>
              <a:t>” </a:t>
            </a:r>
          </a:p>
          <a:p>
            <a:pPr eaLnBrk="1" hangingPunct="1"/>
            <a:endParaRPr lang="it-IT" altLang="it-IT" sz="1000" i="1"/>
          </a:p>
          <a:p>
            <a:pPr eaLnBrk="1" hangingPunct="1"/>
            <a:r>
              <a:rPr lang="it-IT" altLang="it-IT" sz="2400" i="1"/>
              <a:t>Motivazione</a:t>
            </a:r>
          </a:p>
          <a:p>
            <a:pPr eaLnBrk="1" hangingPunct="1"/>
            <a:r>
              <a:rPr lang="it-IT" altLang="it-IT" sz="2200" i="1"/>
              <a:t>La modifica elimina il riferimento alla destinazione per la ricerca nel rispetto della classificazione delle voci del conto economico in base alla natura (con impatto anche nello schema di budget economico).</a:t>
            </a:r>
            <a:r>
              <a:rPr lang="it-IT" altLang="it-IT" sz="2200"/>
              <a:t> Infatti la voce è stata ritenuta erroneamente utilizzabile per la contabilizzazione di tutti i costi per la ricerca.</a:t>
            </a:r>
            <a:endParaRPr lang="it-IT" altLang="it-IT" sz="2200" i="1"/>
          </a:p>
        </p:txBody>
      </p:sp>
      <p:sp>
        <p:nvSpPr>
          <p:cNvPr id="60420" name="Segnaposto numero diapositiva 5"/>
          <p:cNvSpPr>
            <a:spLocks noGrp="1"/>
          </p:cNvSpPr>
          <p:nvPr>
            <p:ph type="sldNum" sz="quarter" idx="11"/>
          </p:nvPr>
        </p:nvSpPr>
        <p:spPr>
          <a:noFill/>
        </p:spPr>
        <p:txBody>
          <a:bodyPr/>
          <a:lstStyle/>
          <a:p>
            <a:fld id="{5C8FEA2B-11CC-4FDE-8D80-4F7A3E01BC6B}" type="slidenum">
              <a:rPr lang="it-IT" altLang="it-IT"/>
              <a:pPr/>
              <a:t>56</a:t>
            </a:fld>
            <a:endParaRPr lang="it-IT" altLang="it-IT"/>
          </a:p>
        </p:txBody>
      </p:sp>
      <p:sp>
        <p:nvSpPr>
          <p:cNvPr id="60421" name="Segnaposto piè di pagina 6"/>
          <p:cNvSpPr>
            <a:spLocks noGrp="1"/>
          </p:cNvSpPr>
          <p:nvPr>
            <p:ph type="ftr" sz="quarter" idx="10"/>
          </p:nvPr>
        </p:nvSpPr>
        <p:spPr>
          <a:noFill/>
        </p:spPr>
        <p:txBody>
          <a:bodyPr/>
          <a:lstStyle/>
          <a:p>
            <a:r>
              <a:rPr lang="it-IT" altLang="it-IT"/>
              <a:t>A cura di Marco Magrini</a:t>
            </a:r>
          </a:p>
        </p:txBody>
      </p:sp>
    </p:spTree>
  </p:cSld>
  <p:clrMapOvr>
    <a:masterClrMapping/>
  </p:clrMapOvr>
  <p:transition>
    <p:newsfla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9219" name="Text Box 5"/>
          <p:cNvSpPr txBox="1">
            <a:spLocks noChangeArrowheads="1"/>
          </p:cNvSpPr>
          <p:nvPr/>
        </p:nvSpPr>
        <p:spPr bwMode="auto">
          <a:xfrm>
            <a:off x="323850" y="1412875"/>
            <a:ext cx="8569325" cy="830263"/>
          </a:xfrm>
          <a:prstGeom prst="rect">
            <a:avLst/>
          </a:prstGeom>
          <a:noFill/>
          <a:ln w="9525">
            <a:solidFill>
              <a:schemeClr val="tx1"/>
            </a:solidFill>
            <a:miter lim="800000"/>
            <a:headEnd/>
            <a:tailEnd/>
          </a:ln>
        </p:spPr>
        <p:txBody>
          <a:bodyPr>
            <a:spAutoFit/>
          </a:bodyPr>
          <a:lstStyle/>
          <a:p>
            <a:pPr eaLnBrk="1" hangingPunct="1"/>
            <a:r>
              <a:rPr lang="it-IT" altLang="it-IT" sz="2400" b="1" i="1"/>
              <a:t>Il MEF ha chiesto alcune specifiche modifiche allo schema di Decreto correttivo</a:t>
            </a:r>
          </a:p>
        </p:txBody>
      </p:sp>
      <p:sp>
        <p:nvSpPr>
          <p:cNvPr id="9220" name="Segnaposto numero diapositiva 5"/>
          <p:cNvSpPr>
            <a:spLocks noGrp="1"/>
          </p:cNvSpPr>
          <p:nvPr>
            <p:ph type="sldNum" sz="quarter" idx="11"/>
          </p:nvPr>
        </p:nvSpPr>
        <p:spPr>
          <a:noFill/>
        </p:spPr>
        <p:txBody>
          <a:bodyPr/>
          <a:lstStyle/>
          <a:p>
            <a:fld id="{1EFD8FF9-9C76-4196-B369-AB697465DDE9}" type="slidenum">
              <a:rPr lang="it-IT" altLang="it-IT"/>
              <a:pPr/>
              <a:t>6</a:t>
            </a:fld>
            <a:endParaRPr lang="it-IT" altLang="it-IT"/>
          </a:p>
        </p:txBody>
      </p:sp>
      <p:sp>
        <p:nvSpPr>
          <p:cNvPr id="9221" name="Segnaposto piè di pagina 6"/>
          <p:cNvSpPr>
            <a:spLocks noGrp="1"/>
          </p:cNvSpPr>
          <p:nvPr>
            <p:ph type="ftr" sz="quarter" idx="10"/>
          </p:nvPr>
        </p:nvSpPr>
        <p:spPr>
          <a:noFill/>
        </p:spPr>
        <p:txBody>
          <a:bodyPr/>
          <a:lstStyle/>
          <a:p>
            <a:r>
              <a:rPr lang="it-IT" altLang="it-IT"/>
              <a:t>A cura di Marco Magrini</a:t>
            </a:r>
          </a:p>
        </p:txBody>
      </p:sp>
      <p:pic>
        <p:nvPicPr>
          <p:cNvPr id="9222" name="Picture 2"/>
          <p:cNvPicPr>
            <a:picLocks noChangeAspect="1" noChangeArrowheads="1"/>
          </p:cNvPicPr>
          <p:nvPr/>
        </p:nvPicPr>
        <p:blipFill>
          <a:blip r:embed="rId2" cstate="print"/>
          <a:srcRect/>
          <a:stretch>
            <a:fillRect/>
          </a:stretch>
        </p:blipFill>
        <p:spPr bwMode="auto">
          <a:xfrm>
            <a:off x="323850" y="2349500"/>
            <a:ext cx="8496300" cy="2663825"/>
          </a:xfrm>
          <a:prstGeom prst="rect">
            <a:avLst/>
          </a:prstGeom>
          <a:noFill/>
          <a:ln w="9525">
            <a:noFill/>
            <a:miter lim="800000"/>
            <a:headEnd/>
            <a:tailEnd/>
          </a:ln>
        </p:spPr>
      </p:pic>
      <p:pic>
        <p:nvPicPr>
          <p:cNvPr id="9223" name="Picture 3"/>
          <p:cNvPicPr>
            <a:picLocks noChangeAspect="1" noChangeArrowheads="1"/>
          </p:cNvPicPr>
          <p:nvPr/>
        </p:nvPicPr>
        <p:blipFill>
          <a:blip r:embed="rId3" cstate="print"/>
          <a:srcRect/>
          <a:stretch>
            <a:fillRect/>
          </a:stretch>
        </p:blipFill>
        <p:spPr bwMode="auto">
          <a:xfrm>
            <a:off x="323850" y="5013325"/>
            <a:ext cx="8496300" cy="1368425"/>
          </a:xfrm>
          <a:prstGeom prst="rect">
            <a:avLst/>
          </a:prstGeom>
          <a:noFill/>
          <a:ln w="9525">
            <a:noFill/>
            <a:miter lim="800000"/>
            <a:headEnd/>
            <a:tailEnd/>
          </a:ln>
        </p:spPr>
      </p:pic>
    </p:spTree>
  </p:cSld>
  <p:clrMapOvr>
    <a:masterClrMapping/>
  </p:clrMapOvr>
  <p:transition>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10243" name="Text Box 5"/>
          <p:cNvSpPr txBox="1">
            <a:spLocks noChangeArrowheads="1"/>
          </p:cNvSpPr>
          <p:nvPr/>
        </p:nvSpPr>
        <p:spPr bwMode="auto">
          <a:xfrm>
            <a:off x="323850" y="1412875"/>
            <a:ext cx="8569325" cy="1570038"/>
          </a:xfrm>
          <a:prstGeom prst="rect">
            <a:avLst/>
          </a:prstGeom>
          <a:noFill/>
          <a:ln w="9525">
            <a:solidFill>
              <a:schemeClr val="tx1"/>
            </a:solidFill>
            <a:miter lim="800000"/>
            <a:headEnd/>
            <a:tailEnd/>
          </a:ln>
        </p:spPr>
        <p:txBody>
          <a:bodyPr>
            <a:spAutoFit/>
          </a:bodyPr>
          <a:lstStyle/>
          <a:p>
            <a:pPr eaLnBrk="1" hangingPunct="1"/>
            <a:r>
              <a:rPr lang="it-IT" altLang="it-IT" sz="2400" b="1"/>
              <a:t>Attualmente il Decreto ha completato il suo iter avendo ottenuto il via libera dalle CRUI e dall’esame delle Commissioni Parlamentari</a:t>
            </a:r>
          </a:p>
          <a:p>
            <a:pPr eaLnBrk="1" hangingPunct="1"/>
            <a:r>
              <a:rPr lang="it-IT" altLang="it-IT" sz="2400" b="1" i="1" u="sng">
                <a:solidFill>
                  <a:srgbClr val="FF0000"/>
                </a:solidFill>
              </a:rPr>
              <a:t>Commissione VII Senato</a:t>
            </a:r>
          </a:p>
        </p:txBody>
      </p:sp>
      <p:sp>
        <p:nvSpPr>
          <p:cNvPr id="10244" name="Segnaposto numero diapositiva 5"/>
          <p:cNvSpPr>
            <a:spLocks noGrp="1"/>
          </p:cNvSpPr>
          <p:nvPr>
            <p:ph type="sldNum" sz="quarter" idx="11"/>
          </p:nvPr>
        </p:nvSpPr>
        <p:spPr>
          <a:noFill/>
        </p:spPr>
        <p:txBody>
          <a:bodyPr/>
          <a:lstStyle/>
          <a:p>
            <a:fld id="{A8A9F82E-50DA-4622-A358-D54A6D420A09}" type="slidenum">
              <a:rPr lang="it-IT" altLang="it-IT"/>
              <a:pPr/>
              <a:t>7</a:t>
            </a:fld>
            <a:endParaRPr lang="it-IT" altLang="it-IT"/>
          </a:p>
        </p:txBody>
      </p:sp>
      <p:sp>
        <p:nvSpPr>
          <p:cNvPr id="10245" name="Segnaposto piè di pagina 6"/>
          <p:cNvSpPr>
            <a:spLocks noGrp="1"/>
          </p:cNvSpPr>
          <p:nvPr>
            <p:ph type="ftr" sz="quarter" idx="10"/>
          </p:nvPr>
        </p:nvSpPr>
        <p:spPr>
          <a:noFill/>
        </p:spPr>
        <p:txBody>
          <a:bodyPr/>
          <a:lstStyle/>
          <a:p>
            <a:r>
              <a:rPr lang="it-IT" altLang="it-IT"/>
              <a:t>A cura di Marco Magrini</a:t>
            </a:r>
          </a:p>
        </p:txBody>
      </p:sp>
      <p:pic>
        <p:nvPicPr>
          <p:cNvPr id="10246" name="Picture 2"/>
          <p:cNvPicPr>
            <a:picLocks noChangeAspect="1" noChangeArrowheads="1"/>
          </p:cNvPicPr>
          <p:nvPr/>
        </p:nvPicPr>
        <p:blipFill>
          <a:blip r:embed="rId2" cstate="print"/>
          <a:srcRect/>
          <a:stretch>
            <a:fillRect/>
          </a:stretch>
        </p:blipFill>
        <p:spPr bwMode="auto">
          <a:xfrm>
            <a:off x="395288" y="3141663"/>
            <a:ext cx="8424862" cy="1008062"/>
          </a:xfrm>
          <a:prstGeom prst="rect">
            <a:avLst/>
          </a:prstGeom>
          <a:noFill/>
          <a:ln w="9525">
            <a:noFill/>
            <a:miter lim="800000"/>
            <a:headEnd/>
            <a:tailEnd/>
          </a:ln>
        </p:spPr>
      </p:pic>
      <p:pic>
        <p:nvPicPr>
          <p:cNvPr id="10247" name="Picture 3"/>
          <p:cNvPicPr>
            <a:picLocks noChangeAspect="1" noChangeArrowheads="1"/>
          </p:cNvPicPr>
          <p:nvPr/>
        </p:nvPicPr>
        <p:blipFill>
          <a:blip r:embed="rId3" cstate="print"/>
          <a:srcRect/>
          <a:stretch>
            <a:fillRect/>
          </a:stretch>
        </p:blipFill>
        <p:spPr bwMode="auto">
          <a:xfrm>
            <a:off x="395288" y="4221163"/>
            <a:ext cx="8424862" cy="1368425"/>
          </a:xfrm>
          <a:prstGeom prst="rect">
            <a:avLst/>
          </a:prstGeom>
          <a:noFill/>
          <a:ln w="9525">
            <a:noFill/>
            <a:miter lim="800000"/>
            <a:headEnd/>
            <a:tailEnd/>
          </a:ln>
        </p:spPr>
      </p:pic>
    </p:spTree>
  </p:cSld>
  <p:clrMapOvr>
    <a:masterClrMapping/>
  </p:clrMapOvr>
  <p:transition>
    <p:newsfla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11267" name="Text Box 5"/>
          <p:cNvSpPr txBox="1">
            <a:spLocks noChangeArrowheads="1"/>
          </p:cNvSpPr>
          <p:nvPr/>
        </p:nvSpPr>
        <p:spPr bwMode="auto">
          <a:xfrm>
            <a:off x="323850" y="1412875"/>
            <a:ext cx="8569325" cy="1570038"/>
          </a:xfrm>
          <a:prstGeom prst="rect">
            <a:avLst/>
          </a:prstGeom>
          <a:noFill/>
          <a:ln w="9525">
            <a:solidFill>
              <a:schemeClr val="tx1"/>
            </a:solidFill>
            <a:miter lim="800000"/>
            <a:headEnd/>
            <a:tailEnd/>
          </a:ln>
        </p:spPr>
        <p:txBody>
          <a:bodyPr>
            <a:spAutoFit/>
          </a:bodyPr>
          <a:lstStyle/>
          <a:p>
            <a:pPr eaLnBrk="1" hangingPunct="1"/>
            <a:r>
              <a:rPr lang="it-IT" altLang="it-IT" sz="2400" b="1"/>
              <a:t>Attualmente il Decreto ha quasi completato il suo iter avendo ottenuto il via libera dalle CRUI e dall’esame delle Commissioni Parlamentari</a:t>
            </a:r>
          </a:p>
          <a:p>
            <a:pPr eaLnBrk="1" hangingPunct="1"/>
            <a:r>
              <a:rPr lang="it-IT" altLang="it-IT" sz="2400" b="1" i="1" u="sng">
                <a:solidFill>
                  <a:srgbClr val="FF0000"/>
                </a:solidFill>
              </a:rPr>
              <a:t>Commissione V Camera</a:t>
            </a:r>
            <a:endParaRPr lang="it-IT" altLang="it-IT" sz="2400" b="1"/>
          </a:p>
        </p:txBody>
      </p:sp>
      <p:sp>
        <p:nvSpPr>
          <p:cNvPr id="11268" name="Segnaposto numero diapositiva 5"/>
          <p:cNvSpPr>
            <a:spLocks noGrp="1"/>
          </p:cNvSpPr>
          <p:nvPr>
            <p:ph type="sldNum" sz="quarter" idx="11"/>
          </p:nvPr>
        </p:nvSpPr>
        <p:spPr>
          <a:noFill/>
        </p:spPr>
        <p:txBody>
          <a:bodyPr/>
          <a:lstStyle/>
          <a:p>
            <a:fld id="{A3CDA498-D299-4892-B865-B4FD26859773}" type="slidenum">
              <a:rPr lang="it-IT" altLang="it-IT"/>
              <a:pPr/>
              <a:t>8</a:t>
            </a:fld>
            <a:endParaRPr lang="it-IT" altLang="it-IT"/>
          </a:p>
        </p:txBody>
      </p:sp>
      <p:sp>
        <p:nvSpPr>
          <p:cNvPr id="11269" name="Segnaposto piè di pagina 6"/>
          <p:cNvSpPr>
            <a:spLocks noGrp="1"/>
          </p:cNvSpPr>
          <p:nvPr>
            <p:ph type="ftr" sz="quarter" idx="10"/>
          </p:nvPr>
        </p:nvSpPr>
        <p:spPr>
          <a:noFill/>
        </p:spPr>
        <p:txBody>
          <a:bodyPr/>
          <a:lstStyle/>
          <a:p>
            <a:r>
              <a:rPr lang="it-IT" altLang="it-IT"/>
              <a:t>A cura di Marco Magrini</a:t>
            </a:r>
          </a:p>
        </p:txBody>
      </p:sp>
      <p:pic>
        <p:nvPicPr>
          <p:cNvPr id="11270" name="Picture 4"/>
          <p:cNvPicPr>
            <a:picLocks noChangeAspect="1" noChangeArrowheads="1"/>
          </p:cNvPicPr>
          <p:nvPr/>
        </p:nvPicPr>
        <p:blipFill>
          <a:blip r:embed="rId2" cstate="print"/>
          <a:srcRect/>
          <a:stretch>
            <a:fillRect/>
          </a:stretch>
        </p:blipFill>
        <p:spPr bwMode="auto">
          <a:xfrm>
            <a:off x="468313" y="3068638"/>
            <a:ext cx="8207375" cy="3240087"/>
          </a:xfrm>
          <a:prstGeom prst="rect">
            <a:avLst/>
          </a:prstGeom>
          <a:noFill/>
          <a:ln w="9525">
            <a:noFill/>
            <a:miter lim="800000"/>
            <a:headEnd/>
            <a:tailEnd/>
          </a:ln>
        </p:spPr>
      </p:pic>
    </p:spTree>
  </p:cSld>
  <p:clrMapOvr>
    <a:masterClrMapping/>
  </p:clrMapOvr>
  <p:transition>
    <p:newsfla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50825" y="749300"/>
            <a:ext cx="8713788" cy="461963"/>
          </a:xfrm>
          <a:prstGeom prst="rect">
            <a:avLst/>
          </a:prstGeom>
          <a:noFill/>
          <a:ln w="57150" cmpd="thinThick">
            <a:solidFill>
              <a:schemeClr val="tx1"/>
            </a:solidFill>
            <a:miter lim="800000"/>
            <a:headEnd/>
            <a:tailEnd/>
          </a:ln>
        </p:spPr>
        <p:txBody>
          <a:bodyPr>
            <a:spAutoFit/>
          </a:bodyPr>
          <a:lstStyle/>
          <a:p>
            <a:pPr algn="ctr" eaLnBrk="1" hangingPunct="1"/>
            <a:r>
              <a:rPr lang="it-IT" altLang="it-IT" sz="2400" b="1"/>
              <a:t>COEP UNIVERSITA’: PROPOSTE MODIFICA D.I. N. 19/2014</a:t>
            </a:r>
          </a:p>
        </p:txBody>
      </p:sp>
      <p:sp>
        <p:nvSpPr>
          <p:cNvPr id="12291" name="Text Box 5"/>
          <p:cNvSpPr txBox="1">
            <a:spLocks noChangeArrowheads="1"/>
          </p:cNvSpPr>
          <p:nvPr/>
        </p:nvSpPr>
        <p:spPr bwMode="auto">
          <a:xfrm>
            <a:off x="323850" y="1412875"/>
            <a:ext cx="8569325" cy="1570038"/>
          </a:xfrm>
          <a:prstGeom prst="rect">
            <a:avLst/>
          </a:prstGeom>
          <a:noFill/>
          <a:ln w="9525">
            <a:solidFill>
              <a:schemeClr val="tx1"/>
            </a:solidFill>
            <a:miter lim="800000"/>
            <a:headEnd/>
            <a:tailEnd/>
          </a:ln>
        </p:spPr>
        <p:txBody>
          <a:bodyPr>
            <a:spAutoFit/>
          </a:bodyPr>
          <a:lstStyle/>
          <a:p>
            <a:pPr eaLnBrk="1" hangingPunct="1"/>
            <a:r>
              <a:rPr lang="it-IT" altLang="it-IT" sz="2400" b="1"/>
              <a:t>Attualmente il Decreto ha quasi completato il suo iter avendo ottenuto il via libera dalle CRUI e dall’esame delle Commissioni Parlamentari</a:t>
            </a:r>
          </a:p>
          <a:p>
            <a:pPr eaLnBrk="1" hangingPunct="1"/>
            <a:r>
              <a:rPr lang="it-IT" altLang="it-IT" sz="2400" b="1" i="1" u="sng">
                <a:solidFill>
                  <a:srgbClr val="FF0000"/>
                </a:solidFill>
              </a:rPr>
              <a:t>Commissione VII Camera (favorevole con osservazioni)</a:t>
            </a:r>
            <a:endParaRPr lang="it-IT" altLang="it-IT" sz="2400" b="1"/>
          </a:p>
        </p:txBody>
      </p:sp>
      <p:sp>
        <p:nvSpPr>
          <p:cNvPr id="12292" name="Segnaposto numero diapositiva 5"/>
          <p:cNvSpPr>
            <a:spLocks noGrp="1"/>
          </p:cNvSpPr>
          <p:nvPr>
            <p:ph type="sldNum" sz="quarter" idx="11"/>
          </p:nvPr>
        </p:nvSpPr>
        <p:spPr>
          <a:noFill/>
        </p:spPr>
        <p:txBody>
          <a:bodyPr/>
          <a:lstStyle/>
          <a:p>
            <a:fld id="{0F4F8EC2-563B-4BD6-9E1F-1157EA86588E}" type="slidenum">
              <a:rPr lang="it-IT" altLang="it-IT"/>
              <a:pPr/>
              <a:t>9</a:t>
            </a:fld>
            <a:endParaRPr lang="it-IT" altLang="it-IT"/>
          </a:p>
        </p:txBody>
      </p:sp>
      <p:sp>
        <p:nvSpPr>
          <p:cNvPr id="12293" name="Segnaposto piè di pagina 6"/>
          <p:cNvSpPr>
            <a:spLocks noGrp="1"/>
          </p:cNvSpPr>
          <p:nvPr>
            <p:ph type="ftr" sz="quarter" idx="10"/>
          </p:nvPr>
        </p:nvSpPr>
        <p:spPr>
          <a:noFill/>
        </p:spPr>
        <p:txBody>
          <a:bodyPr/>
          <a:lstStyle/>
          <a:p>
            <a:r>
              <a:rPr lang="it-IT" altLang="it-IT"/>
              <a:t>A cura di Marco Magrini</a:t>
            </a:r>
          </a:p>
        </p:txBody>
      </p:sp>
      <p:pic>
        <p:nvPicPr>
          <p:cNvPr id="12294" name="Picture 2"/>
          <p:cNvPicPr>
            <a:picLocks noChangeAspect="1" noChangeArrowheads="1"/>
          </p:cNvPicPr>
          <p:nvPr/>
        </p:nvPicPr>
        <p:blipFill>
          <a:blip r:embed="rId2" cstate="print"/>
          <a:srcRect/>
          <a:stretch>
            <a:fillRect/>
          </a:stretch>
        </p:blipFill>
        <p:spPr bwMode="auto">
          <a:xfrm>
            <a:off x="468313" y="3068638"/>
            <a:ext cx="8280400" cy="1223962"/>
          </a:xfrm>
          <a:prstGeom prst="rect">
            <a:avLst/>
          </a:prstGeom>
          <a:noFill/>
          <a:ln w="9525">
            <a:noFill/>
            <a:miter lim="800000"/>
            <a:headEnd/>
            <a:tailEnd/>
          </a:ln>
        </p:spPr>
      </p:pic>
      <p:pic>
        <p:nvPicPr>
          <p:cNvPr id="12295" name="Picture 3"/>
          <p:cNvPicPr>
            <a:picLocks noChangeAspect="1" noChangeArrowheads="1"/>
          </p:cNvPicPr>
          <p:nvPr/>
        </p:nvPicPr>
        <p:blipFill>
          <a:blip r:embed="rId3" cstate="print"/>
          <a:srcRect/>
          <a:stretch>
            <a:fillRect/>
          </a:stretch>
        </p:blipFill>
        <p:spPr bwMode="auto">
          <a:xfrm>
            <a:off x="468313" y="4292600"/>
            <a:ext cx="8280400" cy="2016125"/>
          </a:xfrm>
          <a:prstGeom prst="rect">
            <a:avLst/>
          </a:prstGeom>
          <a:noFill/>
          <a:ln w="9525">
            <a:noFill/>
            <a:miter lim="800000"/>
            <a:headEnd/>
            <a:tailEnd/>
          </a:ln>
        </p:spPr>
      </p:pic>
    </p:spTree>
  </p:cSld>
  <p:clrMapOvr>
    <a:masterClrMapping/>
  </p:clrMapOvr>
  <p:transition>
    <p:newsflash/>
  </p:transition>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13996</TotalTime>
  <Words>5871</Words>
  <Application>Microsoft Office PowerPoint</Application>
  <PresentationFormat>Presentazione su schermo (4:3)</PresentationFormat>
  <Paragraphs>439</Paragraphs>
  <Slides>56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56</vt:i4>
      </vt:variant>
    </vt:vector>
  </HeadingPairs>
  <TitlesOfParts>
    <vt:vector size="61" baseType="lpstr">
      <vt:lpstr>Arial</vt:lpstr>
      <vt:lpstr>Arial Black</vt:lpstr>
      <vt:lpstr>Times New Roman</vt:lpstr>
      <vt:lpstr>Wingdings</vt:lpstr>
      <vt:lpstr>Pixel</vt:lpstr>
      <vt:lpstr>COEP e COAN UNIVERSITA’: PROPOSTE MODIFICA D.I. n. 19/2014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dc:creator>
  <cp:lastModifiedBy>MC</cp:lastModifiedBy>
  <cp:revision>858</cp:revision>
  <cp:lastPrinted>2005-01-12T16:44:32Z</cp:lastPrinted>
  <dcterms:created xsi:type="dcterms:W3CDTF">1601-01-01T00:00:00Z</dcterms:created>
  <dcterms:modified xsi:type="dcterms:W3CDTF">2017-06-16T08:13:02Z</dcterms:modified>
</cp:coreProperties>
</file>