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7"/>
  </p:notesMasterIdLst>
  <p:sldIdLst>
    <p:sldId id="1290" r:id="rId2"/>
    <p:sldId id="1545" r:id="rId3"/>
    <p:sldId id="1525" r:id="rId4"/>
    <p:sldId id="1560" r:id="rId5"/>
    <p:sldId id="1562" r:id="rId6"/>
    <p:sldId id="1563" r:id="rId7"/>
    <p:sldId id="1564" r:id="rId8"/>
    <p:sldId id="1565" r:id="rId9"/>
    <p:sldId id="1566" r:id="rId10"/>
    <p:sldId id="1567" r:id="rId11"/>
    <p:sldId id="1568" r:id="rId12"/>
    <p:sldId id="1569" r:id="rId13"/>
    <p:sldId id="1570" r:id="rId14"/>
    <p:sldId id="1571" r:id="rId15"/>
    <p:sldId id="1572" r:id="rId16"/>
    <p:sldId id="1573" r:id="rId17"/>
    <p:sldId id="1574" r:id="rId18"/>
    <p:sldId id="1575" r:id="rId19"/>
    <p:sldId id="1576" r:id="rId20"/>
    <p:sldId id="1577" r:id="rId21"/>
    <p:sldId id="1578" r:id="rId22"/>
    <p:sldId id="1579" r:id="rId23"/>
    <p:sldId id="1580" r:id="rId24"/>
    <p:sldId id="1581" r:id="rId25"/>
    <p:sldId id="1582" r:id="rId26"/>
    <p:sldId id="1583" r:id="rId27"/>
    <p:sldId id="1584" r:id="rId28"/>
    <p:sldId id="1585" r:id="rId29"/>
    <p:sldId id="1586" r:id="rId30"/>
    <p:sldId id="1587" r:id="rId31"/>
    <p:sldId id="1588" r:id="rId32"/>
    <p:sldId id="1589" r:id="rId33"/>
    <p:sldId id="1591" r:id="rId34"/>
    <p:sldId id="1590" r:id="rId35"/>
    <p:sldId id="1592" r:id="rId36"/>
  </p:sldIdLst>
  <p:sldSz cx="9144000" cy="6858000" type="screen4x3"/>
  <p:notesSz cx="6797675" cy="9928225"/>
  <p:defaultTextStyle>
    <a:defPPr>
      <a:defRPr lang="en-US"/>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modifyVerifier cryptProviderType="rsaAES" cryptAlgorithmClass="hash" cryptAlgorithmType="typeAny" cryptAlgorithmSid="14" spinCount="100000" saltData="XV4hDsF5413IFz3c5IpBHg==" hashData="VzzF3Rl1aK8FrGn/19Y20s0p/F2uQwp78A3Gll3OMOG9KN1xoStlCjZgD1faECWKx+ao94ogaMDmEnrIeQqn3g=="/>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8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it-IT"/>
          </a:p>
        </p:txBody>
      </p:sp>
      <p:sp>
        <p:nvSpPr>
          <p:cNvPr id="2253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79450" y="4716463"/>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990" name="Rectangle 6"/>
          <p:cNvSpPr>
            <a:spLocks noGrp="1" noChangeArrowheads="1"/>
          </p:cNvSpPr>
          <p:nvPr>
            <p:ph type="ftr" sz="quarter" idx="4"/>
          </p:nvPr>
        </p:nvSpPr>
        <p:spPr bwMode="auto">
          <a:xfrm>
            <a:off x="0"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91" name="Rectangle 7"/>
          <p:cNvSpPr>
            <a:spLocks noGrp="1" noChangeArrowheads="1"/>
          </p:cNvSpPr>
          <p:nvPr>
            <p:ph type="sldNum" sz="quarter" idx="5"/>
          </p:nvPr>
        </p:nvSpPr>
        <p:spPr bwMode="auto">
          <a:xfrm>
            <a:off x="3849688"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itchFamily="18" charset="0"/>
              </a:defRPr>
            </a:lvl1pPr>
          </a:lstStyle>
          <a:p>
            <a:pPr>
              <a:defRPr/>
            </a:pPr>
            <a:fld id="{F0528449-EC9C-41F3-8B55-D467288B5FCE}" type="slidenum">
              <a:rPr lang="it-IT" altLang="it-IT"/>
              <a:pPr>
                <a:defRPr/>
              </a:pPr>
              <a:t>‹N›</a:t>
            </a:fld>
            <a:endParaRPr lang="it-IT" altLang="it-IT"/>
          </a:p>
        </p:txBody>
      </p:sp>
    </p:spTree>
    <p:extLst>
      <p:ext uri="{BB962C8B-B14F-4D97-AF65-F5344CB8AC3E}">
        <p14:creationId xmlns:p14="http://schemas.microsoft.com/office/powerpoint/2010/main" val="40373553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tito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grpSp>
      <p:sp>
        <p:nvSpPr>
          <p:cNvPr id="3688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it-IT" noProof="0"/>
              <a:t>Fare clic per modificare lo stile del titolo</a:t>
            </a:r>
          </a:p>
        </p:txBody>
      </p:sp>
      <p:sp>
        <p:nvSpPr>
          <p:cNvPr id="3688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it-IT" noProof="0"/>
              <a:t>Fare clic per modificare lo stile del sottotitolo dello schema</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it-IT"/>
          </a:p>
        </p:txBody>
      </p:sp>
      <p:sp>
        <p:nvSpPr>
          <p:cNvPr id="19" name="Rectangle 17"/>
          <p:cNvSpPr>
            <a:spLocks noGrp="1" noChangeArrowheads="1"/>
          </p:cNvSpPr>
          <p:nvPr>
            <p:ph type="ftr" sz="quarter" idx="11"/>
          </p:nvPr>
        </p:nvSpPr>
        <p:spPr/>
        <p:txBody>
          <a:bodyPr/>
          <a:lstStyle>
            <a:lvl1pPr>
              <a:defRPr/>
            </a:lvl1pPr>
          </a:lstStyle>
          <a:p>
            <a:pPr>
              <a:defRPr/>
            </a:pPr>
            <a:r>
              <a:rPr lang="it-IT"/>
              <a:t>A cura di Marco Magrini</a:t>
            </a:r>
          </a:p>
        </p:txBody>
      </p:sp>
      <p:sp>
        <p:nvSpPr>
          <p:cNvPr id="20" name="Rectangle 18"/>
          <p:cNvSpPr>
            <a:spLocks noGrp="1" noChangeArrowheads="1"/>
          </p:cNvSpPr>
          <p:nvPr>
            <p:ph type="sldNum" sz="quarter" idx="12"/>
          </p:nvPr>
        </p:nvSpPr>
        <p:spPr/>
        <p:txBody>
          <a:bodyPr/>
          <a:lstStyle>
            <a:lvl1pPr>
              <a:defRPr smtClean="0"/>
            </a:lvl1pPr>
          </a:lstStyle>
          <a:p>
            <a:pPr>
              <a:defRPr/>
            </a:pPr>
            <a:fld id="{3CFE056B-0A9F-4E7C-83A6-6C0414C3F57D}" type="slidenum">
              <a:rPr lang="it-IT" altLang="it-IT"/>
              <a:pPr>
                <a:defRPr/>
              </a:pPr>
              <a:t>‹N›</a:t>
            </a:fld>
            <a:endParaRPr lang="it-IT" altLang="it-IT"/>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F0E8C58F-F34F-4E68-ACAD-1E104E609F23}"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457200"/>
            <a:ext cx="2057400" cy="54102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457200"/>
            <a:ext cx="6019800" cy="54102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3AFE1E37-75D4-4755-84C4-5EBFA91BEDB0}"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7022E97A-FDCA-4534-B6D2-9FB2E527D968}"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1E2D12D0-3EA1-4689-98E0-B2FBF09F7538}"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3D20CE80-4FC1-4724-B16C-3E4BE8E2FC55}"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8" name="Rectangle 3"/>
          <p:cNvSpPr>
            <a:spLocks noGrp="1" noChangeArrowheads="1"/>
          </p:cNvSpPr>
          <p:nvPr>
            <p:ph type="sldNum" sz="quarter" idx="11"/>
          </p:nvPr>
        </p:nvSpPr>
        <p:spPr>
          <a:ln/>
        </p:spPr>
        <p:txBody>
          <a:bodyPr/>
          <a:lstStyle>
            <a:lvl1pPr>
              <a:defRPr/>
            </a:lvl1pPr>
          </a:lstStyle>
          <a:p>
            <a:pPr>
              <a:defRPr/>
            </a:pPr>
            <a:fld id="{8916B785-564F-4800-9A5E-5A86E87EA2D3}" type="slidenum">
              <a:rPr lang="it-IT" altLang="it-IT"/>
              <a:pPr>
                <a:defRPr/>
              </a:pPr>
              <a:t>‹N›</a:t>
            </a:fld>
            <a:endParaRPr lang="it-IT" altLang="it-IT"/>
          </a:p>
        </p:txBody>
      </p:sp>
      <p:sp>
        <p:nvSpPr>
          <p:cNvPr id="9"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4" name="Rectangle 3"/>
          <p:cNvSpPr>
            <a:spLocks noGrp="1" noChangeArrowheads="1"/>
          </p:cNvSpPr>
          <p:nvPr>
            <p:ph type="sldNum" sz="quarter" idx="11"/>
          </p:nvPr>
        </p:nvSpPr>
        <p:spPr>
          <a:ln/>
        </p:spPr>
        <p:txBody>
          <a:bodyPr/>
          <a:lstStyle>
            <a:lvl1pPr>
              <a:defRPr/>
            </a:lvl1pPr>
          </a:lstStyle>
          <a:p>
            <a:pPr>
              <a:defRPr/>
            </a:pPr>
            <a:fld id="{55E09114-C393-4046-ACDF-AC96AFD8D5EA}" type="slidenum">
              <a:rPr lang="it-IT" altLang="it-IT"/>
              <a:pPr>
                <a:defRPr/>
              </a:pPr>
              <a:t>‹N›</a:t>
            </a:fld>
            <a:endParaRPr lang="it-IT" altLang="it-IT"/>
          </a:p>
        </p:txBody>
      </p:sp>
      <p:sp>
        <p:nvSpPr>
          <p:cNvPr id="5"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3" name="Rectangle 3"/>
          <p:cNvSpPr>
            <a:spLocks noGrp="1" noChangeArrowheads="1"/>
          </p:cNvSpPr>
          <p:nvPr>
            <p:ph type="sldNum" sz="quarter" idx="11"/>
          </p:nvPr>
        </p:nvSpPr>
        <p:spPr>
          <a:ln/>
        </p:spPr>
        <p:txBody>
          <a:bodyPr/>
          <a:lstStyle>
            <a:lvl1pPr>
              <a:defRPr/>
            </a:lvl1pPr>
          </a:lstStyle>
          <a:p>
            <a:pPr>
              <a:defRPr/>
            </a:pPr>
            <a:fld id="{EBA9104C-9A54-43FD-9CCB-39DB5C4CD5CB}" type="slidenum">
              <a:rPr lang="it-IT" altLang="it-IT"/>
              <a:pPr>
                <a:defRPr/>
              </a:pPr>
              <a:t>‹N›</a:t>
            </a:fld>
            <a:endParaRPr lang="it-IT" altLang="it-IT"/>
          </a:p>
        </p:txBody>
      </p:sp>
      <p:sp>
        <p:nvSpPr>
          <p:cNvPr id="4"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1E1EE909-5762-44AC-8F1F-F3BAC3B42985}"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E0EFE603-F42C-4524-B3E5-8A77653C6D39}"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r>
              <a:rPr lang="it-IT"/>
              <a:t>A cura di Marco Magrini</a:t>
            </a:r>
          </a:p>
        </p:txBody>
      </p:sp>
      <p:sp>
        <p:nvSpPr>
          <p:cNvPr id="35843" name="Rectangle 3"/>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Black" pitchFamily="34" charset="0"/>
              </a:defRPr>
            </a:lvl1pPr>
          </a:lstStyle>
          <a:p>
            <a:pPr>
              <a:defRPr/>
            </a:pPr>
            <a:fld id="{CFCD0C99-F299-43E2-9CBC-084B27C0EE67}" type="slidenum">
              <a:rPr lang="it-IT" altLang="it-IT"/>
              <a:pPr>
                <a:defRPr/>
              </a:pPr>
              <a:t>‹N›</a:t>
            </a:fld>
            <a:endParaRPr lang="it-IT" altLang="it-IT"/>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grpSp>
      <p:sp>
        <p:nvSpPr>
          <p:cNvPr id="3585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3585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35856" name="Rectangle 16"/>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it-IT"/>
          </a:p>
        </p:txBody>
      </p:sp>
    </p:spTree>
  </p:cSld>
  <p:clrMap bg1="lt1" tx1="dk1" bg2="lt2" tx2="dk2" accent1="accent1" accent2="accent2" accent3="accent3" accent4="accent4" accent5="accent5" accent6="accent6" hlink="hlink" folHlink="folHlink"/>
  <p:sldLayoutIdLst>
    <p:sldLayoutId id="2147484837" r:id="rId1"/>
    <p:sldLayoutId id="2147484827" r:id="rId2"/>
    <p:sldLayoutId id="2147484828" r:id="rId3"/>
    <p:sldLayoutId id="2147484829" r:id="rId4"/>
    <p:sldLayoutId id="2147484830" r:id="rId5"/>
    <p:sldLayoutId id="2147484831" r:id="rId6"/>
    <p:sldLayoutId id="2147484832" r:id="rId7"/>
    <p:sldLayoutId id="2147484833" r:id="rId8"/>
    <p:sldLayoutId id="2147484834" r:id="rId9"/>
    <p:sldLayoutId id="2147484835" r:id="rId10"/>
    <p:sldLayoutId id="2147484836"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fade">
                                      <p:cBhvr>
                                        <p:cTn id="7" dur="2000"/>
                                        <p:tgtEl>
                                          <p:spTgt spid="358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55">
                                            <p:txEl>
                                              <p:pRg st="0" end="0"/>
                                            </p:txEl>
                                          </p:spTgt>
                                        </p:tgtEl>
                                        <p:attrNameLst>
                                          <p:attrName>style.visibility</p:attrName>
                                        </p:attrNameLst>
                                      </p:cBhvr>
                                      <p:to>
                                        <p:strVal val="visible"/>
                                      </p:to>
                                    </p:set>
                                    <p:animEffect transition="in" filter="fade">
                                      <p:cBhvr>
                                        <p:cTn id="12" dur="2000"/>
                                        <p:tgtEl>
                                          <p:spTgt spid="358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5855">
                                            <p:txEl>
                                              <p:pRg st="1" end="1"/>
                                            </p:txEl>
                                          </p:spTgt>
                                        </p:tgtEl>
                                        <p:attrNameLst>
                                          <p:attrName>style.visibility</p:attrName>
                                        </p:attrNameLst>
                                      </p:cBhvr>
                                      <p:to>
                                        <p:strVal val="visible"/>
                                      </p:to>
                                    </p:set>
                                    <p:animEffect transition="in" filter="fade">
                                      <p:cBhvr>
                                        <p:cTn id="15" dur="2000"/>
                                        <p:tgtEl>
                                          <p:spTgt spid="358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855">
                                            <p:txEl>
                                              <p:pRg st="2" end="2"/>
                                            </p:txEl>
                                          </p:spTgt>
                                        </p:tgtEl>
                                        <p:attrNameLst>
                                          <p:attrName>style.visibility</p:attrName>
                                        </p:attrNameLst>
                                      </p:cBhvr>
                                      <p:to>
                                        <p:strVal val="visible"/>
                                      </p:to>
                                    </p:set>
                                    <p:animEffect transition="in" filter="fade">
                                      <p:cBhvr>
                                        <p:cTn id="18" dur="2000"/>
                                        <p:tgtEl>
                                          <p:spTgt spid="358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855">
                                            <p:txEl>
                                              <p:pRg st="3" end="3"/>
                                            </p:txEl>
                                          </p:spTgt>
                                        </p:tgtEl>
                                        <p:attrNameLst>
                                          <p:attrName>style.visibility</p:attrName>
                                        </p:attrNameLst>
                                      </p:cBhvr>
                                      <p:to>
                                        <p:strVal val="visible"/>
                                      </p:to>
                                    </p:set>
                                    <p:animEffect transition="in" filter="fade">
                                      <p:cBhvr>
                                        <p:cTn id="21" dur="2000"/>
                                        <p:tgtEl>
                                          <p:spTgt spid="35855">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855">
                                            <p:txEl>
                                              <p:pRg st="4" end="4"/>
                                            </p:txEl>
                                          </p:spTgt>
                                        </p:tgtEl>
                                        <p:attrNameLst>
                                          <p:attrName>style.visibility</p:attrName>
                                        </p:attrNameLst>
                                      </p:cBhvr>
                                      <p:to>
                                        <p:strVal val="visible"/>
                                      </p:to>
                                    </p:set>
                                    <p:animEffect transition="in" filter="fade">
                                      <p:cBhvr>
                                        <p:cTn id="24" dur="2000"/>
                                        <p:tgtEl>
                                          <p:spTgt spid="358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p:bldP spid="35855" grpId="0" build="p">
        <p:tmplLst>
          <p:tmpl lvl="1">
            <p:tnLst>
              <p:par>
                <p:cTn presetID="10" presetClass="entr" presetSubtype="0" fill="hold" nodeType="click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Lst>
      </p:bldP>
    </p:bldLst>
  </p:timing>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43213" y="1628775"/>
            <a:ext cx="6300787" cy="2520950"/>
          </a:xfrm>
        </p:spPr>
        <p:txBody>
          <a:bodyPr/>
          <a:lstStyle/>
          <a:p>
            <a:pPr algn="ctr" eaLnBrk="1" hangingPunct="1"/>
            <a:r>
              <a:rPr lang="it-IT" altLang="it-IT" sz="3800" b="1" dirty="0"/>
              <a:t>RIFLESSI FISCALI E CONTABILI DI ALCUNE OPERAZIONI</a:t>
            </a:r>
            <a:endParaRPr lang="it-IT" altLang="it-IT" sz="3800" dirty="0"/>
          </a:p>
        </p:txBody>
      </p:sp>
      <p:sp>
        <p:nvSpPr>
          <p:cNvPr id="3075" name="Segnaposto numero diapositiva 5"/>
          <p:cNvSpPr>
            <a:spLocks noGrp="1"/>
          </p:cNvSpPr>
          <p:nvPr>
            <p:ph type="sldNum" sz="quarter" idx="12"/>
          </p:nvPr>
        </p:nvSpPr>
        <p:spPr>
          <a:xfrm>
            <a:off x="457200" y="6245225"/>
            <a:ext cx="2133600" cy="476250"/>
          </a:xfrm>
          <a:noFill/>
          <a:ln>
            <a:miter lim="800000"/>
            <a:headEnd/>
            <a:tailEnd/>
          </a:ln>
        </p:spPr>
        <p:txBody>
          <a:bodyPr/>
          <a:lstStyle/>
          <a:p>
            <a:pPr algn="l"/>
            <a:fld id="{655EA656-A59D-4CB1-96FB-CB607F799955}" type="slidenum">
              <a:rPr lang="it-IT" altLang="it-IT"/>
              <a:pPr algn="l"/>
              <a:t>1</a:t>
            </a:fld>
            <a:endParaRPr lang="it-IT" altLang="it-IT"/>
          </a:p>
        </p:txBody>
      </p:sp>
      <p:sp>
        <p:nvSpPr>
          <p:cNvPr id="3076" name="Segnaposto piè di pagina 4"/>
          <p:cNvSpPr>
            <a:spLocks noGrp="1"/>
          </p:cNvSpPr>
          <p:nvPr>
            <p:ph type="ftr" sz="quarter" idx="11"/>
          </p:nvPr>
        </p:nvSpPr>
        <p:spPr>
          <a:noFill/>
          <a:ln>
            <a:miter lim="800000"/>
            <a:headEnd/>
            <a:tailEnd/>
          </a:ln>
        </p:spPr>
        <p:txBody>
          <a:bodyPr/>
          <a:lstStyle/>
          <a:p>
            <a:r>
              <a:rPr lang="it-IT" altLang="it-IT"/>
              <a:t>A cura di Marco Magrini</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12420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 prassi </a:t>
            </a:r>
            <a:r>
              <a:rPr lang="it-IT" sz="2800" b="1" i="1" dirty="0" err="1">
                <a:effectLst>
                  <a:outerShdw blurRad="38100" dist="38100" dir="2700000" algn="tl">
                    <a:srgbClr val="000000">
                      <a:alpha val="43137"/>
                    </a:srgbClr>
                  </a:outerShdw>
                </a:effectLst>
              </a:rPr>
              <a:t>AdE</a:t>
            </a:r>
            <a:endParaRPr lang="it-IT" sz="2800" b="1" i="1" dirty="0">
              <a:effectLst>
                <a:outerShdw blurRad="38100" dist="38100" dir="2700000" algn="tl">
                  <a:srgbClr val="000000">
                    <a:alpha val="43137"/>
                  </a:srgbClr>
                </a:outerShdw>
              </a:effectLst>
            </a:endParaRPr>
          </a:p>
          <a:p>
            <a:endParaRPr lang="it-IT" sz="1000" dirty="0"/>
          </a:p>
          <a:p>
            <a:r>
              <a:rPr lang="it-IT" sz="2800" b="1" dirty="0">
                <a:solidFill>
                  <a:srgbClr val="FF0000"/>
                </a:solidFill>
              </a:rPr>
              <a:t>Agenzia delle entrate - risoluzione n. 21/E/2011</a:t>
            </a:r>
            <a:r>
              <a:rPr lang="it-IT" sz="2800" dirty="0"/>
              <a:t> </a:t>
            </a:r>
          </a:p>
          <a:p>
            <a:r>
              <a:rPr lang="it-IT" sz="2800" dirty="0"/>
              <a:t>Se però a fronte della consegna del buono c’è lo </a:t>
            </a:r>
            <a:r>
              <a:rPr lang="it-IT" sz="2800" b="1" dirty="0">
                <a:solidFill>
                  <a:srgbClr val="0070C0"/>
                </a:solidFill>
              </a:rPr>
              <a:t>scambio con erogazione della prestazione di servizi (prestito bibliotecario) l’operazione rileva ai fini IVA </a:t>
            </a:r>
          </a:p>
          <a:p>
            <a:r>
              <a:rPr lang="it-IT" sz="2800" dirty="0"/>
              <a:t>siamo esattamente nell’ipotesi descritta nella risoluzione del “</a:t>
            </a:r>
            <a:r>
              <a:rPr lang="it-IT" sz="2800" i="1" dirty="0">
                <a:solidFill>
                  <a:srgbClr val="0070C0"/>
                </a:solidFill>
                <a:effectLst>
                  <a:outerShdw blurRad="38100" dist="38100" dir="2700000" algn="tl">
                    <a:srgbClr val="000000">
                      <a:alpha val="43137"/>
                    </a:srgbClr>
                  </a:outerShdw>
                </a:effectLst>
              </a:rPr>
              <a:t>c) Rapporto tra beneficiario del buono ed esercizio convenzionato</a:t>
            </a:r>
            <a:r>
              <a:rPr lang="it-IT" sz="2800" dirty="0"/>
              <a:t>”.</a:t>
            </a:r>
            <a:endParaRPr lang="it-IT" sz="2600" u="sng" dirty="0">
              <a:effectLst>
                <a:outerShdw blurRad="38100" dist="38100" dir="2700000" algn="tl">
                  <a:srgbClr val="000000">
                    <a:alpha val="43137"/>
                  </a:srgbClr>
                </a:outerShdw>
              </a:effectLst>
            </a:endParaRP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10</a:t>
            </a:fld>
            <a:endParaRPr lang="it-IT" altLang="it-IT"/>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3693319"/>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 prassi </a:t>
            </a:r>
            <a:r>
              <a:rPr lang="it-IT" sz="2800" b="1" i="1" dirty="0" err="1">
                <a:effectLst>
                  <a:outerShdw blurRad="38100" dist="38100" dir="2700000" algn="tl">
                    <a:srgbClr val="000000">
                      <a:alpha val="43137"/>
                    </a:srgbClr>
                  </a:outerShdw>
                </a:effectLst>
              </a:rPr>
              <a:t>AdE</a:t>
            </a:r>
            <a:endParaRPr lang="it-IT" sz="2800" b="1" i="1" dirty="0">
              <a:effectLst>
                <a:outerShdw blurRad="38100" dist="38100" dir="2700000" algn="tl">
                  <a:srgbClr val="000000">
                    <a:alpha val="43137"/>
                  </a:srgbClr>
                </a:outerShdw>
              </a:effectLst>
            </a:endParaRPr>
          </a:p>
          <a:p>
            <a:endParaRPr lang="it-IT" sz="1000" dirty="0"/>
          </a:p>
          <a:p>
            <a:r>
              <a:rPr lang="it-IT" sz="2800" b="1" dirty="0">
                <a:solidFill>
                  <a:srgbClr val="FF0000"/>
                </a:solidFill>
              </a:rPr>
              <a:t>Agenzia delle entrate - risoluzione n. 21/E/2011</a:t>
            </a:r>
            <a:r>
              <a:rPr lang="it-IT" sz="2800" dirty="0"/>
              <a:t> </a:t>
            </a:r>
          </a:p>
          <a:p>
            <a:r>
              <a:rPr lang="it-IT" sz="2800" dirty="0"/>
              <a:t>Quindi quando la </a:t>
            </a:r>
            <a:r>
              <a:rPr lang="it-IT" sz="2800" dirty="0">
                <a:solidFill>
                  <a:srgbClr val="0070C0"/>
                </a:solidFill>
                <a:effectLst>
                  <a:outerShdw blurRad="38100" dist="38100" dir="2700000" algn="tl">
                    <a:srgbClr val="000000">
                      <a:alpha val="43137"/>
                    </a:srgbClr>
                  </a:outerShdw>
                </a:effectLst>
              </a:rPr>
              <a:t>biblioteca convenzionata IFLA eroga la propria prestazione di servizi a favore anche di altra biblioteca o di terzo portatore del buono di pagamento IFLA</a:t>
            </a:r>
            <a:r>
              <a:rPr lang="it-IT" sz="2800" dirty="0"/>
              <a:t>, opera nell’ambito di una </a:t>
            </a:r>
            <a:r>
              <a:rPr lang="it-IT" sz="2800" b="1" dirty="0">
                <a:solidFill>
                  <a:srgbClr val="0070C0"/>
                </a:solidFill>
              </a:rPr>
              <a:t>attività rilevante IVA con il prezzo pattuito che corrisponde al valore facciale del titolo di pagamento</a:t>
            </a:r>
            <a:endParaRPr lang="it-IT" sz="2600" b="1" u="sng" dirty="0">
              <a:solidFill>
                <a:srgbClr val="0070C0"/>
              </a:solidFill>
              <a:effectLst>
                <a:outerShdw blurRad="38100" dist="38100" dir="2700000" algn="tl">
                  <a:srgbClr val="000000">
                    <a:alpha val="43137"/>
                  </a:srgbClr>
                </a:outerShdw>
              </a:effectLst>
            </a:endParaRP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11</a:t>
            </a:fld>
            <a:endParaRPr lang="it-IT" altLang="it-IT"/>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555093"/>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 prassi </a:t>
            </a:r>
            <a:r>
              <a:rPr lang="it-IT" sz="2800" b="1" i="1" dirty="0" err="1">
                <a:effectLst>
                  <a:outerShdw blurRad="38100" dist="38100" dir="2700000" algn="tl">
                    <a:srgbClr val="000000">
                      <a:alpha val="43137"/>
                    </a:srgbClr>
                  </a:outerShdw>
                </a:effectLst>
              </a:rPr>
              <a:t>AdE</a:t>
            </a:r>
            <a:endParaRPr lang="it-IT" sz="2800" b="1" i="1" dirty="0">
              <a:effectLst>
                <a:outerShdw blurRad="38100" dist="38100" dir="2700000" algn="tl">
                  <a:srgbClr val="000000">
                    <a:alpha val="43137"/>
                  </a:srgbClr>
                </a:outerShdw>
              </a:effectLst>
            </a:endParaRPr>
          </a:p>
          <a:p>
            <a:endParaRPr lang="it-IT" sz="1000" dirty="0"/>
          </a:p>
          <a:p>
            <a:r>
              <a:rPr lang="it-IT" sz="2800" b="1" dirty="0">
                <a:solidFill>
                  <a:srgbClr val="FF0000"/>
                </a:solidFill>
              </a:rPr>
              <a:t>Agenzia delle entrate - risoluzione n. 21/E/2011</a:t>
            </a:r>
            <a:r>
              <a:rPr lang="it-IT" sz="2800" dirty="0"/>
              <a:t> </a:t>
            </a:r>
          </a:p>
          <a:p>
            <a:r>
              <a:rPr lang="it-IT" sz="2800" dirty="0"/>
              <a:t>In questo caso </a:t>
            </a:r>
            <a:r>
              <a:rPr lang="it-IT" sz="2800" b="1" dirty="0">
                <a:solidFill>
                  <a:srgbClr val="0070C0"/>
                </a:solidFill>
              </a:rPr>
              <a:t>la prestazione, a fronte del quale viene consegnato il buono IFLA, è classificabile come esente IVA ai sensi dell’art. 10, comma 1, punto n. 22 del </a:t>
            </a:r>
            <a:r>
              <a:rPr lang="it-IT" sz="2800" b="1" dirty="0" err="1">
                <a:solidFill>
                  <a:srgbClr val="0070C0"/>
                </a:solidFill>
              </a:rPr>
              <a:t>Dpr</a:t>
            </a:r>
            <a:r>
              <a:rPr lang="it-IT" sz="2800" b="1" dirty="0">
                <a:solidFill>
                  <a:srgbClr val="0070C0"/>
                </a:solidFill>
              </a:rPr>
              <a:t>. 633/1972 </a:t>
            </a:r>
            <a:r>
              <a:rPr lang="it-IT" sz="2800" dirty="0"/>
              <a:t>ove si prevede che </a:t>
            </a:r>
            <a:r>
              <a:rPr lang="it-IT" sz="2800" i="1" dirty="0">
                <a:solidFill>
                  <a:srgbClr val="0070C0"/>
                </a:solidFill>
              </a:rPr>
              <a:t>rientrano nell’esenzione le prestazioni proprie delle biblioteche, discoteche e simili e quelle inerenti alla visita di musei, gallerie, pinacoteche, monumenti, ville, palazzi, parchi, giardini botanici e zoologici e simili</a:t>
            </a:r>
            <a:r>
              <a:rPr lang="it-IT" sz="2800" dirty="0"/>
              <a:t>.</a:t>
            </a:r>
            <a:endParaRPr lang="it-IT" sz="2600" b="1" u="sng" dirty="0">
              <a:solidFill>
                <a:srgbClr val="0070C0"/>
              </a:solidFill>
              <a:effectLst>
                <a:outerShdw blurRad="38100" dist="38100" dir="2700000" algn="tl">
                  <a:srgbClr val="000000">
                    <a:alpha val="43137"/>
                  </a:srgbClr>
                </a:outerShdw>
              </a:effectLst>
            </a:endParaRP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12</a:t>
            </a:fld>
            <a:endParaRPr lang="it-IT" altLang="it-IT"/>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326243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 prassi </a:t>
            </a:r>
            <a:r>
              <a:rPr lang="it-IT" sz="2800" b="1" i="1" dirty="0" err="1">
                <a:effectLst>
                  <a:outerShdw blurRad="38100" dist="38100" dir="2700000" algn="tl">
                    <a:srgbClr val="000000">
                      <a:alpha val="43137"/>
                    </a:srgbClr>
                  </a:outerShdw>
                </a:effectLst>
              </a:rPr>
              <a:t>AdE</a:t>
            </a:r>
            <a:endParaRPr lang="it-IT" sz="2800" b="1" i="1" dirty="0">
              <a:effectLst>
                <a:outerShdw blurRad="38100" dist="38100" dir="2700000" algn="tl">
                  <a:srgbClr val="000000">
                    <a:alpha val="43137"/>
                  </a:srgbClr>
                </a:outerShdw>
              </a:effectLst>
            </a:endParaRPr>
          </a:p>
          <a:p>
            <a:endParaRPr lang="it-IT" sz="1000" dirty="0"/>
          </a:p>
          <a:p>
            <a:r>
              <a:rPr lang="it-IT" sz="2800" b="1" dirty="0">
                <a:solidFill>
                  <a:srgbClr val="FF0000"/>
                </a:solidFill>
              </a:rPr>
              <a:t>Agenzia delle entrate - risoluzione n. 21/E/2011</a:t>
            </a:r>
            <a:r>
              <a:rPr lang="it-IT" sz="2800" dirty="0"/>
              <a:t> </a:t>
            </a:r>
          </a:p>
          <a:p>
            <a:r>
              <a:rPr lang="it-IT" sz="2800" dirty="0"/>
              <a:t>All’atto della consegna del buono IFLA di pagamento del prestito </a:t>
            </a:r>
            <a:r>
              <a:rPr lang="it-IT" sz="2800" b="1" dirty="0">
                <a:solidFill>
                  <a:srgbClr val="0070C0"/>
                </a:solidFill>
              </a:rPr>
              <a:t>la biblioteca dovrà emettere fattura e/o ricevuta in relazione alla prestazione resa costituendo ciò un’attività commerciale al pari di qualsiasi altra</a:t>
            </a:r>
            <a:endParaRPr lang="it-IT" sz="2600" b="1" u="sng" dirty="0">
              <a:solidFill>
                <a:srgbClr val="0070C0"/>
              </a:solidFill>
              <a:effectLst>
                <a:outerShdw blurRad="38100" dist="38100" dir="2700000" algn="tl">
                  <a:srgbClr val="000000">
                    <a:alpha val="43137"/>
                  </a:srgbClr>
                </a:outerShdw>
              </a:effectLst>
            </a:endParaRP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13</a:t>
            </a:fld>
            <a:endParaRPr lang="it-IT" altLang="it-IT"/>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555093"/>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contabili utilizzo</a:t>
            </a:r>
          </a:p>
          <a:p>
            <a:endParaRPr lang="it-IT" sz="1000" dirty="0"/>
          </a:p>
          <a:p>
            <a:r>
              <a:rPr lang="it-IT" sz="2800" dirty="0"/>
              <a:t>Dal punto di vista contabile l’acquisto del servizio della biblioteca, attraverso l’utilizzazione del voucher, comporta </a:t>
            </a:r>
            <a:r>
              <a:rPr lang="it-IT" sz="2800" dirty="0">
                <a:solidFill>
                  <a:srgbClr val="FF0000"/>
                </a:solidFill>
                <a:effectLst>
                  <a:outerShdw blurRad="38100" dist="38100" dir="2700000" algn="tl">
                    <a:srgbClr val="000000">
                      <a:alpha val="43137"/>
                    </a:srgbClr>
                  </a:outerShdw>
                </a:effectLst>
              </a:rPr>
              <a:t>la rilevazione di un costo e la conseguente copertura del debito v/fornitori con la consegna del buono</a:t>
            </a:r>
            <a:r>
              <a:rPr lang="it-IT" sz="2800" dirty="0"/>
              <a:t>. Le registrazioni in partita doppia saranno:</a:t>
            </a:r>
          </a:p>
          <a:p>
            <a:r>
              <a:rPr lang="it-IT" sz="2800" b="1" i="1" dirty="0">
                <a:solidFill>
                  <a:srgbClr val="002060"/>
                </a:solidFill>
              </a:rPr>
              <a:t>(dare) Costo servizi biblioteche @ </a:t>
            </a:r>
          </a:p>
          <a:p>
            <a:r>
              <a:rPr lang="it-IT" sz="2800" b="1" i="1" dirty="0">
                <a:solidFill>
                  <a:srgbClr val="002060"/>
                </a:solidFill>
              </a:rPr>
              <a:t>(avere) Debiti V/fornitori</a:t>
            </a:r>
          </a:p>
          <a:p>
            <a:r>
              <a:rPr lang="it-IT" sz="2800" b="1" i="1" dirty="0">
                <a:solidFill>
                  <a:srgbClr val="002060"/>
                </a:solidFill>
              </a:rPr>
              <a:t>(dare) Debiti V/fornitori @</a:t>
            </a:r>
          </a:p>
          <a:p>
            <a:r>
              <a:rPr lang="it-IT" sz="2800" b="1" i="1" dirty="0">
                <a:solidFill>
                  <a:srgbClr val="002060"/>
                </a:solidFill>
              </a:rPr>
              <a:t>(avere) Disponibilità liquide “Voucher IFLA” </a:t>
            </a:r>
            <a:endParaRPr lang="it-IT" sz="2800" dirty="0"/>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14</a:t>
            </a:fld>
            <a:endParaRPr lang="it-IT" altLang="it-IT"/>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8598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contabili utilizzo</a:t>
            </a:r>
          </a:p>
          <a:p>
            <a:endParaRPr lang="it-IT" sz="1000" dirty="0"/>
          </a:p>
          <a:p>
            <a:r>
              <a:rPr lang="it-IT" sz="2800" dirty="0"/>
              <a:t>Dal punto di vista contabile la ricezione del voucher per servizio della propria biblioteca a terzi, comporta </a:t>
            </a:r>
            <a:r>
              <a:rPr lang="it-IT" sz="2800" dirty="0">
                <a:solidFill>
                  <a:srgbClr val="FF0000"/>
                </a:solidFill>
                <a:effectLst>
                  <a:outerShdw blurRad="38100" dist="38100" dir="2700000" algn="tl">
                    <a:srgbClr val="000000">
                      <a:alpha val="43137"/>
                    </a:srgbClr>
                  </a:outerShdw>
                </a:effectLst>
              </a:rPr>
              <a:t>lo svolgimento di attività commerciale e la rilevazione di un ricavo e la conseguente copertura del credito v/clienti con la ricezione del buono</a:t>
            </a:r>
            <a:r>
              <a:rPr lang="it-IT" sz="2800" dirty="0"/>
              <a:t>. </a:t>
            </a:r>
          </a:p>
          <a:p>
            <a:r>
              <a:rPr lang="it-IT" sz="2800" dirty="0"/>
              <a:t>Le registrazioni in partita doppia saranno:</a:t>
            </a:r>
          </a:p>
          <a:p>
            <a:r>
              <a:rPr lang="it-IT" sz="2800" b="1" i="1" dirty="0">
                <a:solidFill>
                  <a:srgbClr val="002060"/>
                </a:solidFill>
              </a:rPr>
              <a:t>(dare) Crediti V/clienti @ </a:t>
            </a:r>
          </a:p>
          <a:p>
            <a:r>
              <a:rPr lang="it-IT" sz="2800" b="1" i="1" dirty="0">
                <a:solidFill>
                  <a:srgbClr val="002060"/>
                </a:solidFill>
              </a:rPr>
              <a:t>(avere) Ricavi prestiti e servizi biblioteche</a:t>
            </a:r>
          </a:p>
          <a:p>
            <a:r>
              <a:rPr lang="it-IT" sz="2800" b="1" i="1" dirty="0">
                <a:solidFill>
                  <a:srgbClr val="002060"/>
                </a:solidFill>
              </a:rPr>
              <a:t>(dare) Disponibilità liquide “Voucher IFLA” @</a:t>
            </a:r>
          </a:p>
          <a:p>
            <a:r>
              <a:rPr lang="it-IT" sz="2800" b="1" i="1" dirty="0">
                <a:solidFill>
                  <a:srgbClr val="002060"/>
                </a:solidFill>
              </a:rPr>
              <a:t>(avere) Crediti V/clienti </a:t>
            </a:r>
            <a:endParaRPr lang="it-IT" sz="2800" dirty="0"/>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15</a:t>
            </a:fld>
            <a:endParaRPr lang="it-IT" altLang="it-IT"/>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43213" y="1628775"/>
            <a:ext cx="6300787" cy="2520950"/>
          </a:xfrm>
        </p:spPr>
        <p:txBody>
          <a:bodyPr/>
          <a:lstStyle/>
          <a:p>
            <a:pPr algn="ctr" eaLnBrk="1" hangingPunct="1"/>
            <a:r>
              <a:rPr lang="it-IT" altLang="it-IT" sz="3800" b="1" dirty="0"/>
              <a:t>CESSIONI E PRESTAZIONI CARTA DOCENTE</a:t>
            </a:r>
            <a:endParaRPr lang="it-IT" altLang="it-IT" sz="3800" dirty="0"/>
          </a:p>
        </p:txBody>
      </p:sp>
      <p:sp>
        <p:nvSpPr>
          <p:cNvPr id="3075" name="Segnaposto numero diapositiva 5"/>
          <p:cNvSpPr>
            <a:spLocks noGrp="1"/>
          </p:cNvSpPr>
          <p:nvPr>
            <p:ph type="sldNum" sz="quarter" idx="12"/>
          </p:nvPr>
        </p:nvSpPr>
        <p:spPr>
          <a:xfrm>
            <a:off x="457200" y="6245225"/>
            <a:ext cx="2133600" cy="476250"/>
          </a:xfrm>
          <a:noFill/>
          <a:ln>
            <a:miter lim="800000"/>
            <a:headEnd/>
            <a:tailEnd/>
          </a:ln>
        </p:spPr>
        <p:txBody>
          <a:bodyPr/>
          <a:lstStyle/>
          <a:p>
            <a:pPr algn="l"/>
            <a:fld id="{655EA656-A59D-4CB1-96FB-CB607F799955}" type="slidenum">
              <a:rPr lang="it-IT" altLang="it-IT"/>
              <a:pPr algn="l"/>
              <a:t>16</a:t>
            </a:fld>
            <a:endParaRPr lang="it-IT" altLang="it-IT"/>
          </a:p>
        </p:txBody>
      </p:sp>
      <p:sp>
        <p:nvSpPr>
          <p:cNvPr id="3076" name="Segnaposto piè di pagina 4"/>
          <p:cNvSpPr>
            <a:spLocks noGrp="1"/>
          </p:cNvSpPr>
          <p:nvPr>
            <p:ph type="ftr" sz="quarter" idx="11"/>
          </p:nvPr>
        </p:nvSpPr>
        <p:spPr>
          <a:noFill/>
          <a:ln>
            <a:miter lim="800000"/>
            <a:headEnd/>
            <a:tailEnd/>
          </a:ln>
        </p:spPr>
        <p:txBody>
          <a:bodyPr/>
          <a:lstStyle/>
          <a:p>
            <a:r>
              <a:rPr lang="it-IT" altLang="it-IT"/>
              <a:t>A cura di Marco Magrini</a:t>
            </a:r>
          </a:p>
        </p:txBody>
      </p:sp>
    </p:spTree>
    <p:extLst>
      <p:ext uri="{BB962C8B-B14F-4D97-AF65-F5344CB8AC3E}">
        <p14:creationId xmlns:p14="http://schemas.microsoft.com/office/powerpoint/2010/main" val="80378469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665"/>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2708920"/>
            <a:ext cx="8507413" cy="3600986"/>
          </a:xfrm>
          <a:prstGeom prst="rect">
            <a:avLst/>
          </a:prstGeom>
          <a:noFill/>
          <a:ln w="9525">
            <a:solidFill>
              <a:schemeClr val="tx1"/>
            </a:solidFill>
            <a:miter lim="800000"/>
            <a:headEnd/>
            <a:tailEnd/>
          </a:ln>
          <a:extLst/>
        </p:spPr>
        <p:txBody>
          <a:bodyPr wrap="square">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r>
              <a:rPr lang="it-IT" sz="2400" b="1" u="sng" dirty="0">
                <a:effectLst>
                  <a:outerShdw blurRad="38100" dist="38100" dir="2700000" algn="tl">
                    <a:srgbClr val="000000">
                      <a:alpha val="43137"/>
                    </a:srgbClr>
                  </a:outerShdw>
                </a:effectLst>
              </a:rPr>
              <a:t>Art. 1, CO. 121 Legge 107/2015 (Buona Scuola)</a:t>
            </a:r>
            <a:endParaRPr lang="it-IT" altLang="it-IT" sz="2400" i="1" dirty="0"/>
          </a:p>
          <a:p>
            <a:pPr>
              <a:defRPr/>
            </a:pPr>
            <a:endParaRPr lang="it-IT" sz="1200" dirty="0"/>
          </a:p>
          <a:p>
            <a:pPr>
              <a:defRPr/>
            </a:pPr>
            <a:r>
              <a:rPr lang="it-IT" sz="2400" dirty="0"/>
              <a:t>istituisce la Carta elettronica per l’aggiornamento e la formazione dei docenti di ruolo a tempo indeterminato delle Istituzioni scolastiche statali, sia a tempo pieno che a tempo parziale, compresi i docenti che sono in periodo di formazione e prova, i docenti dichiarati inidonei per motivi di salute di cui all’art. 514 del Dlgs.297/1994, i docenti in posizione di comando, distacco, fuori ruolo o altrimenti utilizzati, i docenti nelle scuole all’estero, delle scuole militari. </a:t>
            </a:r>
            <a:endParaRPr lang="it-IT" sz="28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17</a:t>
            </a:fld>
            <a:endParaRPr lang="it-IT" altLang="it-IT"/>
          </a:p>
        </p:txBody>
      </p:sp>
      <p:pic>
        <p:nvPicPr>
          <p:cNvPr id="4" name="Immagine 3"/>
          <p:cNvPicPr>
            <a:picLocks noChangeAspect="1"/>
          </p:cNvPicPr>
          <p:nvPr/>
        </p:nvPicPr>
        <p:blipFill>
          <a:blip r:embed="rId2" cstate="print"/>
          <a:stretch>
            <a:fillRect/>
          </a:stretch>
        </p:blipFill>
        <p:spPr>
          <a:xfrm>
            <a:off x="2484438" y="1405583"/>
            <a:ext cx="4068761" cy="1051867"/>
          </a:xfrm>
          <a:prstGeom prst="rect">
            <a:avLst/>
          </a:prstGeo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03214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dirty="0"/>
              <a:t>L’importo della </a:t>
            </a:r>
            <a:r>
              <a:rPr lang="it-IT" sz="2400" b="1" dirty="0"/>
              <a:t>carta è di euro 500 per ogni anno scolastico </a:t>
            </a:r>
            <a:r>
              <a:rPr lang="it-IT" sz="2400" dirty="0"/>
              <a:t>da utilizzare per l’acquisto di vari beni o servizi:</a:t>
            </a:r>
          </a:p>
          <a:p>
            <a:r>
              <a:rPr lang="it-IT" sz="2100" b="1" dirty="0"/>
              <a:t>a)</a:t>
            </a:r>
            <a:r>
              <a:rPr lang="it-IT" sz="2100" dirty="0"/>
              <a:t> </a:t>
            </a:r>
            <a:r>
              <a:rPr lang="it-IT" sz="2100" dirty="0">
                <a:solidFill>
                  <a:srgbClr val="FF0000"/>
                </a:solidFill>
              </a:rPr>
              <a:t>libri e testi, anche in formato digitale, pubblicazioni e riviste comunque utili all'aggiornamento professionale</a:t>
            </a:r>
            <a:r>
              <a:rPr lang="it-IT" sz="2100" dirty="0"/>
              <a:t>; </a:t>
            </a:r>
          </a:p>
          <a:p>
            <a:r>
              <a:rPr lang="it-IT" sz="2100" b="1" dirty="0"/>
              <a:t>b)</a:t>
            </a:r>
            <a:r>
              <a:rPr lang="it-IT" sz="2100" dirty="0"/>
              <a:t> hardware e software; </a:t>
            </a:r>
          </a:p>
          <a:p>
            <a:r>
              <a:rPr lang="it-IT" sz="2100" b="1" dirty="0"/>
              <a:t>c) </a:t>
            </a:r>
            <a:r>
              <a:rPr lang="it-IT" sz="2100" dirty="0">
                <a:solidFill>
                  <a:srgbClr val="FF0000"/>
                </a:solidFill>
              </a:rPr>
              <a:t>iscrizione a corsi per attività di aggiornamento e di qualificazione delle competenze professionali, svolti da enti accreditati presso il MIUR</a:t>
            </a:r>
            <a:r>
              <a:rPr lang="it-IT" sz="2100" dirty="0"/>
              <a:t>; </a:t>
            </a:r>
          </a:p>
          <a:p>
            <a:r>
              <a:rPr lang="it-IT" sz="2100" b="1" dirty="0"/>
              <a:t>d) </a:t>
            </a:r>
            <a:r>
              <a:rPr lang="it-IT" sz="2100" dirty="0">
                <a:solidFill>
                  <a:srgbClr val="FF0000"/>
                </a:solidFill>
              </a:rPr>
              <a:t>iscrizione a corsi di laurea, di laurea magistrale, specialistica o a ciclo unico, inerenti al profilo professionale, ovvero a corsi post </a:t>
            </a:r>
            <a:r>
              <a:rPr lang="it-IT" sz="2100" dirty="0" err="1">
                <a:solidFill>
                  <a:srgbClr val="FF0000"/>
                </a:solidFill>
              </a:rPr>
              <a:t>lauream</a:t>
            </a:r>
            <a:r>
              <a:rPr lang="it-IT" sz="2100" dirty="0">
                <a:solidFill>
                  <a:srgbClr val="FF0000"/>
                </a:solidFill>
              </a:rPr>
              <a:t> o a master universitari inerenti al profilo professionale</a:t>
            </a:r>
            <a:r>
              <a:rPr lang="it-IT" sz="2100" dirty="0"/>
              <a:t>; </a:t>
            </a:r>
          </a:p>
          <a:p>
            <a:r>
              <a:rPr lang="it-IT" sz="2100" b="1" dirty="0"/>
              <a:t>e) </a:t>
            </a:r>
            <a:r>
              <a:rPr lang="it-IT" sz="2100" dirty="0"/>
              <a:t>titoli di accesso per rappresentazioni teatrali e cinematografiche; </a:t>
            </a:r>
          </a:p>
          <a:p>
            <a:r>
              <a:rPr lang="it-IT" sz="2100" b="1" dirty="0"/>
              <a:t>f) </a:t>
            </a:r>
            <a:r>
              <a:rPr lang="it-IT" sz="2100" dirty="0"/>
              <a:t>ingresso a musei, mostre, eventi culturali e spettacoli dal vivo; </a:t>
            </a:r>
          </a:p>
          <a:p>
            <a:r>
              <a:rPr lang="it-IT" sz="2100" b="1" dirty="0"/>
              <a:t>g) </a:t>
            </a:r>
            <a:r>
              <a:rPr lang="it-IT" sz="2100" dirty="0">
                <a:solidFill>
                  <a:srgbClr val="002060"/>
                </a:solidFill>
              </a:rPr>
              <a:t>iniziative coerenti con le attività individuate nell'ambito del piano triennale dell'offerta formativa delle scuole e del Piano nazionale di formazione, di cui articolo 1, comma 124, della legge n. 107 del 2015</a:t>
            </a:r>
            <a:r>
              <a:rPr lang="it-IT" sz="2100" dirty="0"/>
              <a:t>.  </a:t>
            </a: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18</a:t>
            </a:fld>
            <a:endParaRPr lang="it-IT" altLang="it-IT"/>
          </a:p>
        </p:txBody>
      </p:sp>
    </p:spTree>
    <p:extLst>
      <p:ext uri="{BB962C8B-B14F-4D97-AF65-F5344CB8AC3E}">
        <p14:creationId xmlns:p14="http://schemas.microsoft.com/office/powerpoint/2010/main" val="144625837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378565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WEB APP CARTADELDOCENTE.ISTRUZIONE.IT</a:t>
            </a:r>
          </a:p>
          <a:p>
            <a:pPr>
              <a:defRPr/>
            </a:pPr>
            <a:endParaRPr lang="it-IT" sz="2400" dirty="0"/>
          </a:p>
          <a:p>
            <a:pPr>
              <a:defRPr/>
            </a:pPr>
            <a:r>
              <a:rPr lang="it-IT" sz="2400" dirty="0"/>
              <a:t>Sono stati pubblicati vari documenti on line fra cui</a:t>
            </a:r>
          </a:p>
          <a:p>
            <a:pPr>
              <a:defRPr/>
            </a:pPr>
            <a:endParaRPr lang="it-IT" sz="2400" dirty="0"/>
          </a:p>
          <a:p>
            <a:pPr marL="342900" indent="-342900">
              <a:buFontTx/>
              <a:buChar char="-"/>
              <a:defRPr/>
            </a:pPr>
            <a:r>
              <a:rPr lang="it-IT" sz="2400" dirty="0">
                <a:effectLst>
                  <a:outerShdw blurRad="38100" dist="38100" dir="2700000" algn="tl">
                    <a:srgbClr val="000000">
                      <a:alpha val="43137"/>
                    </a:srgbClr>
                  </a:outerShdw>
                </a:effectLst>
              </a:rPr>
              <a:t>LINEE GUIDA PER ESERCENTI/ENTI DI FORMAZIONE (edizione Novembre 2016)</a:t>
            </a:r>
          </a:p>
          <a:p>
            <a:pPr marL="342900" indent="-342900">
              <a:buFontTx/>
              <a:buChar char="-"/>
              <a:defRPr/>
            </a:pPr>
            <a:r>
              <a:rPr lang="it-IT" sz="2400" dirty="0">
                <a:effectLst>
                  <a:outerShdw blurRad="38100" dist="38100" dir="2700000" algn="tl">
                    <a:srgbClr val="000000">
                      <a:alpha val="43137"/>
                    </a:srgbClr>
                  </a:outerShdw>
                </a:effectLst>
              </a:rPr>
              <a:t>LINEE GUIDA PER LA FATTURAZIONE (edizione Gennaio 2017) </a:t>
            </a:r>
            <a:endParaRPr lang="it-IT" sz="2100" dirty="0">
              <a:effectLst>
                <a:outerShdw blurRad="38100" dist="38100" dir="2700000" algn="tl">
                  <a:srgbClr val="000000">
                    <a:alpha val="43137"/>
                  </a:srgbClr>
                </a:outerShdw>
              </a:effectLst>
            </a:endParaRPr>
          </a:p>
          <a:p>
            <a:pPr marL="342900" indent="-342900">
              <a:buFontTx/>
              <a:buChar char="-"/>
              <a:defRPr/>
            </a:pPr>
            <a:r>
              <a:rPr lang="it-IT" sz="2400" dirty="0">
                <a:effectLst>
                  <a:outerShdw blurRad="38100" dist="38100" dir="2700000" algn="tl">
                    <a:srgbClr val="000000">
                      <a:alpha val="43137"/>
                    </a:srgbClr>
                  </a:outerShdw>
                </a:effectLst>
              </a:rPr>
              <a:t>FAQ PER ESERCENTI/ENTI DI FORMAZIONE (edizione 26 maggio 2017)</a:t>
            </a:r>
            <a:endParaRPr lang="it-IT" sz="2100" dirty="0">
              <a:effectLst>
                <a:outerShdw blurRad="38100" dist="38100" dir="2700000" algn="tl">
                  <a:srgbClr val="000000">
                    <a:alpha val="43137"/>
                  </a:srgbClr>
                </a:outerShdw>
              </a:effectLst>
            </a:endParaRP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19</a:t>
            </a:fld>
            <a:endParaRPr lang="it-IT" altLang="it-IT"/>
          </a:p>
        </p:txBody>
      </p:sp>
    </p:spTree>
    <p:extLst>
      <p:ext uri="{BB962C8B-B14F-4D97-AF65-F5344CB8AC3E}">
        <p14:creationId xmlns:p14="http://schemas.microsoft.com/office/powerpoint/2010/main" val="338095183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43213" y="1628775"/>
            <a:ext cx="6300787" cy="2520950"/>
          </a:xfrm>
        </p:spPr>
        <p:txBody>
          <a:bodyPr/>
          <a:lstStyle/>
          <a:p>
            <a:pPr algn="ctr" eaLnBrk="1" hangingPunct="1"/>
            <a:r>
              <a:rPr lang="it-IT" altLang="it-IT" sz="3800" b="1" dirty="0"/>
              <a:t>VOUCHER IFLA E PRESTITI BIBLIOTECHE</a:t>
            </a:r>
            <a:endParaRPr lang="it-IT" altLang="it-IT" sz="3800" dirty="0"/>
          </a:p>
        </p:txBody>
      </p:sp>
      <p:sp>
        <p:nvSpPr>
          <p:cNvPr id="3075" name="Segnaposto numero diapositiva 5"/>
          <p:cNvSpPr>
            <a:spLocks noGrp="1"/>
          </p:cNvSpPr>
          <p:nvPr>
            <p:ph type="sldNum" sz="quarter" idx="12"/>
          </p:nvPr>
        </p:nvSpPr>
        <p:spPr>
          <a:xfrm>
            <a:off x="457200" y="6245225"/>
            <a:ext cx="2133600" cy="476250"/>
          </a:xfrm>
          <a:noFill/>
          <a:ln>
            <a:miter lim="800000"/>
            <a:headEnd/>
            <a:tailEnd/>
          </a:ln>
        </p:spPr>
        <p:txBody>
          <a:bodyPr/>
          <a:lstStyle/>
          <a:p>
            <a:pPr algn="l"/>
            <a:fld id="{655EA656-A59D-4CB1-96FB-CB607F799955}" type="slidenum">
              <a:rPr lang="it-IT" altLang="it-IT"/>
              <a:pPr algn="l"/>
              <a:t>2</a:t>
            </a:fld>
            <a:endParaRPr lang="it-IT" altLang="it-IT"/>
          </a:p>
        </p:txBody>
      </p:sp>
      <p:sp>
        <p:nvSpPr>
          <p:cNvPr id="3076" name="Segnaposto piè di pagina 4"/>
          <p:cNvSpPr>
            <a:spLocks noGrp="1"/>
          </p:cNvSpPr>
          <p:nvPr>
            <p:ph type="ftr" sz="quarter" idx="11"/>
          </p:nvPr>
        </p:nvSpPr>
        <p:spPr>
          <a:noFill/>
          <a:ln>
            <a:miter lim="800000"/>
            <a:headEnd/>
            <a:tailEnd/>
          </a:ln>
        </p:spPr>
        <p:txBody>
          <a:bodyPr/>
          <a:lstStyle/>
          <a:p>
            <a:r>
              <a:rPr lang="it-IT" altLang="it-IT"/>
              <a:t>A cura di Marco Magrini</a:t>
            </a:r>
          </a:p>
        </p:txBody>
      </p:sp>
    </p:spTree>
    <p:extLst>
      <p:ext uri="{BB962C8B-B14F-4D97-AF65-F5344CB8AC3E}">
        <p14:creationId xmlns:p14="http://schemas.microsoft.com/office/powerpoint/2010/main" val="261869478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52431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ENTI CHE POSSONO CEDERE SERVIZI FORMAZIONE</a:t>
            </a:r>
          </a:p>
          <a:p>
            <a:pPr>
              <a:defRPr/>
            </a:pPr>
            <a:r>
              <a:rPr lang="it-IT" sz="2400" dirty="0"/>
              <a:t>gli enti che possono fornire ai docenti le iniziative di formazione presenti nell’ambito “</a:t>
            </a:r>
            <a:r>
              <a:rPr lang="it-IT" sz="2400" u="sng" dirty="0">
                <a:effectLst>
                  <a:outerShdw blurRad="38100" dist="38100" dir="2700000" algn="tl">
                    <a:srgbClr val="000000">
                      <a:alpha val="43137"/>
                    </a:srgbClr>
                  </a:outerShdw>
                </a:effectLst>
              </a:rPr>
              <a:t>FORMAZIONE E AGGIORNAMENTO</a:t>
            </a:r>
            <a:r>
              <a:rPr lang="it-IT" sz="2400" dirty="0"/>
              <a:t>”, sono esclusivamente gli enti di formazione accreditati o i cui corsi sono stati riconosciuti dal MIUR in base alla Direttiva 170/2016, </a:t>
            </a:r>
            <a:r>
              <a:rPr lang="it-IT" sz="2400" b="1" dirty="0" err="1">
                <a:effectLst>
                  <a:outerShdw blurRad="38100" dist="38100" dir="2700000" algn="tl">
                    <a:srgbClr val="000000">
                      <a:alpha val="43137"/>
                    </a:srgbClr>
                  </a:outerShdw>
                </a:effectLst>
              </a:rPr>
              <a:t>nonchè</a:t>
            </a:r>
            <a:r>
              <a:rPr lang="it-IT" sz="2400" b="1" dirty="0">
                <a:effectLst>
                  <a:outerShdw blurRad="38100" dist="38100" dir="2700000" algn="tl">
                    <a:srgbClr val="000000">
                      <a:alpha val="43137"/>
                    </a:srgbClr>
                  </a:outerShdw>
                </a:effectLst>
              </a:rPr>
              <a:t> le istituzioni scolastiche, singole o in rete, le Università, i Consorzi universitari/interuniversitari, le Istituzioni dell’Alta formazione artistica, musicale e coreutica (statali e private con corsi accreditati dal MIUR), gli enti pubblici di ricerca</a:t>
            </a:r>
            <a:r>
              <a:rPr lang="it-IT" sz="2400" dirty="0"/>
              <a:t>, le istituzioni museali e gli enti culturali rappresentanti i Paesi le cui lingue sono incluse nei curriculi scolastici italiani</a:t>
            </a:r>
            <a:endParaRPr lang="it-IT" sz="21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20</a:t>
            </a:fld>
            <a:endParaRPr lang="it-IT" altLang="it-IT"/>
          </a:p>
        </p:txBody>
      </p:sp>
    </p:spTree>
    <p:extLst>
      <p:ext uri="{BB962C8B-B14F-4D97-AF65-F5344CB8AC3E}">
        <p14:creationId xmlns:p14="http://schemas.microsoft.com/office/powerpoint/2010/main" val="205360427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154984"/>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a:t>
            </a:r>
          </a:p>
          <a:p>
            <a:pPr>
              <a:defRPr/>
            </a:pPr>
            <a:r>
              <a:rPr lang="it-IT" sz="2400" dirty="0"/>
              <a:t>L’applicazione (</a:t>
            </a:r>
            <a:r>
              <a:rPr lang="it-IT" sz="2100" i="1" dirty="0">
                <a:effectLst>
                  <a:outerShdw blurRad="38100" dist="38100" dir="2700000" algn="tl">
                    <a:srgbClr val="000000">
                      <a:alpha val="43137"/>
                    </a:srgbClr>
                  </a:outerShdw>
                </a:effectLst>
              </a:rPr>
              <a:t>WEB APP CARTADELDOCENTE.ISTRUZIONE.IT</a:t>
            </a:r>
            <a:r>
              <a:rPr lang="it-IT" sz="2400" dirty="0"/>
              <a:t>) mette a disposizione degli esercenti o degli enti di formazione due tipologie di vendita:</a:t>
            </a:r>
          </a:p>
          <a:p>
            <a:pPr>
              <a:buFontTx/>
              <a:buChar char="-"/>
              <a:defRPr/>
            </a:pPr>
            <a:r>
              <a:rPr lang="it-IT" sz="2400" dirty="0"/>
              <a:t> nell’esercizio fisico</a:t>
            </a:r>
          </a:p>
          <a:p>
            <a:pPr>
              <a:buFontTx/>
              <a:buChar char="-"/>
              <a:defRPr/>
            </a:pPr>
            <a:r>
              <a:rPr lang="it-IT" sz="2400" dirty="0"/>
              <a:t> oppure on-line (in fase di registrazione è possibile indicare l’utilizzo anche di entrambe le tipologie).</a:t>
            </a:r>
          </a:p>
          <a:p>
            <a:pPr>
              <a:defRPr/>
            </a:pPr>
            <a:r>
              <a:rPr lang="it-IT" sz="2400" i="1" dirty="0"/>
              <a:t>In caso di vendita nell’esercizio fisico, l’esercente o l’ ente di formazione può indicare tutti i punti vendita dove i docenti potranno esibire i buoni di spesa con l’indicazione delle categorie di beni o servizi disponibili </a:t>
            </a:r>
            <a:endParaRPr lang="it-IT" sz="2100" i="1"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21</a:t>
            </a:fld>
            <a:endParaRPr lang="it-IT" altLang="it-IT"/>
          </a:p>
        </p:txBody>
      </p:sp>
    </p:spTree>
    <p:extLst>
      <p:ext uri="{BB962C8B-B14F-4D97-AF65-F5344CB8AC3E}">
        <p14:creationId xmlns:p14="http://schemas.microsoft.com/office/powerpoint/2010/main" val="199477002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86287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a:t>
            </a:r>
          </a:p>
          <a:p>
            <a:r>
              <a:rPr lang="it-IT" sz="2200" dirty="0">
                <a:solidFill>
                  <a:srgbClr val="002060"/>
                </a:solidFill>
                <a:effectLst>
                  <a:outerShdw blurRad="38100" dist="38100" dir="2700000" algn="tl">
                    <a:srgbClr val="000000">
                      <a:alpha val="43137"/>
                    </a:srgbClr>
                  </a:outerShdw>
                </a:effectLst>
              </a:rPr>
              <a:t>Agli esercenti o agli enti di formazione viene riconosciuto un credito per ogni buono riscosso da dichiarare in sede di fatturazione elettronica</a:t>
            </a:r>
            <a:r>
              <a:rPr lang="it-IT" sz="2200" dirty="0"/>
              <a:t>. </a:t>
            </a:r>
          </a:p>
          <a:p>
            <a:r>
              <a:rPr lang="it-IT" sz="2200" dirty="0"/>
              <a:t>L’esercente o l’ente di formazione dovrà preparare la fattura in formato elettronico secondo il tracciato stabilito per la fatturazione elettronica verso la pubblica amministrazione (“Schema del file xml </a:t>
            </a:r>
            <a:r>
              <a:rPr lang="it-IT" sz="2200" dirty="0" err="1"/>
              <a:t>FatturaPA</a:t>
            </a:r>
            <a:r>
              <a:rPr lang="it-IT" sz="2200" dirty="0"/>
              <a:t> - versione 1.1” reperibile nel sito www.fatturapa.gov.it, sezione Norme e regole, Documentazione </a:t>
            </a:r>
            <a:r>
              <a:rPr lang="it-IT" sz="2200" dirty="0" err="1"/>
              <a:t>FatturaPA</a:t>
            </a:r>
            <a:r>
              <a:rPr lang="it-IT" sz="2200" dirty="0"/>
              <a:t>). </a:t>
            </a:r>
          </a:p>
          <a:p>
            <a:r>
              <a:rPr lang="it-IT" sz="2200" dirty="0"/>
              <a:t>La valorizzazione degli elementi del tracciato xml dovrà rispettare i requisiti formali e di obbligatorietà previsti e, con particolare riferimento al blocco 2.2.1 &lt;</a:t>
            </a:r>
            <a:r>
              <a:rPr lang="it-IT" sz="2200" dirty="0" err="1"/>
              <a:t>DettaglioLinee</a:t>
            </a:r>
            <a:r>
              <a:rPr lang="it-IT" sz="2200" dirty="0"/>
              <a:t>&gt;, dovrà tener conto delle indicazioni riportate nel documento “</a:t>
            </a:r>
            <a:r>
              <a:rPr lang="it-IT" sz="2200" b="1" dirty="0"/>
              <a:t>Linee guida fatturazione esercente</a:t>
            </a:r>
            <a:r>
              <a:rPr lang="it-IT" sz="2200" dirty="0"/>
              <a:t>” disponibili nell’APP </a:t>
            </a:r>
            <a:r>
              <a:rPr lang="it-IT" sz="2200" i="1" dirty="0"/>
              <a:t>cartadeldocente.istruzione.it</a:t>
            </a:r>
            <a:r>
              <a:rPr lang="it-IT" sz="2200" dirty="0"/>
              <a:t>. </a:t>
            </a: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22</a:t>
            </a:fld>
            <a:endParaRPr lang="it-IT" altLang="it-IT"/>
          </a:p>
        </p:txBody>
      </p:sp>
    </p:spTree>
    <p:extLst>
      <p:ext uri="{BB962C8B-B14F-4D97-AF65-F5344CB8AC3E}">
        <p14:creationId xmlns:p14="http://schemas.microsoft.com/office/powerpoint/2010/main" val="175509619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6166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il flusso</a:t>
            </a:r>
            <a:endParaRPr lang="it-IT" sz="22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23</a:t>
            </a:fld>
            <a:endParaRPr lang="it-IT" altLang="it-IT"/>
          </a:p>
        </p:txBody>
      </p:sp>
      <p:pic>
        <p:nvPicPr>
          <p:cNvPr id="2" name="Immagine 1"/>
          <p:cNvPicPr>
            <a:picLocks noChangeAspect="1"/>
          </p:cNvPicPr>
          <p:nvPr/>
        </p:nvPicPr>
        <p:blipFill>
          <a:blip r:embed="rId2" cstate="print"/>
          <a:stretch>
            <a:fillRect/>
          </a:stretch>
        </p:blipFill>
        <p:spPr>
          <a:xfrm>
            <a:off x="611560" y="1844378"/>
            <a:ext cx="7776864" cy="4385872"/>
          </a:xfrm>
          <a:prstGeom prst="rect">
            <a:avLst/>
          </a:prstGeom>
        </p:spPr>
      </p:pic>
    </p:spTree>
    <p:extLst>
      <p:ext uri="{BB962C8B-B14F-4D97-AF65-F5344CB8AC3E}">
        <p14:creationId xmlns:p14="http://schemas.microsoft.com/office/powerpoint/2010/main" val="178583897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201424"/>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r>
              <a:rPr lang="it-IT" sz="2400" b="1" u="sng" dirty="0">
                <a:effectLst>
                  <a:outerShdw blurRad="38100" dist="38100" dir="2700000" algn="tl">
                    <a:srgbClr val="000000">
                      <a:alpha val="43137"/>
                    </a:srgbClr>
                  </a:outerShdw>
                </a:effectLst>
              </a:rPr>
              <a:t>Le linee guida fatturazione MIUR affermano:</a:t>
            </a:r>
          </a:p>
          <a:p>
            <a:endParaRPr lang="it-IT" sz="1000" dirty="0"/>
          </a:p>
          <a:p>
            <a:r>
              <a:rPr lang="it-IT" sz="2400" dirty="0"/>
              <a:t>Per ottenere il pagamento dei buoni validati, l’esercente deve provvedere a emettere corrispondenti fatture elettroniche nei confronti della PA usando </a:t>
            </a:r>
            <a:r>
              <a:rPr lang="it-IT" sz="2400" b="1" dirty="0"/>
              <a:t>la piattaforma di fatturazione elettronica della PA</a:t>
            </a:r>
            <a:r>
              <a:rPr lang="it-IT" sz="2400" dirty="0"/>
              <a:t>, seguendo le relative istruzioni contenute nelle linee guida. </a:t>
            </a:r>
          </a:p>
          <a:p>
            <a:endParaRPr lang="it-IT" sz="1000" b="1" dirty="0"/>
          </a:p>
          <a:p>
            <a:r>
              <a:rPr lang="it-IT" sz="2400" b="1" dirty="0"/>
              <a:t>Le fatture così emesse non hanno rilevanza ai fini fiscali </a:t>
            </a:r>
            <a:r>
              <a:rPr lang="it-IT" sz="2400" dirty="0"/>
              <a:t>– essendo l’evento fiscale già regolato mediante il biglietto o la ricevuta fiscale emessa dall’esercente all’atto dell’accettazione del buono – ma servono unicamente a consentire il riscontro dei buoni validati prima di procedere al loro pagamento e </a:t>
            </a:r>
            <a:r>
              <a:rPr lang="it-IT" sz="2400" b="1" dirty="0"/>
              <a:t>non è necessario l’assolvimento dell’imposta di bollo</a:t>
            </a:r>
            <a:endParaRPr lang="it-IT" sz="22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24</a:t>
            </a:fld>
            <a:endParaRPr lang="it-IT" altLang="it-IT"/>
          </a:p>
        </p:txBody>
      </p:sp>
    </p:spTree>
    <p:extLst>
      <p:ext uri="{BB962C8B-B14F-4D97-AF65-F5344CB8AC3E}">
        <p14:creationId xmlns:p14="http://schemas.microsoft.com/office/powerpoint/2010/main" val="33253992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43668" y="1379570"/>
            <a:ext cx="8785225" cy="504753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r>
              <a:rPr lang="it-IT" sz="2400" b="1" u="sng" dirty="0">
                <a:effectLst>
                  <a:outerShdw blurRad="38100" dist="38100" dir="2700000" algn="tl">
                    <a:srgbClr val="000000">
                      <a:alpha val="43137"/>
                    </a:srgbClr>
                  </a:outerShdw>
                </a:effectLst>
              </a:rPr>
              <a:t>Le FAQ MIUR affermano:</a:t>
            </a:r>
          </a:p>
          <a:p>
            <a:endParaRPr lang="it-IT" sz="1000" dirty="0"/>
          </a:p>
          <a:p>
            <a:r>
              <a:rPr lang="it-IT" sz="2400" b="1" dirty="0"/>
              <a:t>8. La fattura emessa avrà valenza ai fini fiscali? </a:t>
            </a:r>
            <a:endParaRPr lang="it-IT" sz="2400" dirty="0"/>
          </a:p>
          <a:p>
            <a:r>
              <a:rPr lang="it-IT" sz="2400" dirty="0"/>
              <a:t>La fattura non produce reddito e non rientra nel volume d’affari pertanto non dà luogo ad imposte da versare. Tali effetti continueranno ad essere prodotti dal documento fiscale (biglietto, scontrino, ricevuta) emesso dall’esercente con i consueti tempi e modalità.</a:t>
            </a:r>
          </a:p>
          <a:p>
            <a:r>
              <a:rPr lang="it-IT" sz="2400" b="1" dirty="0"/>
              <a:t>9. La fattura emessa nei confronti della PA è imponibile ai fini IVA? </a:t>
            </a:r>
            <a:endParaRPr lang="it-IT" sz="2400" dirty="0"/>
          </a:p>
          <a:p>
            <a:r>
              <a:rPr lang="it-IT" sz="2400" dirty="0"/>
              <a:t>No; la fattura è emessa per regolare la movimentazione finanziaria e quindi per un’operazione al di fuori del campo di applicazione dell’Iva ai sensi dell’art. 2, co. 3 DPR 633/1972</a:t>
            </a:r>
            <a:endParaRPr lang="it-IT" sz="22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25</a:t>
            </a:fld>
            <a:endParaRPr lang="it-IT" altLang="it-IT"/>
          </a:p>
        </p:txBody>
      </p:sp>
    </p:spTree>
    <p:extLst>
      <p:ext uri="{BB962C8B-B14F-4D97-AF65-F5344CB8AC3E}">
        <p14:creationId xmlns:p14="http://schemas.microsoft.com/office/powerpoint/2010/main" val="211596474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43668" y="1379570"/>
            <a:ext cx="8785225" cy="504753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r>
              <a:rPr lang="it-IT" sz="2400" b="1" u="sng" dirty="0">
                <a:effectLst>
                  <a:outerShdw blurRad="38100" dist="38100" dir="2700000" algn="tl">
                    <a:srgbClr val="000000">
                      <a:alpha val="43137"/>
                    </a:srgbClr>
                  </a:outerShdw>
                </a:effectLst>
              </a:rPr>
              <a:t>Le FAQ MIUR affermano:</a:t>
            </a:r>
          </a:p>
          <a:p>
            <a:endParaRPr lang="it-IT" sz="1000" dirty="0"/>
          </a:p>
          <a:p>
            <a:r>
              <a:rPr lang="it-IT" sz="2400" b="1" dirty="0"/>
              <a:t>10. La fattura emessa dovrà essere registrata contabilmente? </a:t>
            </a:r>
            <a:endParaRPr lang="it-IT" sz="2400" dirty="0"/>
          </a:p>
          <a:p>
            <a:r>
              <a:rPr lang="it-IT" sz="2400" dirty="0"/>
              <a:t>Sì ritiene che la fattura, pur se diretta a documentare un’operazione esclusa da IVA, in quanto (fra l’altro) caratterizzata da numerazione progressiva apposta in continuità rispetto alle fatture precedenti e successive, debba essere registrata contabilmente; rimane ovviamente ferma la sua irrilevanza agli effetti delle imposte sui redditi e del volume d’affari. </a:t>
            </a:r>
          </a:p>
          <a:p>
            <a:r>
              <a:rPr lang="it-IT" sz="2400" b="1" dirty="0"/>
              <a:t>11. Gli adempimenti fiscali dell’esercente continuano ad essere gli stessi? </a:t>
            </a:r>
            <a:r>
              <a:rPr lang="it-IT" sz="2400" dirty="0"/>
              <a:t>Sì. </a:t>
            </a: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26</a:t>
            </a:fld>
            <a:endParaRPr lang="it-IT" altLang="it-IT"/>
          </a:p>
        </p:txBody>
      </p:sp>
    </p:spTree>
    <p:extLst>
      <p:ext uri="{BB962C8B-B14F-4D97-AF65-F5344CB8AC3E}">
        <p14:creationId xmlns:p14="http://schemas.microsoft.com/office/powerpoint/2010/main" val="363253878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43668" y="1379570"/>
            <a:ext cx="8785225" cy="4708981"/>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r>
              <a:rPr lang="it-IT" sz="2400" b="1" u="sng" dirty="0">
                <a:effectLst>
                  <a:outerShdw blurRad="38100" dist="38100" dir="2700000" algn="tl">
                    <a:srgbClr val="000000">
                      <a:alpha val="43137"/>
                    </a:srgbClr>
                  </a:outerShdw>
                </a:effectLst>
              </a:rPr>
              <a:t>Le FAQ MIUR affermano:</a:t>
            </a:r>
          </a:p>
          <a:p>
            <a:endParaRPr lang="it-IT" sz="1000" dirty="0"/>
          </a:p>
          <a:p>
            <a:r>
              <a:rPr lang="it-IT" sz="2200" b="1" dirty="0"/>
              <a:t>12. L’emissione della fattura genera ricavo in capo all’esercente o all’ente di formazione? </a:t>
            </a:r>
            <a:endParaRPr lang="it-IT" sz="2200" dirty="0"/>
          </a:p>
          <a:p>
            <a:r>
              <a:rPr lang="it-IT" sz="2200" dirty="0"/>
              <a:t>No; la fattura emessa genera solo un credito nei confronti della pubblica amministrazione e attiene esclusivamente al profilo finanziario. Per l’esercente o ente di formazione il ricavo è generato dall’operazione posta in essere con il cliente, documentato dal biglietto, scontrino o ricevuta emessi dall’esercente medesimo secondo la consueta modalità e tempistica.</a:t>
            </a:r>
          </a:p>
          <a:p>
            <a:r>
              <a:rPr lang="it-IT" sz="2200" b="1" dirty="0"/>
              <a:t>14. I beni venduti grazie a questa iniziativa concorrono regolarmente alla formazione del reddito imponibile? </a:t>
            </a:r>
            <a:endParaRPr lang="it-IT" sz="2200" dirty="0"/>
          </a:p>
          <a:p>
            <a:r>
              <a:rPr lang="it-IT" sz="2200" dirty="0"/>
              <a:t>Sì, concorrono regolarmente alla formazione del reddito imponibile.</a:t>
            </a: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27</a:t>
            </a:fld>
            <a:endParaRPr lang="it-IT" altLang="it-IT"/>
          </a:p>
        </p:txBody>
      </p:sp>
    </p:spTree>
    <p:extLst>
      <p:ext uri="{BB962C8B-B14F-4D97-AF65-F5344CB8AC3E}">
        <p14:creationId xmlns:p14="http://schemas.microsoft.com/office/powerpoint/2010/main" val="1365970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83209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endParaRPr lang="it-IT" sz="2400" b="1" u="sng" dirty="0">
              <a:effectLst>
                <a:outerShdw blurRad="38100" dist="38100" dir="2700000" algn="tl">
                  <a:srgbClr val="000000">
                    <a:alpha val="43137"/>
                  </a:srgbClr>
                </a:outerShdw>
              </a:effectLst>
            </a:endParaRPr>
          </a:p>
          <a:p>
            <a:endParaRPr lang="it-IT" sz="1000" dirty="0"/>
          </a:p>
          <a:p>
            <a:r>
              <a:rPr lang="it-IT" sz="2400" dirty="0">
                <a:solidFill>
                  <a:srgbClr val="FF0000"/>
                </a:solidFill>
                <a:effectLst>
                  <a:outerShdw blurRad="38100" dist="38100" dir="2700000" algn="tl">
                    <a:srgbClr val="000000">
                      <a:alpha val="43137"/>
                    </a:srgbClr>
                  </a:outerShdw>
                </a:effectLst>
              </a:rPr>
              <a:t>CHE SIGNIFICATO DARE ALLE PRECISAZIONI DEL MIUR? </a:t>
            </a:r>
          </a:p>
          <a:p>
            <a:endParaRPr lang="it-IT" sz="1000" b="1" dirty="0"/>
          </a:p>
          <a:p>
            <a:r>
              <a:rPr lang="it-IT" sz="2400" b="1" i="1" dirty="0"/>
              <a:t>Le Università e ENC che cedono / erogano prestazioni a fronte del pagamento con carta del Docente come si devono comportare?</a:t>
            </a:r>
            <a:endParaRPr lang="it-IT" sz="2400" dirty="0"/>
          </a:p>
          <a:p>
            <a:endParaRPr lang="it-IT" sz="2400" b="1" i="1" dirty="0"/>
          </a:p>
          <a:p>
            <a:r>
              <a:rPr lang="it-IT" sz="2400" b="1" i="1" dirty="0">
                <a:solidFill>
                  <a:srgbClr val="0070C0"/>
                </a:solidFill>
              </a:rPr>
              <a:t>N.B. LE CESSIONI E PRESTAZIONI A FRONTE DELLA CARTA DEL DOCENTE POSSONO ESSERE COMMERCIALI E NON  COMMERCIALI</a:t>
            </a:r>
          </a:p>
          <a:p>
            <a:endParaRPr lang="it-IT" sz="2400" b="1" dirty="0"/>
          </a:p>
          <a:p>
            <a:r>
              <a:rPr lang="it-IT" sz="2400" dirty="0"/>
              <a:t>Vedi esempi</a:t>
            </a:r>
            <a:endParaRPr lang="it-IT" sz="22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28</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093428"/>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SONO </a:t>
            </a:r>
            <a:r>
              <a:rPr lang="it-IT" sz="2400" u="sng" dirty="0">
                <a:effectLst>
                  <a:outerShdw blurRad="38100" dist="38100" dir="2700000" algn="tl">
                    <a:srgbClr val="000000">
                      <a:alpha val="43137"/>
                    </a:srgbClr>
                  </a:outerShdw>
                </a:effectLst>
              </a:rPr>
              <a:t>NON</a:t>
            </a:r>
            <a:r>
              <a:rPr lang="it-IT" sz="2400" dirty="0">
                <a:effectLst>
                  <a:outerShdw blurRad="38100" dist="38100" dir="2700000" algn="tl">
                    <a:srgbClr val="000000">
                      <a:alpha val="43137"/>
                    </a:srgbClr>
                  </a:outerShdw>
                </a:effectLst>
              </a:rPr>
              <a:t> COMMERCIALI: </a:t>
            </a:r>
          </a:p>
          <a:p>
            <a:endParaRPr lang="it-IT" sz="1000" b="1" dirty="0"/>
          </a:p>
          <a:p>
            <a:r>
              <a:rPr lang="it-IT" sz="2400" i="1" dirty="0">
                <a:effectLst>
                  <a:outerShdw blurRad="38100" dist="38100" dir="2700000" algn="tl">
                    <a:srgbClr val="000000">
                      <a:alpha val="43137"/>
                    </a:srgbClr>
                  </a:outerShdw>
                </a:effectLst>
              </a:rPr>
              <a:t>d) </a:t>
            </a:r>
            <a:r>
              <a:rPr lang="it-IT" sz="2400" i="1" dirty="0">
                <a:solidFill>
                  <a:srgbClr val="FF0000"/>
                </a:solidFill>
                <a:effectLst>
                  <a:outerShdw blurRad="38100" dist="38100" dir="2700000" algn="tl">
                    <a:srgbClr val="000000">
                      <a:alpha val="43137"/>
                    </a:srgbClr>
                  </a:outerShdw>
                </a:effectLst>
              </a:rPr>
              <a:t>iscrizione a corsi di laurea, di laurea magistrale, specialistica o a ciclo unico, inerenti al profilo professionale, ovvero a corsi post </a:t>
            </a:r>
            <a:r>
              <a:rPr lang="it-IT" sz="2400" i="1" dirty="0" err="1">
                <a:solidFill>
                  <a:srgbClr val="FF0000"/>
                </a:solidFill>
                <a:effectLst>
                  <a:outerShdw blurRad="38100" dist="38100" dir="2700000" algn="tl">
                    <a:srgbClr val="000000">
                      <a:alpha val="43137"/>
                    </a:srgbClr>
                  </a:outerShdw>
                </a:effectLst>
              </a:rPr>
              <a:t>lauream</a:t>
            </a:r>
            <a:r>
              <a:rPr lang="it-IT" sz="2400" i="1" dirty="0">
                <a:solidFill>
                  <a:srgbClr val="FF0000"/>
                </a:solidFill>
                <a:effectLst>
                  <a:outerShdw blurRad="38100" dist="38100" dir="2700000" algn="tl">
                    <a:srgbClr val="000000">
                      <a:alpha val="43137"/>
                    </a:srgbClr>
                  </a:outerShdw>
                </a:effectLst>
              </a:rPr>
              <a:t> o a master universitari inerenti al profilo professionale</a:t>
            </a:r>
          </a:p>
          <a:p>
            <a:endParaRPr lang="it-IT" sz="2400" i="1" dirty="0">
              <a:solidFill>
                <a:srgbClr val="FF0000"/>
              </a:solidFill>
              <a:effectLst>
                <a:outerShdw blurRad="38100" dist="38100" dir="2700000" algn="tl">
                  <a:srgbClr val="000000">
                    <a:alpha val="43137"/>
                  </a:srgbClr>
                </a:outerShdw>
              </a:effectLst>
            </a:endParaRPr>
          </a:p>
          <a:p>
            <a:r>
              <a:rPr lang="it-IT" sz="2400" b="1" i="1" dirty="0">
                <a:solidFill>
                  <a:srgbClr val="00B0F0"/>
                </a:solidFill>
                <a:effectLst>
                  <a:outerShdw blurRad="38100" dist="38100" dir="2700000" algn="tl">
                    <a:srgbClr val="000000">
                      <a:alpha val="43137"/>
                    </a:srgbClr>
                  </a:outerShdw>
                </a:effectLst>
              </a:rPr>
              <a:t>Queste prestazioni rientrano nell’offerta formativa istituzionale delle università e non hanno rilevanza IVA e/o IRES (redditi d’impresa)</a:t>
            </a:r>
            <a:endParaRPr lang="it-IT" sz="2200" b="1" i="1" dirty="0">
              <a:solidFill>
                <a:srgbClr val="00B0F0"/>
              </a:solidFill>
              <a:effectLst>
                <a:outerShdw blurRad="38100" dist="38100" dir="2700000" algn="tl">
                  <a:srgbClr val="000000">
                    <a:alpha val="43137"/>
                  </a:srgbClr>
                </a:outerShdw>
              </a:effectLst>
            </a:endParaRP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29</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57048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endParaRPr lang="it-IT" sz="1500" i="1" dirty="0"/>
          </a:p>
          <a:p>
            <a:pPr algn="ctr">
              <a:defRPr/>
            </a:pPr>
            <a:r>
              <a:rPr lang="it-IT" sz="3000" b="1" i="1" dirty="0"/>
              <a:t>I </a:t>
            </a:r>
            <a:r>
              <a:rPr lang="it-IT" sz="3000" b="1" i="1" dirty="0">
                <a:effectLst>
                  <a:outerShdw blurRad="38100" dist="38100" dir="2700000" algn="tl">
                    <a:srgbClr val="000000">
                      <a:alpha val="43137"/>
                    </a:srgbClr>
                  </a:outerShdw>
                </a:effectLst>
              </a:rPr>
              <a:t>voucher IFLA</a:t>
            </a:r>
          </a:p>
          <a:p>
            <a:pPr algn="ctr">
              <a:defRPr/>
            </a:pPr>
            <a:r>
              <a:rPr lang="it-IT" sz="3200" b="1" dirty="0"/>
              <a:t>prestito internazionale bibliotecario International </a:t>
            </a:r>
            <a:r>
              <a:rPr lang="it-IT" sz="3200" b="1" dirty="0" err="1"/>
              <a:t>Federation</a:t>
            </a:r>
            <a:r>
              <a:rPr lang="it-IT" sz="3200" b="1" dirty="0"/>
              <a:t> </a:t>
            </a:r>
            <a:r>
              <a:rPr lang="it-IT" sz="3200" b="1" dirty="0" err="1"/>
              <a:t>of</a:t>
            </a:r>
            <a:r>
              <a:rPr lang="it-IT" sz="3200" b="1" dirty="0"/>
              <a:t> </a:t>
            </a:r>
            <a:r>
              <a:rPr lang="it-IT" sz="3200" b="1" dirty="0" err="1"/>
              <a:t>Library</a:t>
            </a:r>
            <a:r>
              <a:rPr lang="it-IT" sz="3200" b="1" dirty="0"/>
              <a:t> </a:t>
            </a:r>
            <a:r>
              <a:rPr lang="it-IT" sz="3200" b="1" dirty="0" err="1"/>
              <a:t>Associations</a:t>
            </a:r>
            <a:r>
              <a:rPr lang="it-IT" sz="3200" b="1" dirty="0"/>
              <a:t> and </a:t>
            </a:r>
            <a:r>
              <a:rPr lang="it-IT" sz="3200" b="1" dirty="0" err="1"/>
              <a:t>Institutions</a:t>
            </a:r>
            <a:r>
              <a:rPr lang="it-IT" sz="3000" b="1" i="1" dirty="0">
                <a:effectLst>
                  <a:outerShdw blurRad="38100" dist="38100" dir="2700000" algn="tl">
                    <a:srgbClr val="000000">
                      <a:alpha val="43137"/>
                    </a:srgbClr>
                  </a:outerShdw>
                </a:effectLst>
              </a:rPr>
              <a:t> </a:t>
            </a:r>
          </a:p>
          <a:p>
            <a:pPr>
              <a:defRPr/>
            </a:pPr>
            <a:endParaRPr lang="it-IT" sz="1500" i="1" dirty="0"/>
          </a:p>
          <a:p>
            <a:pPr>
              <a:defRPr/>
            </a:pPr>
            <a:r>
              <a:rPr lang="it-IT" sz="3000" i="1" dirty="0"/>
              <a:t>servono per il </a:t>
            </a:r>
            <a:r>
              <a:rPr lang="it-IT" sz="3000" i="1" u="sng" dirty="0">
                <a:effectLst>
                  <a:outerShdw blurRad="38100" dist="38100" dir="2700000" algn="tl">
                    <a:srgbClr val="000000">
                      <a:alpha val="43137"/>
                    </a:srgbClr>
                  </a:outerShdw>
                </a:effectLst>
              </a:rPr>
              <a:t>pagamento delle richieste di prestito tra biblioteche italiane o internazionali</a:t>
            </a:r>
            <a:r>
              <a:rPr lang="it-IT" sz="3000" i="1" dirty="0"/>
              <a:t> </a:t>
            </a:r>
          </a:p>
          <a:p>
            <a:pPr>
              <a:defRPr/>
            </a:pPr>
            <a:endParaRPr lang="it-IT" sz="1500" i="1" dirty="0"/>
          </a:p>
          <a:p>
            <a:pPr>
              <a:defRPr/>
            </a:pPr>
            <a:r>
              <a:rPr lang="it-IT" sz="3000" i="1" dirty="0"/>
              <a:t>sono </a:t>
            </a:r>
            <a:r>
              <a:rPr lang="it-IT" sz="3000" i="1" u="sng" dirty="0">
                <a:effectLst>
                  <a:outerShdw blurRad="38100" dist="38100" dir="2700000" algn="tl">
                    <a:srgbClr val="000000">
                      <a:alpha val="43137"/>
                    </a:srgbClr>
                  </a:outerShdw>
                </a:effectLst>
              </a:rPr>
              <a:t>buoni prepagati</a:t>
            </a:r>
            <a:r>
              <a:rPr lang="it-IT" sz="3000" i="1" dirty="0"/>
              <a:t> da utilizzare in sostituzione del denaro contante.</a:t>
            </a:r>
            <a:endParaRPr lang="it-IT" sz="3000" dirty="0"/>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3</a:t>
            </a:fld>
            <a:endParaRPr lang="it-IT" altLang="it-IT"/>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46276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SONO </a:t>
            </a:r>
            <a:r>
              <a:rPr lang="it-IT" sz="2400" u="sng" dirty="0">
                <a:effectLst>
                  <a:outerShdw blurRad="38100" dist="38100" dir="2700000" algn="tl">
                    <a:srgbClr val="000000">
                      <a:alpha val="43137"/>
                    </a:srgbClr>
                  </a:outerShdw>
                </a:effectLst>
              </a:rPr>
              <a:t>COMMERCIALI</a:t>
            </a:r>
            <a:r>
              <a:rPr lang="it-IT" sz="2400" dirty="0">
                <a:effectLst>
                  <a:outerShdw blurRad="38100" dist="38100" dir="2700000" algn="tl">
                    <a:srgbClr val="000000">
                      <a:alpha val="43137"/>
                    </a:srgbClr>
                  </a:outerShdw>
                </a:effectLst>
              </a:rPr>
              <a:t>: </a:t>
            </a:r>
          </a:p>
          <a:p>
            <a:endParaRPr lang="it-IT" sz="1000" b="1" dirty="0"/>
          </a:p>
          <a:p>
            <a:r>
              <a:rPr lang="it-IT" sz="2400" b="1" i="1" dirty="0">
                <a:effectLst>
                  <a:outerShdw blurRad="38100" dist="38100" dir="2700000" algn="tl">
                    <a:srgbClr val="000000">
                      <a:alpha val="43137"/>
                    </a:srgbClr>
                  </a:outerShdw>
                </a:effectLst>
              </a:rPr>
              <a:t>a)</a:t>
            </a:r>
            <a:r>
              <a:rPr lang="it-IT" sz="2400" i="1" dirty="0">
                <a:effectLst>
                  <a:outerShdw blurRad="38100" dist="38100" dir="2700000" algn="tl">
                    <a:srgbClr val="000000">
                      <a:alpha val="43137"/>
                    </a:srgbClr>
                  </a:outerShdw>
                </a:effectLst>
              </a:rPr>
              <a:t> </a:t>
            </a:r>
            <a:r>
              <a:rPr lang="it-IT" sz="2400" i="1" dirty="0">
                <a:solidFill>
                  <a:srgbClr val="FF0000"/>
                </a:solidFill>
                <a:effectLst>
                  <a:outerShdw blurRad="38100" dist="38100" dir="2700000" algn="tl">
                    <a:srgbClr val="000000">
                      <a:alpha val="43137"/>
                    </a:srgbClr>
                  </a:outerShdw>
                </a:effectLst>
              </a:rPr>
              <a:t>libri e testi, anche in formato digitale, pubblicazioni e riviste comunque utili all'aggiornamento professionale</a:t>
            </a:r>
            <a:r>
              <a:rPr lang="it-IT" sz="2400" i="1" dirty="0">
                <a:effectLst>
                  <a:outerShdw blurRad="38100" dist="38100" dir="2700000" algn="tl">
                    <a:srgbClr val="000000">
                      <a:alpha val="43137"/>
                    </a:srgbClr>
                  </a:outerShdw>
                </a:effectLst>
              </a:rPr>
              <a:t>; </a:t>
            </a:r>
          </a:p>
          <a:p>
            <a:r>
              <a:rPr lang="it-IT" sz="2400" b="1" i="1" dirty="0">
                <a:effectLst>
                  <a:outerShdw blurRad="38100" dist="38100" dir="2700000" algn="tl">
                    <a:srgbClr val="000000">
                      <a:alpha val="43137"/>
                    </a:srgbClr>
                  </a:outerShdw>
                </a:effectLst>
              </a:rPr>
              <a:t>c) </a:t>
            </a:r>
            <a:r>
              <a:rPr lang="it-IT" sz="2400" i="1" dirty="0">
                <a:solidFill>
                  <a:srgbClr val="FF0000"/>
                </a:solidFill>
                <a:effectLst>
                  <a:outerShdw blurRad="38100" dist="38100" dir="2700000" algn="tl">
                    <a:srgbClr val="000000">
                      <a:alpha val="43137"/>
                    </a:srgbClr>
                  </a:outerShdw>
                </a:effectLst>
              </a:rPr>
              <a:t>iscrizione a corsi per attività di aggiornamento e di qualificazione delle competenze professionali, svolti da enti accreditati presso il MIUR</a:t>
            </a:r>
            <a:r>
              <a:rPr lang="it-IT" sz="2400" i="1" dirty="0">
                <a:effectLst>
                  <a:outerShdw blurRad="38100" dist="38100" dir="2700000" algn="tl">
                    <a:srgbClr val="000000">
                      <a:alpha val="43137"/>
                    </a:srgbClr>
                  </a:outerShdw>
                </a:effectLst>
              </a:rPr>
              <a:t>; </a:t>
            </a:r>
          </a:p>
          <a:p>
            <a:endParaRPr lang="it-IT" sz="2400" i="1" dirty="0">
              <a:solidFill>
                <a:srgbClr val="FF0000"/>
              </a:solidFill>
              <a:effectLst>
                <a:outerShdw blurRad="38100" dist="38100" dir="2700000" algn="tl">
                  <a:srgbClr val="000000">
                    <a:alpha val="43137"/>
                  </a:srgbClr>
                </a:outerShdw>
              </a:effectLst>
            </a:endParaRPr>
          </a:p>
          <a:p>
            <a:r>
              <a:rPr lang="it-IT" sz="2400" b="1" i="1" dirty="0">
                <a:solidFill>
                  <a:srgbClr val="00B0F0"/>
                </a:solidFill>
                <a:effectLst>
                  <a:outerShdw blurRad="38100" dist="38100" dir="2700000" algn="tl">
                    <a:srgbClr val="000000">
                      <a:alpha val="43137"/>
                    </a:srgbClr>
                  </a:outerShdw>
                </a:effectLst>
              </a:rPr>
              <a:t>Queste cessioni / prestazioni seppure di derivazione istituzionale sono commerciali e hanno rilevanza IVA e/o IRES (redditi d’impresa)</a:t>
            </a:r>
            <a:endParaRPr lang="it-IT" sz="2200" b="1" i="1" dirty="0">
              <a:solidFill>
                <a:srgbClr val="00B0F0"/>
              </a:solidFill>
              <a:effectLst>
                <a:outerShdw blurRad="38100" dist="38100" dir="2700000" algn="tl">
                  <a:srgbClr val="000000">
                    <a:alpha val="43137"/>
                  </a:srgbClr>
                </a:outerShdw>
              </a:effectLst>
            </a:endParaRP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30</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64742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GESTIONE CESSIONI / PRESTAZIONI </a:t>
            </a:r>
            <a:r>
              <a:rPr lang="it-IT" sz="2400" u="sng" dirty="0">
                <a:effectLst>
                  <a:outerShdw blurRad="38100" dist="38100" dir="2700000" algn="tl">
                    <a:srgbClr val="000000">
                      <a:alpha val="43137"/>
                    </a:srgbClr>
                  </a:outerShdw>
                </a:effectLst>
              </a:rPr>
              <a:t>NON</a:t>
            </a:r>
            <a:r>
              <a:rPr lang="it-IT" sz="2400" dirty="0">
                <a:effectLst>
                  <a:outerShdw blurRad="38100" dist="38100" dir="2700000" algn="tl">
                    <a:srgbClr val="000000">
                      <a:alpha val="43137"/>
                    </a:srgbClr>
                  </a:outerShdw>
                </a:effectLst>
              </a:rPr>
              <a:t> COMMERCIALI: </a:t>
            </a:r>
          </a:p>
          <a:p>
            <a:endParaRPr lang="it-IT" sz="1000" b="1" dirty="0"/>
          </a:p>
          <a:p>
            <a:r>
              <a:rPr lang="it-IT" sz="2400" i="1" dirty="0">
                <a:effectLst>
                  <a:outerShdw blurRad="38100" dist="38100" dir="2700000" algn="tl">
                    <a:srgbClr val="000000">
                      <a:alpha val="43137"/>
                    </a:srgbClr>
                  </a:outerShdw>
                </a:effectLst>
              </a:rPr>
              <a:t>Ad esempio: </a:t>
            </a:r>
            <a:r>
              <a:rPr lang="it-IT" sz="2400" i="1" dirty="0">
                <a:solidFill>
                  <a:srgbClr val="FF0000"/>
                </a:solidFill>
                <a:effectLst>
                  <a:outerShdw blurRad="38100" dist="38100" dir="2700000" algn="tl">
                    <a:srgbClr val="000000">
                      <a:alpha val="43137"/>
                    </a:srgbClr>
                  </a:outerShdw>
                </a:effectLst>
              </a:rPr>
              <a:t>il docente utilizza la propria carta per l’iscrizione ad un master universitario inerenti al suo profilo professionale</a:t>
            </a:r>
          </a:p>
          <a:p>
            <a:endParaRPr lang="it-IT" sz="1200" i="1" dirty="0">
              <a:solidFill>
                <a:srgbClr val="FF0000"/>
              </a:solidFill>
              <a:effectLst>
                <a:outerShdw blurRad="38100" dist="38100" dir="2700000" algn="tl">
                  <a:srgbClr val="000000">
                    <a:alpha val="43137"/>
                  </a:srgbClr>
                </a:outerShdw>
              </a:effectLst>
            </a:endParaRPr>
          </a:p>
          <a:p>
            <a:pPr marL="457200" indent="-457200">
              <a:buAutoNum type="arabicParenR"/>
            </a:pPr>
            <a:r>
              <a:rPr lang="it-IT" sz="2400" b="1" i="1" dirty="0">
                <a:solidFill>
                  <a:srgbClr val="00B0F0"/>
                </a:solidFill>
                <a:effectLst>
                  <a:outerShdw blurRad="38100" dist="38100" dir="2700000" algn="tl">
                    <a:srgbClr val="000000">
                      <a:alpha val="43137"/>
                    </a:srgbClr>
                  </a:outerShdw>
                </a:effectLst>
              </a:rPr>
              <a:t>l’università non emette nessuna fattura per l’iscrizione al Master; l’operazione non ha alcuna rilevanza fiscale e procede secondo l’ordinaria immatricolazione </a:t>
            </a:r>
          </a:p>
          <a:p>
            <a:pPr marL="457200" indent="-457200">
              <a:buAutoNum type="arabicParenR"/>
            </a:pPr>
            <a:r>
              <a:rPr lang="it-IT" sz="2400" b="1" i="1" dirty="0">
                <a:solidFill>
                  <a:srgbClr val="00B0F0"/>
                </a:solidFill>
                <a:effectLst>
                  <a:outerShdw blurRad="38100" dist="38100" dir="2700000" algn="tl">
                    <a:srgbClr val="000000">
                      <a:alpha val="43137"/>
                    </a:srgbClr>
                  </a:outerShdw>
                </a:effectLst>
              </a:rPr>
              <a:t>ricevuto il voucher carta docente emette la fattura elettronica fuori campo applicazione IVA senza interessare la propria attività commerciale solo per monetizzare il credito</a:t>
            </a:r>
            <a:endParaRPr lang="it-IT" sz="2200" b="1" i="1" dirty="0">
              <a:solidFill>
                <a:srgbClr val="00B0F0"/>
              </a:solidFill>
              <a:effectLst>
                <a:outerShdw blurRad="38100" dist="38100" dir="2700000" algn="tl">
                  <a:srgbClr val="000000">
                    <a:alpha val="43137"/>
                  </a:srgbClr>
                </a:outerShdw>
              </a:effectLst>
            </a:endParaRP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31</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64742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GESTIONE CESSIONI / PRESTAZIONI </a:t>
            </a:r>
            <a:r>
              <a:rPr lang="it-IT" sz="2400" u="sng" dirty="0">
                <a:effectLst>
                  <a:outerShdw blurRad="38100" dist="38100" dir="2700000" algn="tl">
                    <a:srgbClr val="000000">
                      <a:alpha val="43137"/>
                    </a:srgbClr>
                  </a:outerShdw>
                </a:effectLst>
              </a:rPr>
              <a:t>NON</a:t>
            </a:r>
            <a:r>
              <a:rPr lang="it-IT" sz="2400" dirty="0">
                <a:effectLst>
                  <a:outerShdw blurRad="38100" dist="38100" dir="2700000" algn="tl">
                    <a:srgbClr val="000000">
                      <a:alpha val="43137"/>
                    </a:srgbClr>
                  </a:outerShdw>
                </a:effectLst>
              </a:rPr>
              <a:t> COMMERCIALI: </a:t>
            </a:r>
          </a:p>
          <a:p>
            <a:endParaRPr lang="it-IT" sz="1000" b="1" dirty="0"/>
          </a:p>
          <a:p>
            <a:r>
              <a:rPr lang="it-IT" sz="2400" i="1" dirty="0">
                <a:effectLst>
                  <a:outerShdw blurRad="38100" dist="38100" dir="2700000" algn="tl">
                    <a:srgbClr val="000000">
                      <a:alpha val="43137"/>
                    </a:srgbClr>
                  </a:outerShdw>
                </a:effectLst>
              </a:rPr>
              <a:t>Scritture contabili dell’esempio: </a:t>
            </a:r>
            <a:r>
              <a:rPr lang="it-IT" sz="2400" i="1" dirty="0">
                <a:solidFill>
                  <a:srgbClr val="FF0000"/>
                </a:solidFill>
                <a:effectLst>
                  <a:outerShdw blurRad="38100" dist="38100" dir="2700000" algn="tl">
                    <a:srgbClr val="000000">
                      <a:alpha val="43137"/>
                    </a:srgbClr>
                  </a:outerShdw>
                </a:effectLst>
              </a:rPr>
              <a:t>iscrizione a master universitario</a:t>
            </a:r>
          </a:p>
          <a:p>
            <a:endParaRPr lang="it-IT" sz="1200" i="1" dirty="0">
              <a:solidFill>
                <a:srgbClr val="FF0000"/>
              </a:solidFill>
              <a:effectLst>
                <a:outerShdw blurRad="38100" dist="38100" dir="2700000" algn="tl">
                  <a:srgbClr val="000000">
                    <a:alpha val="43137"/>
                  </a:srgbClr>
                </a:outerShdw>
              </a:effectLst>
            </a:endParaRPr>
          </a:p>
          <a:p>
            <a:r>
              <a:rPr lang="it-IT" sz="2400" i="1" dirty="0">
                <a:effectLst>
                  <a:outerShdw blurRad="38100" dist="38100" dir="2700000" algn="tl">
                    <a:srgbClr val="000000">
                      <a:alpha val="43137"/>
                    </a:srgbClr>
                  </a:outerShdw>
                </a:effectLst>
              </a:rPr>
              <a:t>Immatricolazione e incasso</a:t>
            </a:r>
          </a:p>
          <a:p>
            <a:r>
              <a:rPr lang="it-IT" sz="2400" b="1" i="1" dirty="0">
                <a:solidFill>
                  <a:srgbClr val="002060"/>
                </a:solidFill>
              </a:rPr>
              <a:t>(dare) Crediti V/studenti @ (avere) Ricavi Master euro 5.000</a:t>
            </a:r>
          </a:p>
          <a:p>
            <a:r>
              <a:rPr lang="it-IT" sz="2400" b="1" i="1" dirty="0">
                <a:solidFill>
                  <a:srgbClr val="002060"/>
                </a:solidFill>
              </a:rPr>
              <a:t>(dare) Disponibilità liquide “Carta Docente”         euro 500</a:t>
            </a:r>
          </a:p>
          <a:p>
            <a:r>
              <a:rPr lang="it-IT" sz="2400" b="1" i="1" dirty="0">
                <a:solidFill>
                  <a:srgbClr val="002060"/>
                </a:solidFill>
              </a:rPr>
              <a:t>(dare) Disponibilità liquide “tesoriere                    euro 4.500</a:t>
            </a:r>
          </a:p>
          <a:p>
            <a:r>
              <a:rPr lang="it-IT" sz="2400" b="1" i="1" dirty="0">
                <a:solidFill>
                  <a:srgbClr val="002060"/>
                </a:solidFill>
              </a:rPr>
              <a:t>                                   @ (avere) Crediti V/studenti euro 5.000</a:t>
            </a:r>
          </a:p>
          <a:p>
            <a:r>
              <a:rPr lang="it-IT" sz="2400" i="1" dirty="0">
                <a:effectLst>
                  <a:outerShdw blurRad="38100" dist="38100" dir="2700000" algn="tl">
                    <a:srgbClr val="000000">
                      <a:alpha val="43137"/>
                    </a:srgbClr>
                  </a:outerShdw>
                </a:effectLst>
              </a:rPr>
              <a:t>Emissione fattura elettronica carta docente</a:t>
            </a:r>
          </a:p>
          <a:p>
            <a:r>
              <a:rPr lang="it-IT" sz="2400" b="1" i="1" dirty="0">
                <a:solidFill>
                  <a:srgbClr val="002060"/>
                </a:solidFill>
              </a:rPr>
              <a:t>(dare) Crediti V/MIUR carta docente                       euro 500</a:t>
            </a:r>
          </a:p>
          <a:p>
            <a:r>
              <a:rPr lang="it-IT" sz="2400" b="1" i="1" dirty="0">
                <a:solidFill>
                  <a:srgbClr val="002060"/>
                </a:solidFill>
              </a:rPr>
              <a:t>@ (avere) Disponibilità liquide “Carta Docente”   euro 500</a:t>
            </a:r>
            <a:endParaRPr lang="it-IT" sz="24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32</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64742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GESTIONE CESSIONI / PRESTAZIONI </a:t>
            </a:r>
            <a:r>
              <a:rPr lang="it-IT" sz="2400" u="sng" dirty="0">
                <a:effectLst>
                  <a:outerShdw blurRad="38100" dist="38100" dir="2700000" algn="tl">
                    <a:srgbClr val="000000">
                      <a:alpha val="43137"/>
                    </a:srgbClr>
                  </a:outerShdw>
                </a:effectLst>
              </a:rPr>
              <a:t>COMMERCIALI</a:t>
            </a:r>
            <a:r>
              <a:rPr lang="it-IT" sz="2400" dirty="0">
                <a:effectLst>
                  <a:outerShdw blurRad="38100" dist="38100" dir="2700000" algn="tl">
                    <a:srgbClr val="000000">
                      <a:alpha val="43137"/>
                    </a:srgbClr>
                  </a:outerShdw>
                </a:effectLst>
              </a:rPr>
              <a:t>: </a:t>
            </a:r>
          </a:p>
          <a:p>
            <a:endParaRPr lang="it-IT" sz="1000" b="1" dirty="0"/>
          </a:p>
          <a:p>
            <a:r>
              <a:rPr lang="it-IT" sz="2400" i="1" dirty="0">
                <a:effectLst>
                  <a:outerShdw blurRad="38100" dist="38100" dir="2700000" algn="tl">
                    <a:srgbClr val="000000">
                      <a:alpha val="43137"/>
                    </a:srgbClr>
                  </a:outerShdw>
                </a:effectLst>
              </a:rPr>
              <a:t>Ad esempio: </a:t>
            </a:r>
            <a:r>
              <a:rPr lang="it-IT" sz="2400" i="1" dirty="0">
                <a:solidFill>
                  <a:srgbClr val="FF0000"/>
                </a:solidFill>
                <a:effectLst>
                  <a:outerShdw blurRad="38100" dist="38100" dir="2700000" algn="tl">
                    <a:srgbClr val="000000">
                      <a:alpha val="43137"/>
                    </a:srgbClr>
                  </a:outerShdw>
                </a:effectLst>
              </a:rPr>
              <a:t>il docente utilizza la propria carta per l’iscrizione ad un corso on-line in e-learning dell’università</a:t>
            </a:r>
          </a:p>
          <a:p>
            <a:endParaRPr lang="it-IT" sz="1200" i="1" dirty="0">
              <a:solidFill>
                <a:srgbClr val="FF0000"/>
              </a:solidFill>
              <a:effectLst>
                <a:outerShdw blurRad="38100" dist="38100" dir="2700000" algn="tl">
                  <a:srgbClr val="000000">
                    <a:alpha val="43137"/>
                  </a:srgbClr>
                </a:outerShdw>
              </a:effectLst>
            </a:endParaRPr>
          </a:p>
          <a:p>
            <a:pPr marL="457200" indent="-457200">
              <a:buAutoNum type="arabicParenR"/>
            </a:pPr>
            <a:r>
              <a:rPr lang="it-IT" sz="2400" b="1" i="1" dirty="0">
                <a:solidFill>
                  <a:srgbClr val="00B0F0"/>
                </a:solidFill>
                <a:effectLst>
                  <a:outerShdw blurRad="38100" dist="38100" dir="2700000" algn="tl">
                    <a:srgbClr val="000000">
                      <a:alpha val="43137"/>
                    </a:srgbClr>
                  </a:outerShdw>
                </a:effectLst>
              </a:rPr>
              <a:t>l’università emette fattura per il servizio; l’operazione è rilevante ai fini fiscali e procede come per le altre prestazioni commerciali </a:t>
            </a:r>
          </a:p>
          <a:p>
            <a:pPr marL="457200" indent="-457200">
              <a:buAutoNum type="arabicParenR"/>
            </a:pPr>
            <a:r>
              <a:rPr lang="it-IT" sz="2400" b="1" i="1" dirty="0">
                <a:solidFill>
                  <a:srgbClr val="00B0F0"/>
                </a:solidFill>
                <a:effectLst>
                  <a:outerShdw blurRad="38100" dist="38100" dir="2700000" algn="tl">
                    <a:srgbClr val="000000">
                      <a:alpha val="43137"/>
                    </a:srgbClr>
                  </a:outerShdw>
                </a:effectLst>
              </a:rPr>
              <a:t>ricevuto il voucher carta docente emette la fattura elettronica fuori campo applicazione IVA senza interessare la propria attività commerciale solo per monetizzare il credito</a:t>
            </a:r>
            <a:endParaRPr lang="it-IT" sz="2200" b="1" i="1" dirty="0">
              <a:solidFill>
                <a:srgbClr val="00B0F0"/>
              </a:solidFill>
              <a:effectLst>
                <a:outerShdw blurRad="38100" dist="38100" dir="2700000" algn="tl">
                  <a:srgbClr val="000000">
                    <a:alpha val="43137"/>
                  </a:srgbClr>
                </a:outerShdw>
              </a:effectLst>
            </a:endParaRP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33</a:t>
            </a:fld>
            <a:endParaRPr lang="it-IT" altLang="it-IT"/>
          </a:p>
        </p:txBody>
      </p:sp>
    </p:spTree>
    <p:extLst>
      <p:ext uri="{BB962C8B-B14F-4D97-AF65-F5344CB8AC3E}">
        <p14:creationId xmlns:p14="http://schemas.microsoft.com/office/powerpoint/2010/main" val="141477125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24759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endParaRPr lang="it-IT" sz="1000" dirty="0"/>
          </a:p>
          <a:p>
            <a:r>
              <a:rPr lang="it-IT" sz="2400" dirty="0">
                <a:effectLst>
                  <a:outerShdw blurRad="38100" dist="38100" dir="2700000" algn="tl">
                    <a:srgbClr val="000000">
                      <a:alpha val="43137"/>
                    </a:srgbClr>
                  </a:outerShdw>
                </a:effectLst>
              </a:rPr>
              <a:t>GESTIONE CESSIONI / PRESTAZIONI </a:t>
            </a:r>
            <a:r>
              <a:rPr lang="it-IT" sz="2400" u="sng" dirty="0">
                <a:effectLst>
                  <a:outerShdw blurRad="38100" dist="38100" dir="2700000" algn="tl">
                    <a:srgbClr val="000000">
                      <a:alpha val="43137"/>
                    </a:srgbClr>
                  </a:outerShdw>
                </a:effectLst>
              </a:rPr>
              <a:t>COMMERCIALI</a:t>
            </a:r>
            <a:r>
              <a:rPr lang="it-IT" sz="2400" dirty="0">
                <a:effectLst>
                  <a:outerShdw blurRad="38100" dist="38100" dir="2700000" algn="tl">
                    <a:srgbClr val="000000">
                      <a:alpha val="43137"/>
                    </a:srgbClr>
                  </a:outerShdw>
                </a:effectLst>
              </a:rPr>
              <a:t>: </a:t>
            </a:r>
          </a:p>
          <a:p>
            <a:endParaRPr lang="it-IT" sz="1000" b="1" dirty="0"/>
          </a:p>
          <a:p>
            <a:r>
              <a:rPr lang="it-IT" sz="2400" i="1" dirty="0">
                <a:effectLst>
                  <a:outerShdw blurRad="38100" dist="38100" dir="2700000" algn="tl">
                    <a:srgbClr val="000000">
                      <a:alpha val="43137"/>
                    </a:srgbClr>
                  </a:outerShdw>
                </a:effectLst>
              </a:rPr>
              <a:t>Scritture contabili dell’esempio: </a:t>
            </a:r>
            <a:r>
              <a:rPr lang="it-IT" sz="2400" i="1" dirty="0">
                <a:solidFill>
                  <a:srgbClr val="FF0000"/>
                </a:solidFill>
                <a:effectLst>
                  <a:outerShdw blurRad="38100" dist="38100" dir="2700000" algn="tl">
                    <a:srgbClr val="000000">
                      <a:alpha val="43137"/>
                    </a:srgbClr>
                  </a:outerShdw>
                </a:effectLst>
              </a:rPr>
              <a:t>acquisto corso e-learning</a:t>
            </a:r>
          </a:p>
          <a:p>
            <a:endParaRPr lang="it-IT" sz="1200" i="1" dirty="0">
              <a:solidFill>
                <a:srgbClr val="FF0000"/>
              </a:solidFill>
              <a:effectLst>
                <a:outerShdw blurRad="38100" dist="38100" dir="2700000" algn="tl">
                  <a:srgbClr val="000000">
                    <a:alpha val="43137"/>
                  </a:srgbClr>
                </a:outerShdw>
              </a:effectLst>
            </a:endParaRPr>
          </a:p>
          <a:p>
            <a:r>
              <a:rPr lang="it-IT" sz="2300" i="1" dirty="0">
                <a:effectLst>
                  <a:outerShdw blurRad="38100" dist="38100" dir="2700000" algn="tl">
                    <a:srgbClr val="000000">
                      <a:alpha val="43137"/>
                    </a:srgbClr>
                  </a:outerShdw>
                </a:effectLst>
              </a:rPr>
              <a:t>Fatturazione e incasso</a:t>
            </a:r>
          </a:p>
          <a:p>
            <a:r>
              <a:rPr lang="it-IT" sz="2400" b="1" i="1" dirty="0">
                <a:solidFill>
                  <a:srgbClr val="002060"/>
                </a:solidFill>
              </a:rPr>
              <a:t>(</a:t>
            </a:r>
            <a:r>
              <a:rPr lang="it-IT" sz="2300" b="1" i="1" dirty="0">
                <a:solidFill>
                  <a:srgbClr val="002060"/>
                </a:solidFill>
              </a:rPr>
              <a:t>dare) Crediti V/clienti                                                    euro 610</a:t>
            </a:r>
          </a:p>
          <a:p>
            <a:r>
              <a:rPr lang="it-IT" sz="2300" b="1" i="1" dirty="0">
                <a:solidFill>
                  <a:srgbClr val="002060"/>
                </a:solidFill>
              </a:rPr>
              <a:t>                                        @ (avere) Ricavi e-learning   euro 500</a:t>
            </a:r>
          </a:p>
          <a:p>
            <a:r>
              <a:rPr lang="it-IT" sz="2300" b="1" i="1" dirty="0">
                <a:solidFill>
                  <a:srgbClr val="002060"/>
                </a:solidFill>
              </a:rPr>
              <a:t>                                        @ (avere) Iva c/vendite          euro 110</a:t>
            </a:r>
          </a:p>
          <a:p>
            <a:r>
              <a:rPr lang="it-IT" sz="2300" b="1" i="1" dirty="0">
                <a:solidFill>
                  <a:srgbClr val="002060"/>
                </a:solidFill>
              </a:rPr>
              <a:t>(dare) Disponibilità liquide “Carta Docente”               euro 500</a:t>
            </a:r>
          </a:p>
          <a:p>
            <a:r>
              <a:rPr lang="it-IT" sz="2300" b="1" i="1" dirty="0">
                <a:solidFill>
                  <a:srgbClr val="002060"/>
                </a:solidFill>
              </a:rPr>
              <a:t>(dare) Disponibilità liquide tesoriere                            euro 110</a:t>
            </a:r>
          </a:p>
          <a:p>
            <a:r>
              <a:rPr lang="it-IT" sz="2300" b="1" i="1" dirty="0">
                <a:solidFill>
                  <a:srgbClr val="002060"/>
                </a:solidFill>
              </a:rPr>
              <a:t>                                        @ (avere) Crediti V/clienti      euro 610</a:t>
            </a:r>
          </a:p>
          <a:p>
            <a:r>
              <a:rPr lang="it-IT" sz="2300" i="1" dirty="0">
                <a:effectLst>
                  <a:outerShdw blurRad="38100" dist="38100" dir="2700000" algn="tl">
                    <a:srgbClr val="000000">
                      <a:alpha val="43137"/>
                    </a:srgbClr>
                  </a:outerShdw>
                </a:effectLst>
              </a:rPr>
              <a:t>Emissione fattura elettronica carta docente</a:t>
            </a:r>
          </a:p>
          <a:p>
            <a:r>
              <a:rPr lang="it-IT" sz="2300" b="1" i="1" dirty="0">
                <a:solidFill>
                  <a:srgbClr val="002060"/>
                </a:solidFill>
              </a:rPr>
              <a:t>(dare) Crediti V/MIUR carta docente                              euro 500</a:t>
            </a:r>
          </a:p>
          <a:p>
            <a:r>
              <a:rPr lang="it-IT" sz="2300" b="1" i="1" dirty="0">
                <a:solidFill>
                  <a:srgbClr val="002060"/>
                </a:solidFill>
              </a:rPr>
              <a:t>        @ (avere) Disponibilità liquide “Carta Docente”  euro 500</a:t>
            </a:r>
            <a:endParaRPr lang="it-IT" sz="2300" dirty="0"/>
          </a:p>
        </p:txBody>
      </p:sp>
      <p:sp>
        <p:nvSpPr>
          <p:cNvPr id="4102" name="Segnaposto numero diapositiva 7"/>
          <p:cNvSpPr>
            <a:spLocks noGrp="1"/>
          </p:cNvSpPr>
          <p:nvPr>
            <p:ph type="sldNum" sz="quarter" idx="11"/>
          </p:nvPr>
        </p:nvSpPr>
        <p:spPr>
          <a:noFill/>
          <a:ln>
            <a:miter lim="800000"/>
            <a:headEnd/>
            <a:tailEnd/>
          </a:ln>
        </p:spPr>
        <p:txBody>
          <a:bodyPr/>
          <a:lstStyle/>
          <a:p>
            <a:r>
              <a:rPr lang="it-IT" altLang="it-IT" dirty="0"/>
              <a:t> </a:t>
            </a:r>
            <a:fld id="{37460E05-9D2D-4E45-BEFD-A9045D0935DF}" type="slidenum">
              <a:rPr lang="it-IT" altLang="it-IT" smtClean="0"/>
              <a:pPr/>
              <a:t>34</a:t>
            </a:fld>
            <a:endParaRPr lang="it-IT" altLang="it-IT" dirty="0"/>
          </a:p>
        </p:txBody>
      </p:sp>
    </p:spTree>
    <p:extLst>
      <p:ext uri="{BB962C8B-B14F-4D97-AF65-F5344CB8AC3E}">
        <p14:creationId xmlns:p14="http://schemas.microsoft.com/office/powerpoint/2010/main" val="1414771257"/>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dirty="0"/>
              <a:t>Cessioni SISTEMA CARTA DOCENTE</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23220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400" b="1" i="1" u="sng" dirty="0">
                <a:effectLst>
                  <a:outerShdw blurRad="38100" dist="38100" dir="2700000" algn="tl">
                    <a:srgbClr val="000000">
                      <a:alpha val="43137"/>
                    </a:srgbClr>
                  </a:outerShdw>
                </a:effectLst>
              </a:rPr>
              <a:t>GESTIONE DELLE VENDITE – aspetti fiscali e contabili</a:t>
            </a:r>
          </a:p>
          <a:p>
            <a:pPr algn="ctr"/>
            <a:r>
              <a:rPr lang="it-IT" sz="2400" b="1" u="sng" dirty="0">
                <a:effectLst>
                  <a:outerShdw blurRad="38100" dist="38100" dir="2700000" algn="tl">
                    <a:srgbClr val="000000">
                      <a:alpha val="43137"/>
                    </a:srgbClr>
                  </a:outerShdw>
                </a:effectLst>
              </a:rPr>
              <a:t>Le linee guida fatturazione MIUR affermano:</a:t>
            </a:r>
          </a:p>
          <a:p>
            <a:endParaRPr lang="it-IT" sz="1000" b="1" dirty="0"/>
          </a:p>
          <a:p>
            <a:r>
              <a:rPr lang="it-IT" sz="2400" b="1" dirty="0"/>
              <a:t>Le fatture così emesse non hanno rilevanza ai fini fiscali </a:t>
            </a:r>
            <a:r>
              <a:rPr lang="it-IT" sz="2400" dirty="0"/>
              <a:t>– essendo l’evento fiscale già regolato mediante il biglietto o la ricevuta fiscale emessa dall’esercente all’atto dell’accettazione del buono – ma servono unicamente a consentire il riscontro dei buoni validati prima di procedere al loro pagamento</a:t>
            </a:r>
          </a:p>
          <a:p>
            <a:r>
              <a:rPr lang="it-IT" sz="2400" b="1" i="1" dirty="0">
                <a:solidFill>
                  <a:srgbClr val="FF0000"/>
                </a:solidFill>
                <a:effectLst>
                  <a:outerShdw blurRad="38100" dist="38100" dir="2700000" algn="tl">
                    <a:srgbClr val="000000">
                      <a:alpha val="43137"/>
                    </a:srgbClr>
                  </a:outerShdw>
                </a:effectLst>
              </a:rPr>
              <a:t>CONDIVISIBILE</a:t>
            </a:r>
          </a:p>
          <a:p>
            <a:endParaRPr lang="it-IT" sz="1200" b="1" dirty="0"/>
          </a:p>
          <a:p>
            <a:r>
              <a:rPr lang="it-IT" sz="2400" b="1" u="sng" dirty="0">
                <a:effectLst>
                  <a:outerShdw blurRad="38100" dist="38100" dir="2700000" algn="tl">
                    <a:srgbClr val="000000">
                      <a:alpha val="43137"/>
                    </a:srgbClr>
                  </a:outerShdw>
                </a:effectLst>
              </a:rPr>
              <a:t>non è necessario l’assolvimento dell’imposta di bollo</a:t>
            </a:r>
          </a:p>
          <a:p>
            <a:r>
              <a:rPr lang="it-IT" sz="2400" b="1" i="1" dirty="0">
                <a:solidFill>
                  <a:srgbClr val="FF0000"/>
                </a:solidFill>
                <a:effectLst>
                  <a:outerShdw blurRad="38100" dist="38100" dir="2700000" algn="tl">
                    <a:srgbClr val="000000">
                      <a:alpha val="43137"/>
                    </a:srgbClr>
                  </a:outerShdw>
                </a:effectLst>
              </a:rPr>
              <a:t>Suscita perplessità NON CONDIVISIBILE </a:t>
            </a:r>
            <a:r>
              <a:rPr lang="it-IT" sz="2400" i="1" dirty="0">
                <a:effectLst>
                  <a:outerShdw blurRad="38100" dist="38100" dir="2700000" algn="tl">
                    <a:srgbClr val="000000">
                      <a:alpha val="43137"/>
                    </a:srgbClr>
                  </a:outerShdw>
                </a:effectLst>
              </a:rPr>
              <a:t>(tuttavia si consiglia di adeguarsi all’indicazione vista la fonte; </a:t>
            </a:r>
            <a:r>
              <a:rPr lang="it-IT" sz="2400" i="1" dirty="0">
                <a:solidFill>
                  <a:srgbClr val="0070C0"/>
                </a:solidFill>
                <a:effectLst>
                  <a:outerShdw blurRad="38100" dist="38100" dir="2700000" algn="tl">
                    <a:srgbClr val="000000">
                      <a:alpha val="43137"/>
                    </a:srgbClr>
                  </a:outerShdw>
                </a:effectLst>
              </a:rPr>
              <a:t>in caso contrario l’Ateneo senza esporre il bollo se ne farà carico con la procedura prevista dall’art. 6 del D.M. 17/06/2014</a:t>
            </a:r>
            <a:r>
              <a:rPr lang="it-IT" sz="2400" i="1" dirty="0">
                <a:effectLst>
                  <a:outerShdw blurRad="38100" dist="38100" dir="2700000" algn="tl">
                    <a:srgbClr val="000000">
                      <a:alpha val="43137"/>
                    </a:srgbClr>
                  </a:outerShdw>
                </a:effectLst>
              </a:rPr>
              <a:t>)</a:t>
            </a:r>
            <a:endParaRPr lang="it-IT" sz="2200" dirty="0"/>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35</a:t>
            </a:fld>
            <a:endParaRPr lang="it-IT" altLang="it-IT" dirty="0"/>
          </a:p>
        </p:txBody>
      </p:sp>
    </p:spTree>
    <p:extLst>
      <p:ext uri="{BB962C8B-B14F-4D97-AF65-F5344CB8AC3E}">
        <p14:creationId xmlns:p14="http://schemas.microsoft.com/office/powerpoint/2010/main" val="33253992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55203"/>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come funzionano </a:t>
            </a:r>
          </a:p>
          <a:p>
            <a:pPr lvl="0"/>
            <a:r>
              <a:rPr lang="it-IT" sz="2400" dirty="0"/>
              <a:t>- i buoni rappresentano il valore di una prestazione standard di una transazione;</a:t>
            </a:r>
          </a:p>
          <a:p>
            <a:pPr lvl="0"/>
            <a:r>
              <a:rPr lang="it-IT" sz="2400" dirty="0"/>
              <a:t>- hanno validità illimitata e sono riutilizzabili senza alcun limite;</a:t>
            </a:r>
          </a:p>
          <a:p>
            <a:pPr lvl="0"/>
            <a:r>
              <a:rPr lang="it-IT" sz="2400" dirty="0"/>
              <a:t>- hanno un valore facciale corrispondente al prezzo pagato per ottenerne la disponibilità da ciascuna biblioteca (buoni interi 8,00 euro e buoni metà 4,00 euro);</a:t>
            </a:r>
          </a:p>
          <a:p>
            <a:pPr lvl="0">
              <a:buFontTx/>
              <a:buChar char="-"/>
            </a:pPr>
            <a:r>
              <a:rPr lang="it-IT" sz="2400" dirty="0"/>
              <a:t> ciascuna biblioteca che aderisce al network accetta i buoni come strumento di pagamento delle proprie prestazioni di servizi di prestito;</a:t>
            </a:r>
          </a:p>
          <a:p>
            <a:pPr>
              <a:buFontTx/>
              <a:buChar char="-"/>
            </a:pPr>
            <a:r>
              <a:rPr lang="it-IT" sz="2400" dirty="0"/>
              <a:t> la biblioteca può ottenere il rimborso dei buoni non utilizzati se non procede ad un numero di prestiti capaci di coprire il valore immobilizzato</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4</a:t>
            </a:fld>
            <a:endParaRPr lang="it-IT" altLang="it-IT"/>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40120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qualificazione fiscale operazione</a:t>
            </a:r>
          </a:p>
          <a:p>
            <a:r>
              <a:rPr lang="it-IT" sz="2800" dirty="0"/>
              <a:t>I buoni sono uno </a:t>
            </a:r>
            <a:r>
              <a:rPr lang="it-IT" sz="2800" dirty="0">
                <a:solidFill>
                  <a:srgbClr val="FF0000"/>
                </a:solidFill>
                <a:effectLst>
                  <a:outerShdw blurRad="38100" dist="38100" dir="2700000" algn="tl">
                    <a:srgbClr val="000000">
                      <a:alpha val="43137"/>
                    </a:srgbClr>
                  </a:outerShdw>
                </a:effectLst>
              </a:rPr>
              <a:t>strumento di pagamento per acquisto di una prestazione di servizi</a:t>
            </a:r>
            <a:r>
              <a:rPr lang="it-IT" sz="2800" dirty="0"/>
              <a:t>. </a:t>
            </a:r>
          </a:p>
          <a:p>
            <a:r>
              <a:rPr lang="it-IT" sz="2800" dirty="0"/>
              <a:t>Da ciò deriva che </a:t>
            </a:r>
            <a:r>
              <a:rPr lang="it-IT" sz="2800" b="1" dirty="0">
                <a:solidFill>
                  <a:srgbClr val="FF0000"/>
                </a:solidFill>
              </a:rPr>
              <a:t>al momento del loro acquisto non si riceve una prestazione di servizi e allo stesso tempo al momento della loro restituzione non si eroga una prestazione di servizi</a:t>
            </a:r>
            <a:r>
              <a:rPr lang="it-IT" sz="2800" dirty="0"/>
              <a:t>. </a:t>
            </a:r>
          </a:p>
          <a:p>
            <a:r>
              <a:rPr lang="it-IT" sz="2800" dirty="0"/>
              <a:t>Nessuna fatturazione in sede di acquisto dei voucher può prevedersi e una documentazione giustificativa anche diversa dalla fattura dei buoni è sufficiente.</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5</a:t>
            </a:fld>
            <a:endParaRPr lang="it-IT" altLang="it-IT"/>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2677656"/>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qualificazione fiscale operazione</a:t>
            </a:r>
          </a:p>
          <a:p>
            <a:endParaRPr lang="it-IT" sz="2800" dirty="0"/>
          </a:p>
          <a:p>
            <a:r>
              <a:rPr lang="it-IT" sz="2800" dirty="0"/>
              <a:t>Si tratta infatti della </a:t>
            </a:r>
            <a:r>
              <a:rPr lang="it-IT" sz="2800" dirty="0">
                <a:solidFill>
                  <a:srgbClr val="FF0000"/>
                </a:solidFill>
                <a:effectLst>
                  <a:outerShdw blurRad="38100" dist="38100" dir="2700000" algn="tl">
                    <a:srgbClr val="000000">
                      <a:alpha val="43137"/>
                    </a:srgbClr>
                  </a:outerShdw>
                </a:effectLst>
              </a:rPr>
              <a:t>sostituzione del denaro </a:t>
            </a:r>
            <a:r>
              <a:rPr lang="it-IT" sz="2800" dirty="0"/>
              <a:t>con strumenti di pagamento e come </a:t>
            </a:r>
            <a:r>
              <a:rPr lang="it-IT" sz="2800" b="1" dirty="0">
                <a:solidFill>
                  <a:srgbClr val="FF0000"/>
                </a:solidFill>
              </a:rPr>
              <a:t>tali non rilevanti ai fini IVA ai sensi dell’art. 2, comma 3, lettera a) del </a:t>
            </a:r>
            <a:r>
              <a:rPr lang="it-IT" sz="2800" b="1" dirty="0" err="1">
                <a:solidFill>
                  <a:srgbClr val="FF0000"/>
                </a:solidFill>
              </a:rPr>
              <a:t>Dpr</a:t>
            </a:r>
            <a:r>
              <a:rPr lang="it-IT" sz="2800" b="1" dirty="0">
                <a:solidFill>
                  <a:srgbClr val="FF0000"/>
                </a:solidFill>
              </a:rPr>
              <a:t>. 633/1972</a:t>
            </a:r>
            <a:r>
              <a:rPr lang="it-IT" sz="2800" dirty="0"/>
              <a:t>.</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6</a:t>
            </a:fld>
            <a:endParaRPr lang="it-IT" altLang="it-IT"/>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8598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contabili acquisto</a:t>
            </a:r>
          </a:p>
          <a:p>
            <a:endParaRPr lang="it-IT" sz="1000" dirty="0"/>
          </a:p>
          <a:p>
            <a:r>
              <a:rPr lang="it-IT" sz="2800" dirty="0"/>
              <a:t>Dal punto di vista contabile l’uscita di cassa che si viene a determinare, attraverso l’utilizzazione del denaro presso il Tesoriere, comporta unicamente </a:t>
            </a:r>
            <a:r>
              <a:rPr lang="it-IT" sz="2800" dirty="0">
                <a:solidFill>
                  <a:srgbClr val="FF0000"/>
                </a:solidFill>
                <a:effectLst>
                  <a:outerShdw blurRad="38100" dist="38100" dir="2700000" algn="tl">
                    <a:srgbClr val="000000">
                      <a:alpha val="43137"/>
                    </a:srgbClr>
                  </a:outerShdw>
                </a:effectLst>
              </a:rPr>
              <a:t>l’iscrizione di una voce all’interno delle disponibilità liquide denominata ad esempio “voucher IFLA”</a:t>
            </a:r>
            <a:r>
              <a:rPr lang="it-IT" sz="2800" dirty="0"/>
              <a:t>. </a:t>
            </a:r>
          </a:p>
          <a:p>
            <a:r>
              <a:rPr lang="it-IT" sz="2800" dirty="0"/>
              <a:t>In sostanza la registrazione in partita doppia sarà:</a:t>
            </a:r>
          </a:p>
          <a:p>
            <a:r>
              <a:rPr lang="it-IT" sz="2800" b="1" i="1" dirty="0">
                <a:solidFill>
                  <a:srgbClr val="002060"/>
                </a:solidFill>
              </a:rPr>
              <a:t>(dare) Disponibilità liquide “Voucher IFLA” @ (avere) Disponibilità liquide “Banca tesoriere”</a:t>
            </a:r>
          </a:p>
          <a:p>
            <a:r>
              <a:rPr lang="it-IT" sz="2800" dirty="0">
                <a:effectLst>
                  <a:outerShdw blurRad="38100" dist="38100" dir="2700000" algn="tl">
                    <a:srgbClr val="000000">
                      <a:alpha val="43137"/>
                    </a:srgbClr>
                  </a:outerShdw>
                </a:effectLst>
              </a:rPr>
              <a:t>Nessun costo si verrà in realtà a determinare a carico del conto economico</a:t>
            </a:r>
            <a:r>
              <a:rPr lang="it-IT" sz="2800" dirty="0"/>
              <a:t>.</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7</a:t>
            </a:fld>
            <a:endParaRPr lang="it-IT" altLang="it-IT"/>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078313"/>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a:t>
            </a:r>
          </a:p>
          <a:p>
            <a:endParaRPr lang="it-IT" sz="1000" dirty="0"/>
          </a:p>
          <a:p>
            <a:r>
              <a:rPr lang="it-IT" sz="2600" dirty="0"/>
              <a:t>Diverso è il caso invece di </a:t>
            </a:r>
            <a:r>
              <a:rPr lang="it-IT" sz="2600" dirty="0">
                <a:effectLst>
                  <a:outerShdw blurRad="38100" dist="38100" dir="2700000" algn="tl">
                    <a:srgbClr val="000000">
                      <a:alpha val="43137"/>
                    </a:srgbClr>
                  </a:outerShdw>
                </a:effectLst>
              </a:rPr>
              <a:t>utilizzo del buono per “pagare” la prestazione della biblioteca, cioè il prestito che invece configura la prestazione di servizi di messa a disposizione delle opere</a:t>
            </a:r>
            <a:r>
              <a:rPr lang="it-IT" sz="2600" dirty="0"/>
              <a:t>. </a:t>
            </a:r>
          </a:p>
          <a:p>
            <a:r>
              <a:rPr lang="it-IT" sz="2600" dirty="0">
                <a:solidFill>
                  <a:srgbClr val="002060"/>
                </a:solidFill>
                <a:effectLst>
                  <a:outerShdw blurRad="38100" dist="38100" dir="2700000" algn="tl">
                    <a:srgbClr val="000000">
                      <a:alpha val="43137"/>
                    </a:srgbClr>
                  </a:outerShdw>
                </a:effectLst>
              </a:rPr>
              <a:t>N.B. ipotizzando l’irrilevanza IVA in questo caso, tutte le prestazioni pagate a mezzo di voucher e strumenti alternativi rispetto alla moneta, non costituirebbero operazioni nel campo di applicazione IVA con perdita di gettito per l’erario, aldilà del trattamento di esenzione IVA che alcune prestazioni hanno, come quelle proprie delle biblioteche</a:t>
            </a:r>
            <a:r>
              <a:rPr lang="it-IT" sz="2600" dirty="0"/>
              <a:t>.</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8</a:t>
            </a:fld>
            <a:endParaRPr lang="it-IT" altLang="it-IT"/>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665"/>
          </a:xfrm>
          <a:prstGeom prst="rect">
            <a:avLst/>
          </a:prstGeom>
          <a:solidFill>
            <a:srgbClr val="92D050"/>
          </a:solidFill>
          <a:ln w="57150" cmpd="thinThick">
            <a:solidFill>
              <a:schemeClr val="tx1"/>
            </a:solidFill>
            <a:miter lim="800000"/>
            <a:headEnd/>
            <a:tailEnd/>
          </a:ln>
        </p:spPr>
        <p:txBody>
          <a:bodyPr>
            <a:spAutoFit/>
          </a:bodyPr>
          <a:lstStyle/>
          <a:p>
            <a:pPr algn="ctr" eaLnBrk="1" hangingPunct="1"/>
            <a:r>
              <a:rPr lang="it-IT" altLang="it-IT" sz="2400" b="1" dirty="0"/>
              <a:t>VOUCHER IFLA E PRESTITI BIBLIOTECHE</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8598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a:defRPr/>
            </a:pPr>
            <a:r>
              <a:rPr lang="it-IT" sz="2800" b="1" i="1" dirty="0">
                <a:effectLst>
                  <a:outerShdw blurRad="38100" dist="38100" dir="2700000" algn="tl">
                    <a:srgbClr val="000000">
                      <a:alpha val="43137"/>
                    </a:srgbClr>
                  </a:outerShdw>
                </a:effectLst>
              </a:rPr>
              <a:t>voucher IFLA: aspetti fiscali utilizzo prassi </a:t>
            </a:r>
            <a:r>
              <a:rPr lang="it-IT" sz="2800" b="1" i="1" dirty="0" err="1">
                <a:effectLst>
                  <a:outerShdw blurRad="38100" dist="38100" dir="2700000" algn="tl">
                    <a:srgbClr val="000000">
                      <a:alpha val="43137"/>
                    </a:srgbClr>
                  </a:outerShdw>
                </a:effectLst>
              </a:rPr>
              <a:t>AdE</a:t>
            </a:r>
            <a:endParaRPr lang="it-IT" sz="2800" b="1" i="1" dirty="0">
              <a:effectLst>
                <a:outerShdw blurRad="38100" dist="38100" dir="2700000" algn="tl">
                  <a:srgbClr val="000000">
                    <a:alpha val="43137"/>
                  </a:srgbClr>
                </a:outerShdw>
              </a:effectLst>
            </a:endParaRPr>
          </a:p>
          <a:p>
            <a:endParaRPr lang="it-IT" sz="1000" dirty="0"/>
          </a:p>
          <a:p>
            <a:r>
              <a:rPr lang="it-IT" sz="2800" b="1" dirty="0">
                <a:solidFill>
                  <a:srgbClr val="FF0000"/>
                </a:solidFill>
              </a:rPr>
              <a:t>Agenzia delle entrate - risoluzione n. 21/E/2011</a:t>
            </a:r>
            <a:r>
              <a:rPr lang="it-IT" sz="2800" dirty="0"/>
              <a:t> Conferma il quadro indicato ed ha chiaramente affermato che la cessione dei titoli di legittimazione (fra le biblioteche) deve essere ricondotta nell'ambito applicativo dell’art. 2, comma 3, lettera a), del </a:t>
            </a:r>
            <a:r>
              <a:rPr lang="it-IT" sz="2800" dirty="0" err="1"/>
              <a:t>Dpr</a:t>
            </a:r>
            <a:r>
              <a:rPr lang="it-IT" sz="2800" dirty="0"/>
              <a:t>. 633/1972, con la conseguenza che "</a:t>
            </a:r>
            <a:r>
              <a:rPr lang="it-IT" sz="2800" b="1" i="1" dirty="0">
                <a:solidFill>
                  <a:srgbClr val="0070C0"/>
                </a:solidFill>
              </a:rPr>
              <a:t>Non sono considerate cessioni di beni ... a) le cessioni che hanno per oggetto denaro o crediti in denaro;</a:t>
            </a:r>
            <a:r>
              <a:rPr lang="it-IT" sz="2800" dirty="0"/>
              <a:t>" e lo stesso comportamento si deve </a:t>
            </a:r>
            <a:r>
              <a:rPr lang="it-IT" sz="2800" u="sng" dirty="0">
                <a:effectLst>
                  <a:outerShdw blurRad="38100" dist="38100" dir="2700000" algn="tl">
                    <a:srgbClr val="000000">
                      <a:alpha val="43137"/>
                    </a:srgbClr>
                  </a:outerShdw>
                </a:effectLst>
              </a:rPr>
              <a:t>considerare nei rapporti fra IFLA e biblioteche</a:t>
            </a:r>
            <a:endParaRPr lang="it-IT" sz="2600" u="sng" dirty="0">
              <a:effectLst>
                <a:outerShdw blurRad="38100" dist="38100" dir="2700000" algn="tl">
                  <a:srgbClr val="000000">
                    <a:alpha val="43137"/>
                  </a:srgbClr>
                </a:outerShdw>
              </a:effectLst>
            </a:endParaRP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9</a:t>
            </a:fld>
            <a:endParaRPr lang="it-IT" altLang="it-IT"/>
          </a:p>
        </p:txBody>
      </p:sp>
    </p:spTree>
  </p:cSld>
  <p:clrMapOvr>
    <a:masterClrMapping/>
  </p:clrMapOvr>
  <p:transition/>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8368</TotalTime>
  <Words>3138</Words>
  <Application>Microsoft Office PowerPoint</Application>
  <PresentationFormat>Presentazione su schermo (4:3)</PresentationFormat>
  <Paragraphs>305</Paragraphs>
  <Slides>35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35</vt:i4>
      </vt:variant>
    </vt:vector>
  </HeadingPairs>
  <TitlesOfParts>
    <vt:vector size="40" baseType="lpstr">
      <vt:lpstr>Arial</vt:lpstr>
      <vt:lpstr>Arial Black</vt:lpstr>
      <vt:lpstr>Times New Roman</vt:lpstr>
      <vt:lpstr>Wingdings</vt:lpstr>
      <vt:lpstr>Pixel</vt:lpstr>
      <vt:lpstr>RIFLESSI FISCALI E CONTABILI DI ALCUNE OPERAZIONI</vt:lpstr>
      <vt:lpstr>VOUCHER IFLA E PRESTITI BIBLIOTECHE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CESSIONI E PRESTAZIONI CARTA DOCENTE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dc:creator>
  <cp:lastModifiedBy>MC</cp:lastModifiedBy>
  <cp:revision>671</cp:revision>
  <dcterms:created xsi:type="dcterms:W3CDTF">1601-01-01T00:00:00Z</dcterms:created>
  <dcterms:modified xsi:type="dcterms:W3CDTF">2017-06-16T08:05:26Z</dcterms:modified>
</cp:coreProperties>
</file>