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118"/>
  </p:notesMasterIdLst>
  <p:sldIdLst>
    <p:sldId id="1238" r:id="rId2"/>
    <p:sldId id="1438" r:id="rId3"/>
    <p:sldId id="1537" r:id="rId4"/>
    <p:sldId id="1549" r:id="rId5"/>
    <p:sldId id="1440" r:id="rId6"/>
    <p:sldId id="1441" r:id="rId7"/>
    <p:sldId id="1442" r:id="rId8"/>
    <p:sldId id="1443" r:id="rId9"/>
    <p:sldId id="1551" r:id="rId10"/>
    <p:sldId id="1550" r:id="rId11"/>
    <p:sldId id="1552" r:id="rId12"/>
    <p:sldId id="1539" r:id="rId13"/>
    <p:sldId id="1540" r:id="rId14"/>
    <p:sldId id="1541" r:id="rId15"/>
    <p:sldId id="1542" r:id="rId16"/>
    <p:sldId id="1538" r:id="rId17"/>
    <p:sldId id="1543" r:id="rId18"/>
    <p:sldId id="1444" r:id="rId19"/>
    <p:sldId id="1445" r:id="rId20"/>
    <p:sldId id="1544" r:id="rId21"/>
    <p:sldId id="1446" r:id="rId22"/>
    <p:sldId id="1545" r:id="rId23"/>
    <p:sldId id="1546" r:id="rId24"/>
    <p:sldId id="1448" r:id="rId25"/>
    <p:sldId id="1547" r:id="rId26"/>
    <p:sldId id="1449" r:id="rId27"/>
    <p:sldId id="1548" r:id="rId28"/>
    <p:sldId id="1553" r:id="rId29"/>
    <p:sldId id="1555" r:id="rId30"/>
    <p:sldId id="1556" r:id="rId31"/>
    <p:sldId id="1557" r:id="rId32"/>
    <p:sldId id="1558" r:id="rId33"/>
    <p:sldId id="1450" r:id="rId34"/>
    <p:sldId id="1477" r:id="rId35"/>
    <p:sldId id="1525" r:id="rId36"/>
    <p:sldId id="1476" r:id="rId37"/>
    <p:sldId id="1475" r:id="rId38"/>
    <p:sldId id="1478" r:id="rId39"/>
    <p:sldId id="1479" r:id="rId40"/>
    <p:sldId id="1480" r:id="rId41"/>
    <p:sldId id="1481" r:id="rId42"/>
    <p:sldId id="1482" r:id="rId43"/>
    <p:sldId id="1483" r:id="rId44"/>
    <p:sldId id="1484" r:id="rId45"/>
    <p:sldId id="1485" r:id="rId46"/>
    <p:sldId id="1486" r:id="rId47"/>
    <p:sldId id="1487" r:id="rId48"/>
    <p:sldId id="1488" r:id="rId49"/>
    <p:sldId id="1489" r:id="rId50"/>
    <p:sldId id="1490" r:id="rId51"/>
    <p:sldId id="1492" r:id="rId52"/>
    <p:sldId id="1493" r:id="rId53"/>
    <p:sldId id="1494" r:id="rId54"/>
    <p:sldId id="1495" r:id="rId55"/>
    <p:sldId id="1496" r:id="rId56"/>
    <p:sldId id="1497" r:id="rId57"/>
    <p:sldId id="1491" r:id="rId58"/>
    <p:sldId id="1498" r:id="rId59"/>
    <p:sldId id="1499" r:id="rId60"/>
    <p:sldId id="1500" r:id="rId61"/>
    <p:sldId id="1501" r:id="rId62"/>
    <p:sldId id="1504" r:id="rId63"/>
    <p:sldId id="1502" r:id="rId64"/>
    <p:sldId id="1507" r:id="rId65"/>
    <p:sldId id="1451" r:id="rId66"/>
    <p:sldId id="1505" r:id="rId67"/>
    <p:sldId id="1506" r:id="rId68"/>
    <p:sldId id="1503" r:id="rId69"/>
    <p:sldId id="1452" r:id="rId70"/>
    <p:sldId id="1508" r:id="rId71"/>
    <p:sldId id="1509" r:id="rId72"/>
    <p:sldId id="1510" r:id="rId73"/>
    <p:sldId id="1453" r:id="rId74"/>
    <p:sldId id="1454" r:id="rId75"/>
    <p:sldId id="1455" r:id="rId76"/>
    <p:sldId id="1456" r:id="rId77"/>
    <p:sldId id="1511" r:id="rId78"/>
    <p:sldId id="1526" r:id="rId79"/>
    <p:sldId id="1527" r:id="rId80"/>
    <p:sldId id="1457" r:id="rId81"/>
    <p:sldId id="1459" r:id="rId82"/>
    <p:sldId id="1460" r:id="rId83"/>
    <p:sldId id="1462" r:id="rId84"/>
    <p:sldId id="1512" r:id="rId85"/>
    <p:sldId id="1463" r:id="rId86"/>
    <p:sldId id="1464" r:id="rId87"/>
    <p:sldId id="1465" r:id="rId88"/>
    <p:sldId id="1466" r:id="rId89"/>
    <p:sldId id="1468" r:id="rId90"/>
    <p:sldId id="1513" r:id="rId91"/>
    <p:sldId id="1514" r:id="rId92"/>
    <p:sldId id="1469" r:id="rId93"/>
    <p:sldId id="1515" r:id="rId94"/>
    <p:sldId id="1467" r:id="rId95"/>
    <p:sldId id="1470" r:id="rId96"/>
    <p:sldId id="1471" r:id="rId97"/>
    <p:sldId id="1520" r:id="rId98"/>
    <p:sldId id="1521" r:id="rId99"/>
    <p:sldId id="1522" r:id="rId100"/>
    <p:sldId id="1523" r:id="rId101"/>
    <p:sldId id="1473" r:id="rId102"/>
    <p:sldId id="1524" r:id="rId103"/>
    <p:sldId id="1536" r:id="rId104"/>
    <p:sldId id="1472" r:id="rId105"/>
    <p:sldId id="1516" r:id="rId106"/>
    <p:sldId id="1529" r:id="rId107"/>
    <p:sldId id="1531" r:id="rId108"/>
    <p:sldId id="1530" r:id="rId109"/>
    <p:sldId id="1532" r:id="rId110"/>
    <p:sldId id="1533" r:id="rId111"/>
    <p:sldId id="1534" r:id="rId112"/>
    <p:sldId id="1535" r:id="rId113"/>
    <p:sldId id="1517" r:id="rId114"/>
    <p:sldId id="1518" r:id="rId115"/>
    <p:sldId id="1528" r:id="rId116"/>
    <p:sldId id="1439" r:id="rId117"/>
  </p:sldIdLst>
  <p:sldSz cx="9144000" cy="6858000" type="screen4x3"/>
  <p:notesSz cx="6797675" cy="9928225"/>
  <p:defaultTextStyle>
    <a:defPPr>
      <a:defRPr lang="en-US"/>
    </a:defPPr>
    <a:lvl1pPr algn="l" rtl="0" eaLnBrk="0" fontAlgn="base" hangingPunct="0">
      <a:spcBef>
        <a:spcPct val="0"/>
      </a:spcBef>
      <a:spcAft>
        <a:spcPct val="0"/>
      </a:spcAft>
      <a:defRPr sz="1600" kern="1200">
        <a:solidFill>
          <a:schemeClr val="tx1"/>
        </a:solidFill>
        <a:latin typeface="Arial" charset="0"/>
        <a:ea typeface="+mn-ea"/>
        <a:cs typeface="+mn-cs"/>
      </a:defRPr>
    </a:lvl1pPr>
    <a:lvl2pPr marL="457200" algn="l" rtl="0" eaLnBrk="0" fontAlgn="base" hangingPunct="0">
      <a:spcBef>
        <a:spcPct val="0"/>
      </a:spcBef>
      <a:spcAft>
        <a:spcPct val="0"/>
      </a:spcAft>
      <a:defRPr sz="1600" kern="1200">
        <a:solidFill>
          <a:schemeClr val="tx1"/>
        </a:solidFill>
        <a:latin typeface="Arial" charset="0"/>
        <a:ea typeface="+mn-ea"/>
        <a:cs typeface="+mn-cs"/>
      </a:defRPr>
    </a:lvl2pPr>
    <a:lvl3pPr marL="914400" algn="l" rtl="0" eaLnBrk="0" fontAlgn="base" hangingPunct="0">
      <a:spcBef>
        <a:spcPct val="0"/>
      </a:spcBef>
      <a:spcAft>
        <a:spcPct val="0"/>
      </a:spcAft>
      <a:defRPr sz="1600" kern="1200">
        <a:solidFill>
          <a:schemeClr val="tx1"/>
        </a:solidFill>
        <a:latin typeface="Arial" charset="0"/>
        <a:ea typeface="+mn-ea"/>
        <a:cs typeface="+mn-cs"/>
      </a:defRPr>
    </a:lvl3pPr>
    <a:lvl4pPr marL="1371600" algn="l" rtl="0" eaLnBrk="0" fontAlgn="base" hangingPunct="0">
      <a:spcBef>
        <a:spcPct val="0"/>
      </a:spcBef>
      <a:spcAft>
        <a:spcPct val="0"/>
      </a:spcAft>
      <a:defRPr sz="1600" kern="1200">
        <a:solidFill>
          <a:schemeClr val="tx1"/>
        </a:solidFill>
        <a:latin typeface="Arial" charset="0"/>
        <a:ea typeface="+mn-ea"/>
        <a:cs typeface="+mn-cs"/>
      </a:defRPr>
    </a:lvl4pPr>
    <a:lvl5pPr marL="1828800" algn="l"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modifyVerifier cryptProviderType="rsaAES" cryptAlgorithmClass="hash" cryptAlgorithmType="typeAny" cryptAlgorithmSid="14" spinCount="100000" saltData="dW0RPgrSFL11XYQ0Pbx+JQ==" hashData="9cMNqHvTDX75G1EFYYn7j3Tp/UQhumEBXg2Al+zNWjRxdZL+hGCSRtrKyt+lYw8O5ArttPl1ZQVp4iiyYLSYBA=="/>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varScale="1">
        <p:scale>
          <a:sx n="108" d="100"/>
          <a:sy n="108" d="100"/>
        </p:scale>
        <p:origin x="1710" y="108"/>
      </p:cViewPr>
      <p:guideLst>
        <p:guide orient="horz" pos="2160"/>
        <p:guide pos="2880"/>
      </p:guideLst>
    </p:cSldViewPr>
  </p:slideViewPr>
  <p:outlineViewPr>
    <p:cViewPr>
      <p:scale>
        <a:sx n="33" d="100"/>
        <a:sy n="33" d="100"/>
      </p:scale>
      <p:origin x="0" y="21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microsoft.com/office/2015/10/relationships/revisionInfo" Target="revisionInfo.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defRPr>
            </a:lvl1pPr>
          </a:lstStyle>
          <a:p>
            <a:pPr>
              <a:defRPr/>
            </a:pPr>
            <a:endParaRPr lang="it-IT"/>
          </a:p>
        </p:txBody>
      </p:sp>
      <p:sp>
        <p:nvSpPr>
          <p:cNvPr id="41987" name="Rectangle 3"/>
          <p:cNvSpPr>
            <a:spLocks noGrp="1" noChangeArrowheads="1"/>
          </p:cNvSpPr>
          <p:nvPr>
            <p:ph type="dt" idx="1"/>
          </p:nvPr>
        </p:nvSpPr>
        <p:spPr bwMode="auto">
          <a:xfrm>
            <a:off x="3849688"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defRPr>
            </a:lvl1pPr>
          </a:lstStyle>
          <a:p>
            <a:pPr>
              <a:defRPr/>
            </a:pPr>
            <a:endParaRPr lang="it-IT"/>
          </a:p>
        </p:txBody>
      </p:sp>
      <p:sp>
        <p:nvSpPr>
          <p:cNvPr id="3076"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41989" name="Rectangle 5"/>
          <p:cNvSpPr>
            <a:spLocks noGrp="1" noChangeArrowheads="1"/>
          </p:cNvSpPr>
          <p:nvPr>
            <p:ph type="body" sz="quarter" idx="3"/>
          </p:nvPr>
        </p:nvSpPr>
        <p:spPr bwMode="auto">
          <a:xfrm>
            <a:off x="679450" y="4716463"/>
            <a:ext cx="5438775" cy="4467225"/>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1990" name="Rectangle 6"/>
          <p:cNvSpPr>
            <a:spLocks noGrp="1" noChangeArrowheads="1"/>
          </p:cNvSpPr>
          <p:nvPr>
            <p:ph type="ftr" sz="quarter" idx="4"/>
          </p:nvPr>
        </p:nvSpPr>
        <p:spPr bwMode="auto">
          <a:xfrm>
            <a:off x="0" y="9429750"/>
            <a:ext cx="2946400" cy="496888"/>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defRPr>
            </a:lvl1pPr>
          </a:lstStyle>
          <a:p>
            <a:pPr>
              <a:defRPr/>
            </a:pPr>
            <a:endParaRPr lang="it-IT"/>
          </a:p>
        </p:txBody>
      </p:sp>
      <p:sp>
        <p:nvSpPr>
          <p:cNvPr id="41991" name="Rectangle 7"/>
          <p:cNvSpPr>
            <a:spLocks noGrp="1" noChangeArrowheads="1"/>
          </p:cNvSpPr>
          <p:nvPr>
            <p:ph type="sldNum" sz="quarter" idx="5"/>
          </p:nvPr>
        </p:nvSpPr>
        <p:spPr bwMode="auto">
          <a:xfrm>
            <a:off x="3849688" y="9429750"/>
            <a:ext cx="2946400" cy="496888"/>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atin typeface="Times New Roman" pitchFamily="18" charset="0"/>
              </a:defRPr>
            </a:lvl1pPr>
          </a:lstStyle>
          <a:p>
            <a:fld id="{C2EFB45A-CC22-4759-BD8B-0F5D7453C519}"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egnaposto immagine diapositiva 1"/>
          <p:cNvSpPr>
            <a:spLocks noGrp="1" noRot="1" noChangeAspect="1" noTextEdit="1"/>
          </p:cNvSpPr>
          <p:nvPr>
            <p:ph type="sldImg"/>
          </p:nvPr>
        </p:nvSpPr>
        <p:spPr>
          <a:xfrm>
            <a:off x="917575" y="744538"/>
            <a:ext cx="4962525" cy="3722687"/>
          </a:xfrm>
          <a:ln/>
        </p:spPr>
      </p:sp>
      <p:sp>
        <p:nvSpPr>
          <p:cNvPr id="31747" name="Segnaposto note 2"/>
          <p:cNvSpPr>
            <a:spLocks noGrp="1"/>
          </p:cNvSpPr>
          <p:nvPr>
            <p:ph type="body" idx="1"/>
          </p:nvPr>
        </p:nvSpPr>
        <p:spPr>
          <a:noFill/>
        </p:spPr>
        <p:txBody>
          <a:bodyPr/>
          <a:lstStyle/>
          <a:p>
            <a:endParaRPr lang="it-IT"/>
          </a:p>
        </p:txBody>
      </p:sp>
      <p:sp>
        <p:nvSpPr>
          <p:cNvPr id="31748" name="Segnaposto numero diapositiva 3"/>
          <p:cNvSpPr>
            <a:spLocks noGrp="1"/>
          </p:cNvSpPr>
          <p:nvPr>
            <p:ph type="sldNum" sz="quarter" idx="5"/>
          </p:nvPr>
        </p:nvSpPr>
        <p:spPr>
          <a:noFill/>
          <a:ln>
            <a:miter lim="800000"/>
            <a:headEnd/>
            <a:tailEnd/>
          </a:ln>
        </p:spPr>
        <p:txBody>
          <a:bodyPr/>
          <a:lstStyle/>
          <a:p>
            <a:fld id="{EDEF123E-C67A-4E5A-BC17-FA91852A4212}" type="slidenum">
              <a:rPr lang="it-IT" altLang="it-IT"/>
              <a:pPr/>
              <a:t>48</a:t>
            </a:fld>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a tito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p:spPr>
          <p:txBody>
            <a:bodyPr wrap="none" anchor="ct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defRPr/>
              </a:pPr>
              <a:endParaRPr lang="it-IT" altLang="it-IT" sz="2400">
                <a:latin typeface="Times New Roman" panose="02020603050405020304"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grpSp>
      </p:grpSp>
      <p:sp>
        <p:nvSpPr>
          <p:cNvPr id="36883"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it-IT" noProof="0"/>
              <a:t>Fare clic per modificare lo stile del titolo</a:t>
            </a:r>
          </a:p>
        </p:txBody>
      </p:sp>
      <p:sp>
        <p:nvSpPr>
          <p:cNvPr id="36884"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it-IT" noProof="0"/>
              <a:t>Fare clic per modificare lo stile del sottotitolo dello schema</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it-IT"/>
          </a:p>
        </p:txBody>
      </p:sp>
      <p:sp>
        <p:nvSpPr>
          <p:cNvPr id="19" name="Rectangle 17"/>
          <p:cNvSpPr>
            <a:spLocks noGrp="1" noChangeArrowheads="1"/>
          </p:cNvSpPr>
          <p:nvPr>
            <p:ph type="ftr" sz="quarter" idx="11"/>
          </p:nvPr>
        </p:nvSpPr>
        <p:spPr/>
        <p:txBody>
          <a:bodyPr/>
          <a:lstStyle>
            <a:lvl1pPr>
              <a:defRPr smtClean="0"/>
            </a:lvl1pPr>
          </a:lstStyle>
          <a:p>
            <a:pPr>
              <a:defRPr/>
            </a:pPr>
            <a:r>
              <a:rPr lang="it-IT"/>
              <a:t>A cura di Marco Magrini</a:t>
            </a:r>
          </a:p>
        </p:txBody>
      </p:sp>
      <p:sp>
        <p:nvSpPr>
          <p:cNvPr id="20" name="Rectangle 18"/>
          <p:cNvSpPr>
            <a:spLocks noGrp="1" noChangeArrowheads="1"/>
          </p:cNvSpPr>
          <p:nvPr>
            <p:ph type="sldNum" sz="quarter" idx="12"/>
          </p:nvPr>
        </p:nvSpPr>
        <p:spPr/>
        <p:txBody>
          <a:bodyPr/>
          <a:lstStyle>
            <a:lvl1pPr>
              <a:defRPr/>
            </a:lvl1pPr>
          </a:lstStyle>
          <a:p>
            <a:fld id="{73F641A5-AF07-4238-8932-CB527886B6FD}" type="slidenum">
              <a:rPr lang="it-IT" altLang="it-IT"/>
              <a:pPr/>
              <a:t>‹N›</a:t>
            </a:fld>
            <a:endParaRPr lang="it-IT" altLang="it-IT"/>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5" name="Rectangle 3"/>
          <p:cNvSpPr>
            <a:spLocks noGrp="1" noChangeArrowheads="1"/>
          </p:cNvSpPr>
          <p:nvPr>
            <p:ph type="sldNum" sz="quarter" idx="11"/>
          </p:nvPr>
        </p:nvSpPr>
        <p:spPr>
          <a:ln/>
        </p:spPr>
        <p:txBody>
          <a:bodyPr/>
          <a:lstStyle>
            <a:lvl1pPr>
              <a:defRPr/>
            </a:lvl1pPr>
          </a:lstStyle>
          <a:p>
            <a:fld id="{0E8DFD51-859F-47B4-91B4-6E105ABED948}" type="slidenum">
              <a:rPr lang="it-IT" altLang="it-IT"/>
              <a:pPr/>
              <a:t>‹N›</a:t>
            </a:fld>
            <a:endParaRPr lang="it-IT" altLang="it-IT"/>
          </a:p>
        </p:txBody>
      </p:sp>
      <p:sp>
        <p:nvSpPr>
          <p:cNvPr id="6"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457200"/>
            <a:ext cx="2057400" cy="54102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457200"/>
            <a:ext cx="6019800" cy="54102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5" name="Rectangle 3"/>
          <p:cNvSpPr>
            <a:spLocks noGrp="1" noChangeArrowheads="1"/>
          </p:cNvSpPr>
          <p:nvPr>
            <p:ph type="sldNum" sz="quarter" idx="11"/>
          </p:nvPr>
        </p:nvSpPr>
        <p:spPr>
          <a:ln/>
        </p:spPr>
        <p:txBody>
          <a:bodyPr/>
          <a:lstStyle>
            <a:lvl1pPr>
              <a:defRPr/>
            </a:lvl1pPr>
          </a:lstStyle>
          <a:p>
            <a:fld id="{7B8DF61B-1046-41F8-94BA-CDD6F73AB039}" type="slidenum">
              <a:rPr lang="it-IT" altLang="it-IT"/>
              <a:pPr/>
              <a:t>‹N›</a:t>
            </a:fld>
            <a:endParaRPr lang="it-IT" altLang="it-IT"/>
          </a:p>
        </p:txBody>
      </p:sp>
      <p:sp>
        <p:nvSpPr>
          <p:cNvPr id="6"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5" name="Rectangle 3"/>
          <p:cNvSpPr>
            <a:spLocks noGrp="1" noChangeArrowheads="1"/>
          </p:cNvSpPr>
          <p:nvPr>
            <p:ph type="sldNum" sz="quarter" idx="11"/>
          </p:nvPr>
        </p:nvSpPr>
        <p:spPr>
          <a:ln/>
        </p:spPr>
        <p:txBody>
          <a:bodyPr/>
          <a:lstStyle>
            <a:lvl1pPr>
              <a:defRPr/>
            </a:lvl1pPr>
          </a:lstStyle>
          <a:p>
            <a:fld id="{41121A03-D697-4913-ADC9-4AAEE952D083}" type="slidenum">
              <a:rPr lang="it-IT" altLang="it-IT"/>
              <a:pPr/>
              <a:t>‹N›</a:t>
            </a:fld>
            <a:endParaRPr lang="it-IT" altLang="it-IT"/>
          </a:p>
        </p:txBody>
      </p:sp>
      <p:sp>
        <p:nvSpPr>
          <p:cNvPr id="6"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5" name="Rectangle 3"/>
          <p:cNvSpPr>
            <a:spLocks noGrp="1" noChangeArrowheads="1"/>
          </p:cNvSpPr>
          <p:nvPr>
            <p:ph type="sldNum" sz="quarter" idx="11"/>
          </p:nvPr>
        </p:nvSpPr>
        <p:spPr>
          <a:ln/>
        </p:spPr>
        <p:txBody>
          <a:bodyPr/>
          <a:lstStyle>
            <a:lvl1pPr>
              <a:defRPr/>
            </a:lvl1pPr>
          </a:lstStyle>
          <a:p>
            <a:fld id="{481E5409-367A-4561-A011-7FBCDBF79D5B}" type="slidenum">
              <a:rPr lang="it-IT" altLang="it-IT"/>
              <a:pPr/>
              <a:t>‹N›</a:t>
            </a:fld>
            <a:endParaRPr lang="it-IT" altLang="it-IT"/>
          </a:p>
        </p:txBody>
      </p:sp>
      <p:sp>
        <p:nvSpPr>
          <p:cNvPr id="6"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6" name="Rectangle 3"/>
          <p:cNvSpPr>
            <a:spLocks noGrp="1" noChangeArrowheads="1"/>
          </p:cNvSpPr>
          <p:nvPr>
            <p:ph type="sldNum" sz="quarter" idx="11"/>
          </p:nvPr>
        </p:nvSpPr>
        <p:spPr>
          <a:ln/>
        </p:spPr>
        <p:txBody>
          <a:bodyPr/>
          <a:lstStyle>
            <a:lvl1pPr>
              <a:defRPr/>
            </a:lvl1pPr>
          </a:lstStyle>
          <a:p>
            <a:fld id="{5E10ABA9-DE8D-404F-A4AC-1814DA4E98FE}" type="slidenum">
              <a:rPr lang="it-IT" altLang="it-IT"/>
              <a:pPr/>
              <a:t>‹N›</a:t>
            </a:fld>
            <a:endParaRPr lang="it-IT" altLang="it-IT"/>
          </a:p>
        </p:txBody>
      </p:sp>
      <p:sp>
        <p:nvSpPr>
          <p:cNvPr id="7"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8" name="Rectangle 3"/>
          <p:cNvSpPr>
            <a:spLocks noGrp="1" noChangeArrowheads="1"/>
          </p:cNvSpPr>
          <p:nvPr>
            <p:ph type="sldNum" sz="quarter" idx="11"/>
          </p:nvPr>
        </p:nvSpPr>
        <p:spPr>
          <a:ln/>
        </p:spPr>
        <p:txBody>
          <a:bodyPr/>
          <a:lstStyle>
            <a:lvl1pPr>
              <a:defRPr/>
            </a:lvl1pPr>
          </a:lstStyle>
          <a:p>
            <a:fld id="{438B3341-4FE4-436E-9CF4-234EA8DBE810}" type="slidenum">
              <a:rPr lang="it-IT" altLang="it-IT"/>
              <a:pPr/>
              <a:t>‹N›</a:t>
            </a:fld>
            <a:endParaRPr lang="it-IT" altLang="it-IT"/>
          </a:p>
        </p:txBody>
      </p:sp>
      <p:sp>
        <p:nvSpPr>
          <p:cNvPr id="9"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4" name="Rectangle 3"/>
          <p:cNvSpPr>
            <a:spLocks noGrp="1" noChangeArrowheads="1"/>
          </p:cNvSpPr>
          <p:nvPr>
            <p:ph type="sldNum" sz="quarter" idx="11"/>
          </p:nvPr>
        </p:nvSpPr>
        <p:spPr>
          <a:ln/>
        </p:spPr>
        <p:txBody>
          <a:bodyPr/>
          <a:lstStyle>
            <a:lvl1pPr>
              <a:defRPr/>
            </a:lvl1pPr>
          </a:lstStyle>
          <a:p>
            <a:fld id="{33B47180-A2C7-4DDF-A6C8-67BEE8FFC742}" type="slidenum">
              <a:rPr lang="it-IT" altLang="it-IT"/>
              <a:pPr/>
              <a:t>‹N›</a:t>
            </a:fld>
            <a:endParaRPr lang="it-IT" altLang="it-IT"/>
          </a:p>
        </p:txBody>
      </p:sp>
      <p:sp>
        <p:nvSpPr>
          <p:cNvPr id="5"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3" name="Rectangle 3"/>
          <p:cNvSpPr>
            <a:spLocks noGrp="1" noChangeArrowheads="1"/>
          </p:cNvSpPr>
          <p:nvPr>
            <p:ph type="sldNum" sz="quarter" idx="11"/>
          </p:nvPr>
        </p:nvSpPr>
        <p:spPr>
          <a:ln/>
        </p:spPr>
        <p:txBody>
          <a:bodyPr/>
          <a:lstStyle>
            <a:lvl1pPr>
              <a:defRPr/>
            </a:lvl1pPr>
          </a:lstStyle>
          <a:p>
            <a:fld id="{C8565204-A5AB-4D45-923D-F52E72FDF213}" type="slidenum">
              <a:rPr lang="it-IT" altLang="it-IT"/>
              <a:pPr/>
              <a:t>‹N›</a:t>
            </a:fld>
            <a:endParaRPr lang="it-IT" altLang="it-IT"/>
          </a:p>
        </p:txBody>
      </p:sp>
      <p:sp>
        <p:nvSpPr>
          <p:cNvPr id="4"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6" name="Rectangle 3"/>
          <p:cNvSpPr>
            <a:spLocks noGrp="1" noChangeArrowheads="1"/>
          </p:cNvSpPr>
          <p:nvPr>
            <p:ph type="sldNum" sz="quarter" idx="11"/>
          </p:nvPr>
        </p:nvSpPr>
        <p:spPr>
          <a:ln/>
        </p:spPr>
        <p:txBody>
          <a:bodyPr/>
          <a:lstStyle>
            <a:lvl1pPr>
              <a:defRPr/>
            </a:lvl1pPr>
          </a:lstStyle>
          <a:p>
            <a:fld id="{D86BDB9F-7346-40FB-833D-6E84ADC6145F}" type="slidenum">
              <a:rPr lang="it-IT" altLang="it-IT"/>
              <a:pPr/>
              <a:t>‹N›</a:t>
            </a:fld>
            <a:endParaRPr lang="it-IT" altLang="it-IT"/>
          </a:p>
        </p:txBody>
      </p:sp>
      <p:sp>
        <p:nvSpPr>
          <p:cNvPr id="7"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2"/>
          <p:cNvSpPr>
            <a:spLocks noGrp="1" noChangeArrowheads="1"/>
          </p:cNvSpPr>
          <p:nvPr>
            <p:ph type="ftr" sz="quarter" idx="10"/>
          </p:nvPr>
        </p:nvSpPr>
        <p:spPr>
          <a:ln/>
        </p:spPr>
        <p:txBody>
          <a:bodyPr/>
          <a:lstStyle>
            <a:lvl1pPr>
              <a:defRPr/>
            </a:lvl1pPr>
          </a:lstStyle>
          <a:p>
            <a:pPr>
              <a:defRPr/>
            </a:pPr>
            <a:r>
              <a:rPr lang="it-IT"/>
              <a:t>A cura di Marco Magrini</a:t>
            </a:r>
          </a:p>
        </p:txBody>
      </p:sp>
      <p:sp>
        <p:nvSpPr>
          <p:cNvPr id="6" name="Rectangle 3"/>
          <p:cNvSpPr>
            <a:spLocks noGrp="1" noChangeArrowheads="1"/>
          </p:cNvSpPr>
          <p:nvPr>
            <p:ph type="sldNum" sz="quarter" idx="11"/>
          </p:nvPr>
        </p:nvSpPr>
        <p:spPr>
          <a:ln/>
        </p:spPr>
        <p:txBody>
          <a:bodyPr/>
          <a:lstStyle>
            <a:lvl1pPr>
              <a:defRPr/>
            </a:lvl1pPr>
          </a:lstStyle>
          <a:p>
            <a:fld id="{24D54A23-7184-4193-98AF-B4F096401EDC}" type="slidenum">
              <a:rPr lang="it-IT" altLang="it-IT"/>
              <a:pPr/>
              <a:t>‹N›</a:t>
            </a:fld>
            <a:endParaRPr lang="it-IT" altLang="it-IT"/>
          </a:p>
        </p:txBody>
      </p:sp>
      <p:sp>
        <p:nvSpPr>
          <p:cNvPr id="7" name="Rectangle 16"/>
          <p:cNvSpPr>
            <a:spLocks noGrp="1" noChangeArrowheads="1"/>
          </p:cNvSpPr>
          <p:nvPr>
            <p:ph type="dt" sz="half" idx="12"/>
          </p:nvPr>
        </p:nvSpPr>
        <p:spPr>
          <a:ln/>
        </p:spPr>
        <p:txBody>
          <a:bodyPr/>
          <a:lstStyle>
            <a:lvl1pPr>
              <a:defRPr/>
            </a:lvl1pPr>
          </a:lstStyle>
          <a:p>
            <a:pPr>
              <a:defRPr/>
            </a:pPr>
            <a:endParaRPr lang="it-IT"/>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eaLnBrk="1" hangingPunct="1">
              <a:defRPr sz="1200" smtClean="0">
                <a:latin typeface="Arial" charset="0"/>
              </a:defRPr>
            </a:lvl1pPr>
          </a:lstStyle>
          <a:p>
            <a:pPr>
              <a:defRPr/>
            </a:pPr>
            <a:r>
              <a:rPr lang="it-IT"/>
              <a:t>A cura di Marco Magrini</a:t>
            </a:r>
          </a:p>
        </p:txBody>
      </p:sp>
      <p:sp>
        <p:nvSpPr>
          <p:cNvPr id="35843" name="Rectangle 3"/>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defRPr>
            </a:lvl1pPr>
          </a:lstStyle>
          <a:p>
            <a:fld id="{01596700-1294-4639-9FE0-B82FBCDF5307}" type="slidenum">
              <a:rPr lang="it-IT" altLang="it-IT"/>
              <a:pPr/>
              <a:t>‹N›</a:t>
            </a:fld>
            <a:endParaRPr lang="it-IT" altLang="it-IT"/>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p:spPr>
          <p:txBody>
            <a:bodyPr wrap="none" anchor="ct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defRPr/>
              </a:pPr>
              <a:endParaRPr lang="it-IT" altLang="it-IT" sz="2400">
                <a:latin typeface="Times New Roman" panose="02020603050405020304"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2400">
                <a:latin typeface="Times New Roman" panose="02020603050405020304"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p:spPr>
          <p:txBody>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defRPr/>
              </a:pPr>
              <a:endParaRPr lang="it-IT" altLang="it-IT" sz="1800">
                <a:solidFill>
                  <a:schemeClr val="accent2"/>
                </a:solidFill>
              </a:endParaRPr>
            </a:p>
          </p:txBody>
        </p:sp>
      </p:grpSp>
      <p:sp>
        <p:nvSpPr>
          <p:cNvPr id="35854"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sp>
        <p:nvSpPr>
          <p:cNvPr id="35855"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35856" name="Rectangle 16"/>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it-IT"/>
          </a:p>
        </p:txBody>
      </p:sp>
    </p:spTree>
  </p:cSld>
  <p:clrMap bg1="lt1" tx1="dk1" bg2="lt2" tx2="dk2" accent1="accent1" accent2="accent2" accent3="accent3" accent4="accent4" accent5="accent5" accent6="accent6" hlink="hlink" folHlink="folHlink"/>
  <p:sldLayoutIdLst>
    <p:sldLayoutId id="2147484921" r:id="rId1"/>
    <p:sldLayoutId id="2147484911" r:id="rId2"/>
    <p:sldLayoutId id="2147484912" r:id="rId3"/>
    <p:sldLayoutId id="2147484913" r:id="rId4"/>
    <p:sldLayoutId id="2147484914" r:id="rId5"/>
    <p:sldLayoutId id="2147484915" r:id="rId6"/>
    <p:sldLayoutId id="2147484916" r:id="rId7"/>
    <p:sldLayoutId id="2147484917" r:id="rId8"/>
    <p:sldLayoutId id="2147484918" r:id="rId9"/>
    <p:sldLayoutId id="2147484919" r:id="rId10"/>
    <p:sldLayoutId id="2147484920"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854"/>
                                        </p:tgtEl>
                                        <p:attrNameLst>
                                          <p:attrName>style.visibility</p:attrName>
                                        </p:attrNameLst>
                                      </p:cBhvr>
                                      <p:to>
                                        <p:strVal val="visible"/>
                                      </p:to>
                                    </p:set>
                                    <p:animEffect transition="in" filter="fade">
                                      <p:cBhvr>
                                        <p:cTn id="7" dur="2000"/>
                                        <p:tgtEl>
                                          <p:spTgt spid="358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855">
                                            <p:txEl>
                                              <p:pRg st="0" end="0"/>
                                            </p:txEl>
                                          </p:spTgt>
                                        </p:tgtEl>
                                        <p:attrNameLst>
                                          <p:attrName>style.visibility</p:attrName>
                                        </p:attrNameLst>
                                      </p:cBhvr>
                                      <p:to>
                                        <p:strVal val="visible"/>
                                      </p:to>
                                    </p:set>
                                    <p:animEffect transition="in" filter="fade">
                                      <p:cBhvr>
                                        <p:cTn id="12" dur="2000"/>
                                        <p:tgtEl>
                                          <p:spTgt spid="35855">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5855">
                                            <p:txEl>
                                              <p:pRg st="1" end="1"/>
                                            </p:txEl>
                                          </p:spTgt>
                                        </p:tgtEl>
                                        <p:attrNameLst>
                                          <p:attrName>style.visibility</p:attrName>
                                        </p:attrNameLst>
                                      </p:cBhvr>
                                      <p:to>
                                        <p:strVal val="visible"/>
                                      </p:to>
                                    </p:set>
                                    <p:animEffect transition="in" filter="fade">
                                      <p:cBhvr>
                                        <p:cTn id="15" dur="2000"/>
                                        <p:tgtEl>
                                          <p:spTgt spid="35855">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5855">
                                            <p:txEl>
                                              <p:pRg st="2" end="2"/>
                                            </p:txEl>
                                          </p:spTgt>
                                        </p:tgtEl>
                                        <p:attrNameLst>
                                          <p:attrName>style.visibility</p:attrName>
                                        </p:attrNameLst>
                                      </p:cBhvr>
                                      <p:to>
                                        <p:strVal val="visible"/>
                                      </p:to>
                                    </p:set>
                                    <p:animEffect transition="in" filter="fade">
                                      <p:cBhvr>
                                        <p:cTn id="18" dur="2000"/>
                                        <p:tgtEl>
                                          <p:spTgt spid="35855">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5855">
                                            <p:txEl>
                                              <p:pRg st="3" end="3"/>
                                            </p:txEl>
                                          </p:spTgt>
                                        </p:tgtEl>
                                        <p:attrNameLst>
                                          <p:attrName>style.visibility</p:attrName>
                                        </p:attrNameLst>
                                      </p:cBhvr>
                                      <p:to>
                                        <p:strVal val="visible"/>
                                      </p:to>
                                    </p:set>
                                    <p:animEffect transition="in" filter="fade">
                                      <p:cBhvr>
                                        <p:cTn id="21" dur="2000"/>
                                        <p:tgtEl>
                                          <p:spTgt spid="35855">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855">
                                            <p:txEl>
                                              <p:pRg st="4" end="4"/>
                                            </p:txEl>
                                          </p:spTgt>
                                        </p:tgtEl>
                                        <p:attrNameLst>
                                          <p:attrName>style.visibility</p:attrName>
                                        </p:attrNameLst>
                                      </p:cBhvr>
                                      <p:to>
                                        <p:strVal val="visible"/>
                                      </p:to>
                                    </p:set>
                                    <p:animEffect transition="in" filter="fade">
                                      <p:cBhvr>
                                        <p:cTn id="24" dur="2000"/>
                                        <p:tgtEl>
                                          <p:spTgt spid="358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4" grpId="0"/>
      <p:bldP spid="35855" grpId="0" build="p">
        <p:tmplLst>
          <p:tmpl lvl="1">
            <p:tnLst>
              <p:par>
                <p:cTn presetID="10" presetClass="entr" presetSubtype="0" fill="hold" nodeType="click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35855"/>
                        </p:tgtEl>
                        <p:attrNameLst>
                          <p:attrName>style.visibility</p:attrName>
                        </p:attrNameLst>
                      </p:cBhvr>
                      <p:to>
                        <p:strVal val="visible"/>
                      </p:to>
                    </p:set>
                    <p:animEffect transition="in" filter="fade">
                      <p:cBhvr>
                        <p:cTn dur="2000"/>
                        <p:tgtEl>
                          <p:spTgt spid="35855"/>
                        </p:tgtEl>
                      </p:cBhvr>
                    </p:animEffect>
                  </p:childTnLst>
                </p:cTn>
              </p:par>
            </p:tnLst>
          </p:tmpl>
        </p:tmplLst>
      </p:bldP>
    </p:bldLst>
  </p:timing>
  <p:hf hd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7.xml"/><Relationship Id="rId4" Type="http://schemas.openxmlformats.org/officeDocument/2006/relationships/image" Target="../media/image27.emf"/></Relationships>
</file>

<file path=ppt/slides/_rels/slide111.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hyperlink" Target="http://www.anticorruzione.it/portal/public/classic/AttivitaAutorita/ContrattiPubblici/IndicazioniOperativePerTrans"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6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411413" y="1628775"/>
            <a:ext cx="6732587" cy="2520950"/>
          </a:xfrm>
        </p:spPr>
        <p:txBody>
          <a:bodyPr/>
          <a:lstStyle/>
          <a:p>
            <a:pPr algn="ctr" eaLnBrk="1" hangingPunct="1"/>
            <a:r>
              <a:rPr lang="it-IT" altLang="it-IT" sz="3200" b="1" dirty="0"/>
              <a:t>Nuovo</a:t>
            </a:r>
            <a:br>
              <a:rPr lang="it-IT" altLang="it-IT" sz="3200" b="1" dirty="0"/>
            </a:br>
            <a:r>
              <a:rPr lang="it-IT" altLang="it-IT" sz="3200" b="1" dirty="0"/>
              <a:t>Codice Contratti Pubblici </a:t>
            </a:r>
            <a:br>
              <a:rPr lang="it-IT" altLang="it-IT" sz="3200" b="1" dirty="0"/>
            </a:br>
            <a:r>
              <a:rPr lang="it-IT" altLang="it-IT" sz="3200" b="1" dirty="0"/>
              <a:t>D.lgs. 50/2016:</a:t>
            </a:r>
            <a:br>
              <a:rPr lang="it-IT" altLang="it-IT" sz="3200" b="1" dirty="0"/>
            </a:br>
            <a:r>
              <a:rPr lang="it-IT" altLang="it-IT" sz="3200" b="1" dirty="0"/>
              <a:t>Acquisti Sotto Soglia</a:t>
            </a:r>
            <a:br>
              <a:rPr lang="it-IT" altLang="it-IT" sz="3200" b="1" dirty="0"/>
            </a:br>
            <a:r>
              <a:rPr lang="it-IT" altLang="it-IT" sz="3200" b="1" dirty="0"/>
              <a:t>modifiche D.lgs. 56/2017</a:t>
            </a:r>
            <a:endParaRPr lang="it-IT" altLang="it-IT" sz="3200" dirty="0"/>
          </a:p>
        </p:txBody>
      </p:sp>
      <p:sp>
        <p:nvSpPr>
          <p:cNvPr id="4099" name="Segnaposto piè di pagina 1"/>
          <p:cNvSpPr>
            <a:spLocks noGrp="1"/>
          </p:cNvSpPr>
          <p:nvPr>
            <p:ph type="ftr" sz="quarter" idx="11"/>
          </p:nvPr>
        </p:nvSpPr>
        <p:spPr>
          <a:noFill/>
          <a:ln>
            <a:miter lim="800000"/>
            <a:headEnd/>
            <a:tailEnd/>
          </a:ln>
        </p:spPr>
        <p:txBody>
          <a:bodyPr/>
          <a:lstStyle/>
          <a:p>
            <a:r>
              <a:rPr lang="it-IT"/>
              <a:t>A cura di Marco Magrini</a:t>
            </a:r>
          </a:p>
        </p:txBody>
      </p:sp>
      <p:sp>
        <p:nvSpPr>
          <p:cNvPr id="4100" name="Segnaposto numero diapositiva 2"/>
          <p:cNvSpPr>
            <a:spLocks noGrp="1"/>
          </p:cNvSpPr>
          <p:nvPr>
            <p:ph type="sldNum" sz="quarter" idx="12"/>
          </p:nvPr>
        </p:nvSpPr>
        <p:spPr>
          <a:noFill/>
          <a:ln>
            <a:miter lim="800000"/>
            <a:headEnd/>
            <a:tailEnd/>
          </a:ln>
        </p:spPr>
        <p:txBody>
          <a:bodyPr/>
          <a:lstStyle/>
          <a:p>
            <a:fld id="{783C0BB4-44DA-470B-AB80-75A2E924656B}" type="slidenum">
              <a:rPr lang="it-IT" altLang="it-IT"/>
              <a:pPr/>
              <a:t>1</a:t>
            </a:fld>
            <a:endParaRPr lang="it-IT" altLang="it-IT"/>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2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83099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r>
              <a:rPr lang="it-IT" sz="2400" b="1" dirty="0"/>
              <a:t>Art. 30, comma 1 – </a:t>
            </a:r>
            <a:r>
              <a:rPr lang="it-IT" sz="2400" b="1" i="1" dirty="0"/>
              <a:t>Principi per l’aggiudicazione e l’esecuzione di  appalti e concessioni </a:t>
            </a:r>
            <a:r>
              <a:rPr lang="it-IT" sz="2400" b="1" i="1" dirty="0">
                <a:solidFill>
                  <a:schemeClr val="accent1">
                    <a:lumMod val="75000"/>
                  </a:schemeClr>
                </a:solidFill>
              </a:rPr>
              <a:t>(non modificato)</a:t>
            </a:r>
            <a:endParaRPr lang="it-IT" altLang="it-IT" sz="2200" dirty="0"/>
          </a:p>
        </p:txBody>
      </p:sp>
      <p:sp>
        <p:nvSpPr>
          <p:cNvPr id="9221" name="Segnaposto piè di pagina 1"/>
          <p:cNvSpPr>
            <a:spLocks noGrp="1"/>
          </p:cNvSpPr>
          <p:nvPr>
            <p:ph type="ftr" sz="quarter" idx="10"/>
          </p:nvPr>
        </p:nvSpPr>
        <p:spPr>
          <a:noFill/>
          <a:ln>
            <a:miter lim="800000"/>
            <a:headEnd/>
            <a:tailEnd/>
          </a:ln>
        </p:spPr>
        <p:txBody>
          <a:bodyPr/>
          <a:lstStyle/>
          <a:p>
            <a:r>
              <a:rPr lang="it-IT" dirty="0"/>
              <a:t>A cura di Marco Magrini</a:t>
            </a:r>
          </a:p>
        </p:txBody>
      </p:sp>
      <p:sp>
        <p:nvSpPr>
          <p:cNvPr id="9222" name="Segnaposto numero diapositiva 2"/>
          <p:cNvSpPr>
            <a:spLocks noGrp="1"/>
          </p:cNvSpPr>
          <p:nvPr>
            <p:ph type="sldNum" sz="quarter" idx="11"/>
          </p:nvPr>
        </p:nvSpPr>
        <p:spPr>
          <a:noFill/>
          <a:ln>
            <a:miter lim="800000"/>
            <a:headEnd/>
            <a:tailEnd/>
          </a:ln>
        </p:spPr>
        <p:txBody>
          <a:bodyPr/>
          <a:lstStyle/>
          <a:p>
            <a:fld id="{A4EECBA2-893A-4EA7-8307-172A0B69C138}" type="slidenum">
              <a:rPr lang="it-IT" altLang="it-IT"/>
              <a:pPr/>
              <a:t>10</a:t>
            </a:fld>
            <a:endParaRPr lang="it-IT" altLang="it-IT" dirty="0"/>
          </a:p>
        </p:txBody>
      </p:sp>
      <p:pic>
        <p:nvPicPr>
          <p:cNvPr id="3074" name="Picture 2"/>
          <p:cNvPicPr>
            <a:picLocks noChangeAspect="1" noChangeArrowheads="1"/>
          </p:cNvPicPr>
          <p:nvPr/>
        </p:nvPicPr>
        <p:blipFill>
          <a:blip r:embed="rId2" cstate="print"/>
          <a:srcRect/>
          <a:stretch>
            <a:fillRect/>
          </a:stretch>
        </p:blipFill>
        <p:spPr bwMode="auto">
          <a:xfrm>
            <a:off x="323528" y="2204864"/>
            <a:ext cx="8568951" cy="4176464"/>
          </a:xfrm>
          <a:prstGeom prst="rect">
            <a:avLst/>
          </a:prstGeom>
          <a:noFill/>
          <a:ln w="9525">
            <a:noFill/>
            <a:miter lim="800000"/>
            <a:headEnd/>
            <a:tailEnd/>
          </a:ln>
        </p:spPr>
      </p:pic>
    </p:spTree>
  </p:cSld>
  <p:clrMapOvr>
    <a:masterClrMapping/>
  </p:clrMapOv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8499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80060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effectLst>
                  <a:outerShdw blurRad="38100" dist="38100" dir="2700000" algn="tl">
                    <a:srgbClr val="000000">
                      <a:alpha val="43137"/>
                    </a:srgbClr>
                  </a:outerShdw>
                </a:effectLst>
              </a:rPr>
              <a:t>CONCRETA UTILIZZABILITA’ PER LE P.A.</a:t>
            </a:r>
            <a:endParaRPr lang="it-IT" altLang="it-IT" sz="2400" i="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Lavori servizi e forniture importo inferiore euro 40.000</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endParaRPr lang="it-IT" sz="800" dirty="0"/>
          </a:p>
          <a:p>
            <a:pPr>
              <a:defRPr/>
            </a:pPr>
            <a:r>
              <a:rPr lang="it-IT" sz="2400" b="1" u="sng" dirty="0"/>
              <a:t>Contenimento della spesa - Circ. MEF-RGS n. 12/2016</a:t>
            </a:r>
          </a:p>
          <a:p>
            <a:pPr>
              <a:defRPr/>
            </a:pPr>
            <a:r>
              <a:rPr lang="it-IT" sz="2400" dirty="0"/>
              <a:t>Analogo obbligo, sempre con riferimento agli acquisti di beni e servizi nei limiti delle suindicate soglie, vige pure per le altre </a:t>
            </a:r>
            <a:r>
              <a:rPr lang="it-IT" sz="2400" dirty="0">
                <a:effectLst>
                  <a:outerShdw blurRad="38100" dist="38100" dir="2700000" algn="tl">
                    <a:srgbClr val="000000">
                      <a:alpha val="43137"/>
                    </a:srgbClr>
                  </a:outerShdw>
                </a:effectLst>
              </a:rPr>
              <a:t>amministrazioni pubbliche di cui all’art. 1, co. 2, del Decreto legislativo 30 marzo 2001, n. 165</a:t>
            </a:r>
            <a:r>
              <a:rPr lang="it-IT" sz="2400" dirty="0"/>
              <a:t>, nonché per le autorità indipendenti, con la prevista facoltà, tuttavia, di ricorso anche ad altri mercati elettronici ovvero al sistema telematico messo a disposizione dalla centrale regionale di riferimento per lo svolgimento delle relative procedure</a:t>
            </a:r>
            <a:endParaRPr lang="it-IT" altLang="it-IT" sz="2200" b="1" i="1" u="sng" dirty="0">
              <a:effectLst>
                <a:outerShdw blurRad="38100" dist="38100" dir="2700000" algn="tl">
                  <a:srgbClr val="000000">
                    <a:alpha val="43137"/>
                  </a:srgbClr>
                </a:outerShdw>
              </a:effectLst>
            </a:endParaRPr>
          </a:p>
        </p:txBody>
      </p:sp>
      <p:sp>
        <p:nvSpPr>
          <p:cNvPr id="8499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84998" name="Segnaposto numero diapositiva 2"/>
          <p:cNvSpPr>
            <a:spLocks noGrp="1"/>
          </p:cNvSpPr>
          <p:nvPr>
            <p:ph type="sldNum" sz="quarter" idx="11"/>
          </p:nvPr>
        </p:nvSpPr>
        <p:spPr>
          <a:noFill/>
          <a:ln>
            <a:miter lim="800000"/>
            <a:headEnd/>
            <a:tailEnd/>
          </a:ln>
        </p:spPr>
        <p:txBody>
          <a:bodyPr/>
          <a:lstStyle/>
          <a:p>
            <a:fld id="{65BC6F0B-E25A-4859-BC31-676C9DEC62B9}" type="slidenum">
              <a:rPr lang="it-IT" altLang="it-IT"/>
              <a:pPr/>
              <a:t>100</a:t>
            </a:fld>
            <a:endParaRPr lang="it-IT" altLang="it-IT"/>
          </a:p>
        </p:txBody>
      </p:sp>
    </p:spTree>
  </p:cSld>
  <p:clrMapOvr>
    <a:masterClrMapping/>
  </p:clrMapOvr>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860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10857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effectLst>
                  <a:outerShdw blurRad="38100" dist="38100" dir="2700000" algn="tl">
                    <a:srgbClr val="000000">
                      <a:alpha val="43137"/>
                    </a:srgbClr>
                  </a:outerShdw>
                </a:effectLst>
              </a:rPr>
              <a:t>CONCRETA UTILIZZABILITA’ PER LE P.A.</a:t>
            </a:r>
            <a:endParaRPr lang="it-IT" altLang="it-IT" sz="2400" i="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Lavori servizi e forniture importo inferiore euro 40.000</a:t>
            </a:r>
            <a:endParaRPr lang="it-IT" altLang="it-IT" sz="1000" b="1" u="sng" dirty="0">
              <a:effectLst>
                <a:outerShdw blurRad="38100" dist="38100" dir="2700000" algn="tl">
                  <a:srgbClr val="000000">
                    <a:alpha val="43137"/>
                  </a:srgbClr>
                </a:outerShdw>
              </a:effectLst>
            </a:endParaRPr>
          </a:p>
          <a:p>
            <a:pPr>
              <a:defRPr/>
            </a:pPr>
            <a:endParaRPr lang="it-IT" sz="800" dirty="0"/>
          </a:p>
          <a:p>
            <a:pPr>
              <a:defRPr/>
            </a:pPr>
            <a:r>
              <a:rPr lang="it-IT" sz="2800" b="1" u="sng" dirty="0"/>
              <a:t>Contenimento della spesa</a:t>
            </a:r>
          </a:p>
          <a:p>
            <a:pPr>
              <a:defRPr/>
            </a:pPr>
            <a:r>
              <a:rPr lang="it-IT" sz="2600" dirty="0"/>
              <a:t>la soglia di </a:t>
            </a:r>
            <a:r>
              <a:rPr lang="it-IT" sz="2600" dirty="0">
                <a:effectLst>
                  <a:outerShdw blurRad="38100" dist="38100" dir="2700000" algn="tl">
                    <a:srgbClr val="000000">
                      <a:alpha val="43137"/>
                    </a:srgbClr>
                  </a:outerShdw>
                </a:effectLst>
              </a:rPr>
              <a:t>esenzione di 1.000 euro, al di sotto della quale non vi è obbligo di ricorso al MEPA </a:t>
            </a:r>
            <a:r>
              <a:rPr lang="it-IT" sz="2600" dirty="0"/>
              <a:t>o agli altri strumento di acquisto e negoziazione telematici, è stata introdotta dall’art. 1, </a:t>
            </a:r>
            <a:r>
              <a:rPr lang="it-IT" sz="2600" dirty="0" err="1"/>
              <a:t>co</a:t>
            </a:r>
            <a:r>
              <a:rPr lang="it-IT" sz="2600" dirty="0"/>
              <a:t>. 502, Legge 208/2015 al fine di consentire </a:t>
            </a:r>
            <a:r>
              <a:rPr lang="it-IT" sz="2600" dirty="0">
                <a:effectLst>
                  <a:outerShdw blurRad="38100" dist="38100" dir="2700000" algn="tl">
                    <a:srgbClr val="000000">
                      <a:alpha val="43137"/>
                    </a:srgbClr>
                  </a:outerShdw>
                </a:effectLst>
              </a:rPr>
              <a:t>la negoziazione in via autonoma di acquisti di beni e servizi di piccolo importo (c.d. “micro-acquisti”)</a:t>
            </a:r>
          </a:p>
          <a:p>
            <a:pPr>
              <a:defRPr/>
            </a:pPr>
            <a:r>
              <a:rPr lang="it-IT" altLang="it-IT" sz="2600" b="1" i="1" u="sng" dirty="0">
                <a:effectLst>
                  <a:outerShdw blurRad="38100" dist="38100" dir="2700000" algn="tl">
                    <a:srgbClr val="000000">
                      <a:alpha val="43137"/>
                    </a:srgbClr>
                  </a:outerShdw>
                </a:effectLst>
              </a:rPr>
              <a:t>Si veda la circolare MEF – RGS 23 marzo 2016 n. 12 per l’analisi della disciplina</a:t>
            </a:r>
          </a:p>
        </p:txBody>
      </p:sp>
      <p:sp>
        <p:nvSpPr>
          <p:cNvPr id="8602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86022" name="Segnaposto numero diapositiva 2"/>
          <p:cNvSpPr>
            <a:spLocks noGrp="1"/>
          </p:cNvSpPr>
          <p:nvPr>
            <p:ph type="sldNum" sz="quarter" idx="11"/>
          </p:nvPr>
        </p:nvSpPr>
        <p:spPr>
          <a:noFill/>
          <a:ln>
            <a:miter lim="800000"/>
            <a:headEnd/>
            <a:tailEnd/>
          </a:ln>
        </p:spPr>
        <p:txBody>
          <a:bodyPr/>
          <a:lstStyle/>
          <a:p>
            <a:fld id="{672C8250-C234-48EE-9691-23EB4A7B7532}" type="slidenum">
              <a:rPr lang="it-IT" altLang="it-IT"/>
              <a:pPr/>
              <a:t>101</a:t>
            </a:fld>
            <a:endParaRPr lang="it-IT" altLang="it-IT"/>
          </a:p>
        </p:txBody>
      </p:sp>
    </p:spTree>
  </p:cSld>
  <p:clrMapOvr>
    <a:masterClrMapping/>
  </p:clrMapOvr>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8704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04825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effectLst>
                  <a:outerShdw blurRad="38100" dist="38100" dir="2700000" algn="tl">
                    <a:srgbClr val="000000">
                      <a:alpha val="43137"/>
                    </a:srgbClr>
                  </a:outerShdw>
                </a:effectLst>
              </a:rPr>
              <a:t>CONCRETA UTILIZZABILITA’ PER LE P.A.</a:t>
            </a:r>
            <a:endParaRPr lang="it-IT" altLang="it-IT" sz="2400" i="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Lavori servizi e forniture importo inferiore euro 40.000</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endParaRPr lang="it-IT" sz="800" dirty="0"/>
          </a:p>
          <a:p>
            <a:pPr>
              <a:defRPr/>
            </a:pPr>
            <a:r>
              <a:rPr lang="it-IT" sz="2400" b="1" u="sng" dirty="0"/>
              <a:t>Contenimento della spesa – </a:t>
            </a:r>
            <a:r>
              <a:rPr lang="it-IT" altLang="it-IT" sz="2400" b="1" i="1" u="sng" dirty="0">
                <a:effectLst>
                  <a:outerShdw blurRad="38100" dist="38100" dir="2700000" algn="tl">
                    <a:srgbClr val="000000">
                      <a:alpha val="43137"/>
                    </a:srgbClr>
                  </a:outerShdw>
                </a:effectLst>
              </a:rPr>
              <a:t>circ. MEF – RGS n. 12/2016</a:t>
            </a:r>
          </a:p>
          <a:p>
            <a:pPr>
              <a:defRPr/>
            </a:pPr>
            <a:r>
              <a:rPr lang="it-IT" sz="2600" dirty="0"/>
              <a:t>È da segnalare che </a:t>
            </a:r>
            <a:r>
              <a:rPr lang="it-IT" sz="2600" i="1" u="sng" dirty="0">
                <a:effectLst>
                  <a:outerShdw blurRad="38100" dist="38100" dir="2700000" algn="tl">
                    <a:srgbClr val="000000">
                      <a:alpha val="43137"/>
                    </a:srgbClr>
                  </a:outerShdw>
                </a:effectLst>
              </a:rPr>
              <a:t>la soglia di mille euro, al di sotto della quale non vi è obbligo di ricorso al MEPA</a:t>
            </a:r>
            <a:r>
              <a:rPr lang="it-IT" sz="2600" dirty="0"/>
              <a:t> o agli altri strumento di acquisto e negoziazione telematici, è stata introdotta dall’art. 1, </a:t>
            </a:r>
            <a:r>
              <a:rPr lang="it-IT" sz="2600" dirty="0" err="1"/>
              <a:t>co</a:t>
            </a:r>
            <a:r>
              <a:rPr lang="it-IT" sz="2600" dirty="0"/>
              <a:t>. 502, della legge di stabilità 2016 al fine di consentire la negoziazione in via autonoma di acquisti di beni e servizi di piccolo importo ed è stata estesa anche ai “micro-acquisti” degli enti del SSN (</a:t>
            </a:r>
            <a:r>
              <a:rPr lang="it-IT" sz="2600" i="1" dirty="0">
                <a:effectLst>
                  <a:outerShdw blurRad="38100" dist="38100" dir="2700000" algn="tl">
                    <a:srgbClr val="000000">
                      <a:alpha val="43137"/>
                    </a:srgbClr>
                  </a:outerShdw>
                </a:effectLst>
              </a:rPr>
              <a:t>art. 1, </a:t>
            </a:r>
            <a:r>
              <a:rPr lang="it-IT" sz="2600" i="1" dirty="0" err="1">
                <a:effectLst>
                  <a:outerShdw blurRad="38100" dist="38100" dir="2700000" algn="tl">
                    <a:srgbClr val="000000">
                      <a:alpha val="43137"/>
                    </a:srgbClr>
                  </a:outerShdw>
                </a:effectLst>
              </a:rPr>
              <a:t>co</a:t>
            </a:r>
            <a:r>
              <a:rPr lang="it-IT" sz="2600" i="1" dirty="0">
                <a:effectLst>
                  <a:outerShdw blurRad="38100" dist="38100" dir="2700000" algn="tl">
                    <a:srgbClr val="000000">
                      <a:alpha val="43137"/>
                    </a:srgbClr>
                  </a:outerShdw>
                </a:effectLst>
              </a:rPr>
              <a:t>. 503, Legge di stabilità 2016</a:t>
            </a:r>
            <a:r>
              <a:rPr lang="it-IT" sz="2600" dirty="0"/>
              <a:t>)</a:t>
            </a:r>
            <a:endParaRPr lang="it-IT" altLang="it-IT" sz="2600" dirty="0"/>
          </a:p>
        </p:txBody>
      </p:sp>
      <p:sp>
        <p:nvSpPr>
          <p:cNvPr id="8704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87046" name="Segnaposto numero diapositiva 2"/>
          <p:cNvSpPr>
            <a:spLocks noGrp="1"/>
          </p:cNvSpPr>
          <p:nvPr>
            <p:ph type="sldNum" sz="quarter" idx="11"/>
          </p:nvPr>
        </p:nvSpPr>
        <p:spPr>
          <a:noFill/>
          <a:ln>
            <a:miter lim="800000"/>
            <a:headEnd/>
            <a:tailEnd/>
          </a:ln>
        </p:spPr>
        <p:txBody>
          <a:bodyPr/>
          <a:lstStyle/>
          <a:p>
            <a:fld id="{249696DB-A75F-4DB2-A75D-C694DDEC463A}" type="slidenum">
              <a:rPr lang="it-IT" altLang="it-IT"/>
              <a:pPr/>
              <a:t>102</a:t>
            </a:fld>
            <a:endParaRPr lang="it-IT" altLang="it-IT"/>
          </a:p>
        </p:txBody>
      </p:sp>
    </p:spTree>
  </p:cSld>
  <p:clrMapOvr>
    <a:masterClrMapping/>
  </p:clrMapOvr>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8806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463034"/>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a:t>
            </a:r>
          </a:p>
          <a:p>
            <a:pPr>
              <a:defRPr/>
            </a:pPr>
            <a:r>
              <a:rPr lang="it-IT" altLang="it-IT" sz="2200" b="1" u="sng" dirty="0">
                <a:effectLst>
                  <a:outerShdw blurRad="38100" dist="38100" dir="2700000" algn="tl">
                    <a:srgbClr val="000000">
                      <a:alpha val="43137"/>
                    </a:srgbClr>
                  </a:outerShdw>
                </a:effectLst>
              </a:rPr>
              <a:t>CONCRETA UTILIZZABILITA’ PER LE P.A.</a:t>
            </a:r>
            <a:endParaRPr lang="it-IT" altLang="it-IT" sz="2200" i="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Lavori servizi e forniture importo inferiore euro 40.000</a:t>
            </a:r>
          </a:p>
          <a:p>
            <a:pPr>
              <a:defRPr/>
            </a:pPr>
            <a:endParaRPr lang="it-IT" altLang="it-IT" sz="1000" b="1" u="sng" dirty="0">
              <a:effectLst>
                <a:outerShdw blurRad="38100" dist="38100" dir="2700000" algn="tl">
                  <a:srgbClr val="000000">
                    <a:alpha val="43137"/>
                  </a:srgbClr>
                </a:outerShdw>
              </a:effectLst>
            </a:endParaRPr>
          </a:p>
          <a:p>
            <a:pPr>
              <a:defRPr/>
            </a:pPr>
            <a:r>
              <a:rPr lang="it-IT" sz="2100" b="1" u="sng" dirty="0"/>
              <a:t>Contenimento della spesa - </a:t>
            </a:r>
            <a:r>
              <a:rPr lang="it-IT" altLang="it-IT" sz="2100" b="1" u="sng" dirty="0"/>
              <a:t>Razionalizzazione acquisti PA</a:t>
            </a:r>
            <a:endParaRPr lang="it-IT" altLang="it-IT" sz="2100" b="1" i="1" u="sng" dirty="0">
              <a:effectLst>
                <a:outerShdw blurRad="38100" dist="38100" dir="2700000" algn="tl">
                  <a:srgbClr val="000000">
                    <a:alpha val="43137"/>
                  </a:srgbClr>
                </a:outerShdw>
              </a:effectLst>
            </a:endParaRPr>
          </a:p>
          <a:p>
            <a:pPr algn="just" eaLnBrk="1" hangingPunct="1">
              <a:defRPr/>
            </a:pPr>
            <a:r>
              <a:rPr lang="it-IT" altLang="it-IT" sz="2100" b="1" u="sng" dirty="0"/>
              <a:t>Art. 1, co. 419 Legge 232/2016 (Legge di Bilancio 2017) </a:t>
            </a:r>
          </a:p>
          <a:p>
            <a:pPr algn="just" eaLnBrk="1" hangingPunct="1">
              <a:defRPr/>
            </a:pPr>
            <a:r>
              <a:rPr lang="it-IT" altLang="it-IT" sz="2100" b="1" i="1" dirty="0">
                <a:latin typeface="Arial" charset="0"/>
              </a:rPr>
              <a:t>modifica l’art. 1, co. 512 Legge 208/2015 (Stabilità 2016) </a:t>
            </a:r>
          </a:p>
          <a:p>
            <a:pPr algn="just" eaLnBrk="1" hangingPunct="1">
              <a:defRPr/>
            </a:pPr>
            <a:r>
              <a:rPr lang="it-IT" altLang="it-IT" sz="2100" dirty="0"/>
              <a:t>Al fine di garantire l'ottimizzazione e la razionalizzazione degli acquisti di beni e servizi informatici e di connettività, fermi restando gli obblighi di acquisizione centralizzata previsti per i beni e servizi dalla normativa vigente, le PA e le società inserite nel conto economico consolidato della PA, come individuate dall'ISTAT ai sensi dell’art. 1 della Legge 196/2009, </a:t>
            </a:r>
            <a:r>
              <a:rPr lang="it-IT" altLang="it-IT" sz="2100" i="1" dirty="0"/>
              <a:t>provvedono ai propri approvvigionamenti esclusivamente tramite </a:t>
            </a:r>
            <a:r>
              <a:rPr lang="it-IT" altLang="it-IT" sz="2100" i="1" strike="sngStrike" dirty="0" err="1">
                <a:solidFill>
                  <a:srgbClr val="0070C0"/>
                </a:solidFill>
              </a:rPr>
              <a:t>Consip</a:t>
            </a:r>
            <a:r>
              <a:rPr lang="it-IT" altLang="it-IT" sz="2100" i="1" strike="sngStrike" dirty="0">
                <a:solidFill>
                  <a:srgbClr val="0070C0"/>
                </a:solidFill>
              </a:rPr>
              <a:t> </a:t>
            </a:r>
            <a:r>
              <a:rPr lang="it-IT" altLang="it-IT" sz="2100" i="1" strike="sngStrike" dirty="0" err="1">
                <a:solidFill>
                  <a:srgbClr val="0070C0"/>
                </a:solidFill>
              </a:rPr>
              <a:t>SpA</a:t>
            </a:r>
            <a:r>
              <a:rPr lang="it-IT" altLang="it-IT" sz="2100" i="1" strike="sngStrike" dirty="0">
                <a:solidFill>
                  <a:srgbClr val="0070C0"/>
                </a:solidFill>
              </a:rPr>
              <a:t> o i soggetti aggregatori</a:t>
            </a:r>
            <a:r>
              <a:rPr lang="it-IT" altLang="it-IT" sz="2100" i="1" dirty="0"/>
              <a:t>, </a:t>
            </a:r>
            <a:r>
              <a:rPr lang="it-IT" altLang="it-IT" sz="2100" i="1" dirty="0">
                <a:solidFill>
                  <a:srgbClr val="FF0000"/>
                </a:solidFill>
                <a:effectLst>
                  <a:outerShdw blurRad="38100" dist="38100" dir="2700000" algn="tl">
                    <a:srgbClr val="000000">
                      <a:alpha val="43137"/>
                    </a:srgbClr>
                  </a:outerShdw>
                </a:effectLst>
              </a:rPr>
              <a:t>gli strumenti di acquisto e di negoziazione  di  </a:t>
            </a:r>
            <a:r>
              <a:rPr lang="it-IT" altLang="it-IT" sz="2100" i="1" dirty="0" err="1">
                <a:solidFill>
                  <a:srgbClr val="FF0000"/>
                </a:solidFill>
                <a:effectLst>
                  <a:outerShdw blurRad="38100" dist="38100" dir="2700000" algn="tl">
                    <a:srgbClr val="000000">
                      <a:alpha val="43137"/>
                    </a:srgbClr>
                  </a:outerShdw>
                </a:effectLst>
              </a:rPr>
              <a:t>Consip</a:t>
            </a:r>
            <a:r>
              <a:rPr lang="it-IT" altLang="it-IT" sz="2100" i="1" dirty="0">
                <a:solidFill>
                  <a:srgbClr val="FF0000"/>
                </a:solidFill>
                <a:effectLst>
                  <a:outerShdw blurRad="38100" dist="38100" dir="2700000" algn="tl">
                    <a:srgbClr val="000000">
                      <a:alpha val="43137"/>
                    </a:srgbClr>
                  </a:outerShdw>
                </a:effectLst>
              </a:rPr>
              <a:t>  </a:t>
            </a:r>
            <a:r>
              <a:rPr lang="it-IT" altLang="it-IT" sz="2100" i="1" dirty="0" err="1">
                <a:solidFill>
                  <a:srgbClr val="FF0000"/>
                </a:solidFill>
                <a:effectLst>
                  <a:outerShdw blurRad="38100" dist="38100" dir="2700000" algn="tl">
                    <a:srgbClr val="000000">
                      <a:alpha val="43137"/>
                    </a:srgbClr>
                  </a:outerShdw>
                </a:effectLst>
              </a:rPr>
              <a:t>SpA</a:t>
            </a:r>
            <a:r>
              <a:rPr lang="it-IT" altLang="it-IT" sz="2100" i="1" dirty="0">
                <a:solidFill>
                  <a:srgbClr val="FF0000"/>
                </a:solidFill>
                <a:effectLst>
                  <a:outerShdw blurRad="38100" dist="38100" dir="2700000" algn="tl">
                    <a:srgbClr val="000000">
                      <a:alpha val="43137"/>
                    </a:srgbClr>
                  </a:outerShdw>
                </a:effectLst>
              </a:rPr>
              <a:t> o dei soggetti aggregatori</a:t>
            </a:r>
            <a:r>
              <a:rPr lang="it-IT" altLang="it-IT" sz="2100" dirty="0"/>
              <a:t>, ivi comprese le centrali di committenza regionali, per i beni e i servizi disponibili presso gli stessi soggetti.</a:t>
            </a:r>
          </a:p>
        </p:txBody>
      </p:sp>
      <p:sp>
        <p:nvSpPr>
          <p:cNvPr id="8806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88070" name="Segnaposto numero diapositiva 2"/>
          <p:cNvSpPr>
            <a:spLocks noGrp="1"/>
          </p:cNvSpPr>
          <p:nvPr>
            <p:ph type="sldNum" sz="quarter" idx="11"/>
          </p:nvPr>
        </p:nvSpPr>
        <p:spPr>
          <a:noFill/>
          <a:ln>
            <a:miter lim="800000"/>
            <a:headEnd/>
            <a:tailEnd/>
          </a:ln>
        </p:spPr>
        <p:txBody>
          <a:bodyPr/>
          <a:lstStyle/>
          <a:p>
            <a:fld id="{95FCCEF1-8538-43EE-B817-D38367A85C21}" type="slidenum">
              <a:rPr lang="it-IT" altLang="it-IT"/>
              <a:pPr/>
              <a:t>103</a:t>
            </a:fld>
            <a:endParaRPr lang="it-IT" altLang="it-IT"/>
          </a:p>
        </p:txBody>
      </p:sp>
    </p:spTree>
  </p:cSld>
  <p:clrMapOvr>
    <a:masterClrMapping/>
  </p:clrMapOvr>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8909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80060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effectLst>
                  <a:outerShdw blurRad="38100" dist="38100" dir="2700000" algn="tl">
                    <a:srgbClr val="000000">
                      <a:alpha val="43137"/>
                    </a:srgbClr>
                  </a:outerShdw>
                </a:effectLst>
              </a:rPr>
              <a:t>CONCRETA UTILIZZABILITA’ PER LE P.A.</a:t>
            </a:r>
            <a:endParaRPr lang="it-IT" altLang="it-IT" sz="2400" i="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Lavori servizi e forniture importo inferiore euro 40.000</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endParaRPr lang="it-IT" sz="800" dirty="0"/>
          </a:p>
          <a:p>
            <a:pPr>
              <a:defRPr/>
            </a:pPr>
            <a:r>
              <a:rPr lang="it-IT" sz="2400" dirty="0"/>
              <a:t>Quindi si può così </a:t>
            </a:r>
            <a:r>
              <a:rPr lang="it-IT" sz="2400" dirty="0" err="1"/>
              <a:t>riassuntivamente</a:t>
            </a:r>
            <a:r>
              <a:rPr lang="it-IT" sz="2400" dirty="0"/>
              <a:t> affermare che:</a:t>
            </a:r>
          </a:p>
          <a:p>
            <a:pPr>
              <a:defRPr/>
            </a:pPr>
            <a:r>
              <a:rPr lang="it-IT" sz="2400" dirty="0"/>
              <a:t>- Il </a:t>
            </a:r>
            <a:r>
              <a:rPr lang="it-IT" sz="2400" b="1" dirty="0">
                <a:solidFill>
                  <a:srgbClr val="FF0000"/>
                </a:solidFill>
              </a:rPr>
              <a:t>contratto MEPA e il mercato delle Centrali di Committenza e Convenzioni CONSIP </a:t>
            </a:r>
            <a:r>
              <a:rPr lang="it-IT" sz="2400" dirty="0">
                <a:effectLst>
                  <a:outerShdw blurRad="38100" dist="38100" dir="2700000" algn="tl">
                    <a:srgbClr val="000000">
                      <a:alpha val="43137"/>
                    </a:srgbClr>
                  </a:outerShdw>
                </a:effectLst>
              </a:rPr>
              <a:t>mantiene la sua efficacia (di conseguenza validità) e applicazione sistematica a tutti gli acquisti con obbligo esteso</a:t>
            </a:r>
            <a:endParaRPr lang="it-IT" sz="2400" b="1" dirty="0">
              <a:effectLst>
                <a:outerShdw blurRad="38100" dist="38100" dir="2700000" algn="tl">
                  <a:srgbClr val="000000">
                    <a:alpha val="43137"/>
                  </a:srgbClr>
                </a:outerShdw>
              </a:effectLst>
            </a:endParaRPr>
          </a:p>
          <a:p>
            <a:pPr>
              <a:defRPr/>
            </a:pPr>
            <a:r>
              <a:rPr lang="it-IT" sz="2400" dirty="0"/>
              <a:t>- solo </a:t>
            </a:r>
            <a:r>
              <a:rPr lang="it-IT" sz="2400" b="1" dirty="0">
                <a:solidFill>
                  <a:srgbClr val="FF0000"/>
                </a:solidFill>
              </a:rPr>
              <a:t>in caso di deroga per acquisti sotto 1.000 euro </a:t>
            </a:r>
            <a:r>
              <a:rPr lang="it-IT" sz="2400" dirty="0"/>
              <a:t>si può evitare il MEPA ed in tal caso il </a:t>
            </a:r>
            <a:r>
              <a:rPr lang="it-IT" sz="2400" b="1" dirty="0">
                <a:solidFill>
                  <a:srgbClr val="FF0000"/>
                </a:solidFill>
              </a:rPr>
              <a:t>contratto viene concluso nella forma dello scambio di corrispondenza secondo l’uso del commercio</a:t>
            </a:r>
            <a:r>
              <a:rPr lang="it-IT" sz="2400" b="1" dirty="0"/>
              <a:t> </a:t>
            </a:r>
            <a:r>
              <a:rPr lang="it-IT" sz="2400" dirty="0"/>
              <a:t>art. 32 </a:t>
            </a:r>
            <a:r>
              <a:rPr lang="it-IT" sz="2400" dirty="0" err="1"/>
              <a:t>co</a:t>
            </a:r>
            <a:r>
              <a:rPr lang="it-IT" sz="2400" dirty="0"/>
              <a:t>. 14 del Codice (</a:t>
            </a:r>
            <a:r>
              <a:rPr lang="it-IT" sz="2400" dirty="0">
                <a:effectLst>
                  <a:outerShdw blurRad="38100" dist="38100" dir="2700000" algn="tl">
                    <a:srgbClr val="000000">
                      <a:alpha val="43137"/>
                    </a:srgbClr>
                  </a:outerShdw>
                </a:effectLst>
              </a:rPr>
              <a:t>lettera o PEC</a:t>
            </a:r>
            <a:r>
              <a:rPr lang="it-IT" sz="2400" dirty="0"/>
              <a:t>)</a:t>
            </a:r>
            <a:endParaRPr lang="it-IT" sz="2400" i="1" dirty="0"/>
          </a:p>
        </p:txBody>
      </p:sp>
      <p:sp>
        <p:nvSpPr>
          <p:cNvPr id="8909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89094" name="Segnaposto numero diapositiva 2"/>
          <p:cNvSpPr>
            <a:spLocks noGrp="1"/>
          </p:cNvSpPr>
          <p:nvPr>
            <p:ph type="sldNum" sz="quarter" idx="11"/>
          </p:nvPr>
        </p:nvSpPr>
        <p:spPr>
          <a:noFill/>
          <a:ln>
            <a:miter lim="800000"/>
            <a:headEnd/>
            <a:tailEnd/>
          </a:ln>
        </p:spPr>
        <p:txBody>
          <a:bodyPr/>
          <a:lstStyle/>
          <a:p>
            <a:fld id="{6EC7CBD8-6716-4CED-BE35-4FDF3827B96D}" type="slidenum">
              <a:rPr lang="it-IT" altLang="it-IT"/>
              <a:pPr/>
              <a:t>104</a:t>
            </a:fld>
            <a:endParaRPr lang="it-IT" altLang="it-IT"/>
          </a:p>
        </p:txBody>
      </p:sp>
    </p:spTree>
  </p:cSld>
  <p:clrMapOvr>
    <a:masterClrMapping/>
  </p:clrMapOvr>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011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3013" name="Text Box 4"/>
          <p:cNvSpPr txBox="1">
            <a:spLocks noChangeArrowheads="1"/>
          </p:cNvSpPr>
          <p:nvPr/>
        </p:nvSpPr>
        <p:spPr bwMode="auto">
          <a:xfrm>
            <a:off x="179388" y="1196975"/>
            <a:ext cx="8785225" cy="4924425"/>
          </a:xfrm>
          <a:prstGeom prst="rect">
            <a:avLst/>
          </a:prstGeom>
          <a:noFill/>
          <a:ln w="9525">
            <a:solidFill>
              <a:schemeClr val="tx1"/>
            </a:solidFill>
            <a:miter lim="800000"/>
            <a:headEnd/>
            <a:tailEnd/>
          </a:ln>
        </p:spPr>
        <p:txBody>
          <a:bodyPr>
            <a:spAutoFit/>
          </a:bodyPr>
          <a:lstStyle/>
          <a:p>
            <a:pPr>
              <a:defRPr/>
            </a:pPr>
            <a:r>
              <a:rPr lang="it-IT" sz="2600" b="1" u="sng" dirty="0"/>
              <a:t>PER I CONTRATTI DEGLI ACQUISTI SOTTO SOGLIA?</a:t>
            </a:r>
          </a:p>
          <a:p>
            <a:pPr>
              <a:defRPr/>
            </a:pPr>
            <a:r>
              <a:rPr lang="it-IT" sz="2600" b="1" u="sng" dirty="0"/>
              <a:t>Art. 36 del Codice D.lgs. 50/2016</a:t>
            </a:r>
          </a:p>
          <a:p>
            <a:pPr>
              <a:defRPr/>
            </a:pPr>
            <a:endParaRPr lang="it-IT" sz="1000" dirty="0"/>
          </a:p>
          <a:p>
            <a:pPr>
              <a:defRPr/>
            </a:pPr>
            <a:r>
              <a:rPr lang="it-IT" sz="2800" dirty="0">
                <a:effectLst>
                  <a:outerShdw blurRad="38100" dist="38100" dir="2700000" algn="tl">
                    <a:srgbClr val="000000">
                      <a:alpha val="43137"/>
                    </a:srgbClr>
                  </a:outerShdw>
                </a:effectLst>
              </a:rPr>
              <a:t>Si rammenta che con l’avvento del nuovo Codice dal 20 aprile 2016 </a:t>
            </a:r>
            <a:r>
              <a:rPr lang="it-IT" sz="2800" b="1" dirty="0">
                <a:effectLst>
                  <a:outerShdw blurRad="38100" dist="38100" dir="2700000" algn="tl">
                    <a:srgbClr val="000000">
                      <a:alpha val="43137"/>
                    </a:srgbClr>
                  </a:outerShdw>
                </a:effectLst>
              </a:rPr>
              <a:t>l’art. 125 del D.lgs. 163/2006 è stato abrogato e con esso gli art. 139, 326 – 328 del </a:t>
            </a:r>
            <a:r>
              <a:rPr lang="it-IT" sz="2800" b="1" dirty="0" err="1">
                <a:effectLst>
                  <a:outerShdw blurRad="38100" dist="38100" dir="2700000" algn="tl">
                    <a:srgbClr val="000000">
                      <a:alpha val="43137"/>
                    </a:srgbClr>
                  </a:outerShdw>
                </a:effectLst>
              </a:rPr>
              <a:t>Dpr</a:t>
            </a:r>
            <a:r>
              <a:rPr lang="it-IT" sz="2800" b="1" dirty="0">
                <a:effectLst>
                  <a:outerShdw blurRad="38100" dist="38100" dir="2700000" algn="tl">
                    <a:srgbClr val="000000">
                      <a:alpha val="43137"/>
                    </a:srgbClr>
                  </a:outerShdw>
                </a:effectLst>
              </a:rPr>
              <a:t>. 207/2010</a:t>
            </a:r>
          </a:p>
          <a:p>
            <a:pPr>
              <a:defRPr/>
            </a:pPr>
            <a:endParaRPr lang="it-IT" sz="2800" b="1" dirty="0">
              <a:effectLst>
                <a:outerShdw blurRad="38100" dist="38100" dir="2700000" algn="tl">
                  <a:srgbClr val="000000">
                    <a:alpha val="43137"/>
                  </a:srgbClr>
                </a:outerShdw>
              </a:effectLst>
            </a:endParaRPr>
          </a:p>
          <a:p>
            <a:pPr>
              <a:defRPr/>
            </a:pPr>
            <a:r>
              <a:rPr lang="it-IT" sz="2800" b="1" dirty="0">
                <a:effectLst>
                  <a:outerShdw blurRad="38100" dist="38100" dir="2700000" algn="tl">
                    <a:srgbClr val="000000">
                      <a:alpha val="43137"/>
                    </a:srgbClr>
                  </a:outerShdw>
                </a:effectLst>
              </a:rPr>
              <a:t>Per le procedure </a:t>
            </a:r>
            <a:r>
              <a:rPr lang="it-IT" sz="2800" b="1" i="1" u="sng" dirty="0">
                <a:effectLst>
                  <a:outerShdw blurRad="38100" dist="38100" dir="2700000" algn="tl">
                    <a:srgbClr val="000000">
                      <a:alpha val="43137"/>
                    </a:srgbClr>
                  </a:outerShdw>
                </a:effectLst>
              </a:rPr>
              <a:t>sotto soglia</a:t>
            </a:r>
            <a:r>
              <a:rPr lang="it-IT" sz="2800" b="1" i="1" dirty="0">
                <a:effectLst>
                  <a:outerShdw blurRad="38100" dist="38100" dir="2700000" algn="tl">
                    <a:srgbClr val="000000">
                      <a:alpha val="43137"/>
                    </a:srgbClr>
                  </a:outerShdw>
                </a:effectLst>
              </a:rPr>
              <a:t> </a:t>
            </a:r>
            <a:r>
              <a:rPr lang="it-IT" sz="2800" b="1" dirty="0">
                <a:effectLst>
                  <a:outerShdw blurRad="38100" dist="38100" dir="2700000" algn="tl">
                    <a:srgbClr val="000000">
                      <a:alpha val="43137"/>
                    </a:srgbClr>
                  </a:outerShdw>
                </a:effectLst>
              </a:rPr>
              <a:t>permane la possibilità, anzi l’obbligo di utilizzo di strumenti telematici e quindi nella sostanza delle regole MEPA</a:t>
            </a:r>
            <a:endParaRPr lang="it-IT" sz="2600" i="1" dirty="0">
              <a:effectLst>
                <a:outerShdw blurRad="38100" dist="38100" dir="2700000" algn="tl">
                  <a:srgbClr val="000000">
                    <a:alpha val="43137"/>
                  </a:srgbClr>
                </a:outerShdw>
              </a:effectLst>
            </a:endParaRPr>
          </a:p>
        </p:txBody>
      </p:sp>
      <p:sp>
        <p:nvSpPr>
          <p:cNvPr id="9011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90118" name="Segnaposto numero diapositiva 2"/>
          <p:cNvSpPr>
            <a:spLocks noGrp="1"/>
          </p:cNvSpPr>
          <p:nvPr>
            <p:ph type="sldNum" sz="quarter" idx="11"/>
          </p:nvPr>
        </p:nvSpPr>
        <p:spPr>
          <a:noFill/>
          <a:ln>
            <a:miter lim="800000"/>
            <a:headEnd/>
            <a:tailEnd/>
          </a:ln>
        </p:spPr>
        <p:txBody>
          <a:bodyPr/>
          <a:lstStyle/>
          <a:p>
            <a:fld id="{DD2743D3-0262-451B-8F23-3AC08A5A0BE1}" type="slidenum">
              <a:rPr lang="it-IT" altLang="it-IT"/>
              <a:pPr/>
              <a:t>105</a:t>
            </a:fld>
            <a:endParaRPr lang="it-IT" altLang="it-IT"/>
          </a:p>
        </p:txBody>
      </p:sp>
    </p:spTree>
  </p:cSld>
  <p:clrMapOvr>
    <a:masterClrMapping/>
  </p:clrMapOvr>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113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3013" name="Text Box 4"/>
          <p:cNvSpPr txBox="1">
            <a:spLocks noChangeArrowheads="1"/>
          </p:cNvSpPr>
          <p:nvPr/>
        </p:nvSpPr>
        <p:spPr bwMode="auto">
          <a:xfrm>
            <a:off x="179388" y="1196975"/>
            <a:ext cx="8785225" cy="4494213"/>
          </a:xfrm>
          <a:prstGeom prst="rect">
            <a:avLst/>
          </a:prstGeom>
          <a:noFill/>
          <a:ln w="9525">
            <a:solidFill>
              <a:schemeClr val="tx1"/>
            </a:solidFill>
            <a:miter lim="800000"/>
            <a:headEnd/>
            <a:tailEnd/>
          </a:ln>
        </p:spPr>
        <p:txBody>
          <a:bodyPr>
            <a:spAutoFit/>
          </a:bodyPr>
          <a:lstStyle/>
          <a:p>
            <a:pPr>
              <a:defRPr/>
            </a:pPr>
            <a:r>
              <a:rPr lang="it-IT" sz="2600" b="1" u="sng" dirty="0"/>
              <a:t>FORMA DEL CONTRATTI ACQUISTI SOTTO SOGLIA</a:t>
            </a:r>
          </a:p>
          <a:p>
            <a:pPr>
              <a:defRPr/>
            </a:pPr>
            <a:r>
              <a:rPr lang="it-IT" sz="2600" b="1" u="sng" dirty="0"/>
              <a:t>Art. 36 del Codice D.lgs. 50/2016</a:t>
            </a:r>
          </a:p>
          <a:p>
            <a:pPr>
              <a:defRPr/>
            </a:pPr>
            <a:endParaRPr lang="it-IT" sz="1000" dirty="0"/>
          </a:p>
          <a:p>
            <a:pPr>
              <a:defRPr/>
            </a:pPr>
            <a:r>
              <a:rPr lang="it-IT" sz="2800" dirty="0"/>
              <a:t>L’eventuale conclusione del contratto (come previsto), mediante </a:t>
            </a:r>
            <a:r>
              <a:rPr lang="it-IT" sz="2800" u="sng" dirty="0">
                <a:effectLst>
                  <a:outerShdw blurRad="38100" dist="38100" dir="2700000" algn="tl">
                    <a:srgbClr val="000000">
                      <a:alpha val="43137"/>
                    </a:srgbClr>
                  </a:outerShdw>
                </a:effectLst>
              </a:rPr>
              <a:t>scambio di corrispondenza secondo l’uso del commercio, se avviene a mezzo PEC, comporta necessità specifiche di conservazione</a:t>
            </a:r>
            <a:r>
              <a:rPr lang="it-IT" sz="2800" dirty="0">
                <a:effectLst>
                  <a:outerShdw blurRad="38100" dist="38100" dir="2700000" algn="tl">
                    <a:srgbClr val="000000">
                      <a:alpha val="43137"/>
                    </a:srgbClr>
                  </a:outerShdw>
                </a:effectLst>
              </a:rPr>
              <a:t>.</a:t>
            </a:r>
          </a:p>
          <a:p>
            <a:pPr>
              <a:defRPr/>
            </a:pPr>
            <a:r>
              <a:rPr lang="it-IT" sz="2800" dirty="0">
                <a:effectLst>
                  <a:outerShdw blurRad="38100" dist="38100" dir="2700000" algn="tl">
                    <a:srgbClr val="000000">
                      <a:alpha val="43137"/>
                    </a:srgbClr>
                  </a:outerShdw>
                </a:effectLst>
              </a:rPr>
              <a:t>La PEC è considerata un </a:t>
            </a:r>
            <a:r>
              <a:rPr lang="it-IT" sz="2800" b="1" dirty="0">
                <a:effectLst>
                  <a:outerShdw blurRad="38100" dist="38100" dir="2700000" algn="tl">
                    <a:srgbClr val="000000">
                      <a:alpha val="43137"/>
                    </a:srgbClr>
                  </a:outerShdw>
                </a:effectLst>
              </a:rPr>
              <a:t>documento informatico</a:t>
            </a:r>
            <a:r>
              <a:rPr lang="it-IT" sz="2800" dirty="0">
                <a:effectLst>
                  <a:outerShdw blurRad="38100" dist="38100" dir="2700000" algn="tl">
                    <a:srgbClr val="000000">
                      <a:alpha val="43137"/>
                    </a:srgbClr>
                  </a:outerShdw>
                </a:effectLst>
              </a:rPr>
              <a:t>, in quanto sottoscritto con firma digitale del gestore di PEC del mittente, con valore legale.</a:t>
            </a:r>
          </a:p>
          <a:p>
            <a:pPr>
              <a:defRPr/>
            </a:pPr>
            <a:r>
              <a:rPr lang="it-IT" sz="2800" dirty="0">
                <a:effectLst>
                  <a:outerShdw blurRad="38100" dist="38100" dir="2700000" algn="tl">
                    <a:srgbClr val="000000">
                      <a:alpha val="43137"/>
                    </a:srgbClr>
                  </a:outerShdw>
                </a:effectLst>
              </a:rPr>
              <a:t>(</a:t>
            </a:r>
            <a:r>
              <a:rPr lang="it-IT" sz="2800" i="1" dirty="0">
                <a:effectLst>
                  <a:outerShdw blurRad="38100" dist="38100" dir="2700000" algn="tl">
                    <a:srgbClr val="000000">
                      <a:alpha val="43137"/>
                    </a:srgbClr>
                  </a:outerShdw>
                </a:effectLst>
              </a:rPr>
              <a:t>FAQ AGID sito www.agid.gov.it</a:t>
            </a:r>
            <a:r>
              <a:rPr lang="it-IT" sz="2800" dirty="0">
                <a:effectLst>
                  <a:outerShdw blurRad="38100" dist="38100" dir="2700000" algn="tl">
                    <a:srgbClr val="000000">
                      <a:alpha val="43137"/>
                    </a:srgbClr>
                  </a:outerShdw>
                </a:effectLst>
              </a:rPr>
              <a:t>)</a:t>
            </a:r>
            <a:endParaRPr lang="it-IT" sz="2600" i="1" dirty="0">
              <a:effectLst>
                <a:outerShdw blurRad="38100" dist="38100" dir="2700000" algn="tl">
                  <a:srgbClr val="000000">
                    <a:alpha val="43137"/>
                  </a:srgbClr>
                </a:outerShdw>
              </a:effectLst>
            </a:endParaRPr>
          </a:p>
        </p:txBody>
      </p:sp>
      <p:sp>
        <p:nvSpPr>
          <p:cNvPr id="9114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91142" name="Segnaposto numero diapositiva 2"/>
          <p:cNvSpPr>
            <a:spLocks noGrp="1"/>
          </p:cNvSpPr>
          <p:nvPr>
            <p:ph type="sldNum" sz="quarter" idx="11"/>
          </p:nvPr>
        </p:nvSpPr>
        <p:spPr>
          <a:noFill/>
          <a:ln>
            <a:miter lim="800000"/>
            <a:headEnd/>
            <a:tailEnd/>
          </a:ln>
        </p:spPr>
        <p:txBody>
          <a:bodyPr/>
          <a:lstStyle/>
          <a:p>
            <a:fld id="{18B68AB8-FE08-4026-B7AC-2C7F406BAB7D}" type="slidenum">
              <a:rPr lang="it-IT" altLang="it-IT"/>
              <a:pPr/>
              <a:t>106</a:t>
            </a:fld>
            <a:endParaRPr lang="it-IT" altLang="it-IT"/>
          </a:p>
        </p:txBody>
      </p:sp>
    </p:spTree>
  </p:cSld>
  <p:clrMapOvr>
    <a:masterClrMapping/>
  </p:clrMapOvr>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216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3013" name="Text Box 4"/>
          <p:cNvSpPr txBox="1">
            <a:spLocks noChangeArrowheads="1"/>
          </p:cNvSpPr>
          <p:nvPr/>
        </p:nvSpPr>
        <p:spPr bwMode="auto">
          <a:xfrm>
            <a:off x="179388" y="1196975"/>
            <a:ext cx="8785225" cy="3632200"/>
          </a:xfrm>
          <a:prstGeom prst="rect">
            <a:avLst/>
          </a:prstGeom>
          <a:noFill/>
          <a:ln w="9525">
            <a:solidFill>
              <a:schemeClr val="tx1"/>
            </a:solidFill>
            <a:miter lim="800000"/>
            <a:headEnd/>
            <a:tailEnd/>
          </a:ln>
        </p:spPr>
        <p:txBody>
          <a:bodyPr>
            <a:spAutoFit/>
          </a:bodyPr>
          <a:lstStyle/>
          <a:p>
            <a:pPr>
              <a:defRPr/>
            </a:pPr>
            <a:r>
              <a:rPr lang="it-IT" sz="2600" b="1" u="sng" dirty="0"/>
              <a:t>FORMA DEL CONTRATTI ACQUISTI SOTTO SOGLIA</a:t>
            </a:r>
          </a:p>
          <a:p>
            <a:pPr>
              <a:defRPr/>
            </a:pPr>
            <a:r>
              <a:rPr lang="it-IT" sz="2600" b="1" u="sng" dirty="0"/>
              <a:t>Art. 36 del Codice D.lgs. 50/2016</a:t>
            </a:r>
          </a:p>
          <a:p>
            <a:pPr>
              <a:defRPr/>
            </a:pPr>
            <a:endParaRPr lang="it-IT" sz="1000" dirty="0"/>
          </a:p>
          <a:p>
            <a:pPr>
              <a:defRPr/>
            </a:pPr>
            <a:r>
              <a:rPr lang="it-IT" sz="2800" dirty="0"/>
              <a:t>In quanto</a:t>
            </a:r>
            <a:r>
              <a:rPr lang="it-IT" sz="2800" dirty="0">
                <a:effectLst>
                  <a:outerShdw blurRad="38100" dist="38100" dir="2700000" algn="tl">
                    <a:srgbClr val="000000">
                      <a:alpha val="43137"/>
                    </a:srgbClr>
                  </a:outerShdw>
                </a:effectLst>
              </a:rPr>
              <a:t> </a:t>
            </a:r>
            <a:r>
              <a:rPr lang="it-IT" sz="2800" b="1" dirty="0">
                <a:effectLst>
                  <a:outerShdw blurRad="38100" dist="38100" dir="2700000" algn="tl">
                    <a:srgbClr val="000000">
                      <a:alpha val="43137"/>
                    </a:srgbClr>
                  </a:outerShdw>
                </a:effectLst>
              </a:rPr>
              <a:t>documento informatico</a:t>
            </a:r>
            <a:r>
              <a:rPr lang="it-IT" sz="2800" dirty="0">
                <a:effectLst>
                  <a:outerShdw blurRad="38100" dist="38100" dir="2700000" algn="tl">
                    <a:srgbClr val="000000">
                      <a:alpha val="43137"/>
                    </a:srgbClr>
                  </a:outerShdw>
                </a:effectLst>
              </a:rPr>
              <a:t>, la PEC è un documento elettronico contenente la </a:t>
            </a:r>
            <a:r>
              <a:rPr lang="it-IT" sz="2800" u="sng" dirty="0">
                <a:effectLst>
                  <a:outerShdw blurRad="38100" dist="38100" dir="2700000" algn="tl">
                    <a:srgbClr val="000000">
                      <a:alpha val="43137"/>
                    </a:srgbClr>
                  </a:outerShdw>
                </a:effectLst>
              </a:rPr>
              <a:t>rappresentazione informatica di atti, fatti o dati giuridicamente rilevanti</a:t>
            </a:r>
          </a:p>
          <a:p>
            <a:pPr>
              <a:defRPr/>
            </a:pPr>
            <a:endParaRPr lang="it-IT" sz="2800" i="1" dirty="0">
              <a:effectLst>
                <a:outerShdw blurRad="38100" dist="38100" dir="2700000" algn="tl">
                  <a:srgbClr val="000000">
                    <a:alpha val="43137"/>
                  </a:srgbClr>
                </a:outerShdw>
              </a:effectLst>
            </a:endParaRPr>
          </a:p>
          <a:p>
            <a:pPr>
              <a:defRPr/>
            </a:pPr>
            <a:r>
              <a:rPr lang="it-IT" sz="2800" i="1" u="sng" dirty="0">
                <a:effectLst>
                  <a:outerShdw blurRad="38100" dist="38100" dir="2700000" algn="tl">
                    <a:srgbClr val="000000">
                      <a:alpha val="43137"/>
                    </a:srgbClr>
                  </a:outerShdw>
                </a:effectLst>
              </a:rPr>
              <a:t>art. 1, </a:t>
            </a:r>
            <a:r>
              <a:rPr lang="it-IT" sz="2800" i="1" u="sng" dirty="0" err="1">
                <a:effectLst>
                  <a:outerShdw blurRad="38100" dist="38100" dir="2700000" algn="tl">
                    <a:srgbClr val="000000">
                      <a:alpha val="43137"/>
                    </a:srgbClr>
                  </a:outerShdw>
                </a:effectLst>
              </a:rPr>
              <a:t>co</a:t>
            </a:r>
            <a:r>
              <a:rPr lang="it-IT" sz="2800" i="1" u="sng" dirty="0">
                <a:effectLst>
                  <a:outerShdw blurRad="38100" dist="38100" dir="2700000" algn="tl">
                    <a:srgbClr val="000000">
                      <a:alpha val="43137"/>
                    </a:srgbClr>
                  </a:outerShdw>
                </a:effectLst>
              </a:rPr>
              <a:t>. 1, lett. p) del D.lgs. 82/2005 (Codice dell’Amministrazione Digitale - CAD)</a:t>
            </a:r>
            <a:endParaRPr lang="it-IT" sz="2600" i="1" u="sng" dirty="0">
              <a:effectLst>
                <a:outerShdw blurRad="38100" dist="38100" dir="2700000" algn="tl">
                  <a:srgbClr val="000000">
                    <a:alpha val="43137"/>
                  </a:srgbClr>
                </a:outerShdw>
              </a:effectLst>
            </a:endParaRPr>
          </a:p>
        </p:txBody>
      </p:sp>
      <p:sp>
        <p:nvSpPr>
          <p:cNvPr id="9216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92166" name="Segnaposto numero diapositiva 2"/>
          <p:cNvSpPr>
            <a:spLocks noGrp="1"/>
          </p:cNvSpPr>
          <p:nvPr>
            <p:ph type="sldNum" sz="quarter" idx="11"/>
          </p:nvPr>
        </p:nvSpPr>
        <p:spPr>
          <a:noFill/>
          <a:ln>
            <a:miter lim="800000"/>
            <a:headEnd/>
            <a:tailEnd/>
          </a:ln>
        </p:spPr>
        <p:txBody>
          <a:bodyPr/>
          <a:lstStyle/>
          <a:p>
            <a:fld id="{E1088392-747D-4A2E-A89C-7FD1E583602B}" type="slidenum">
              <a:rPr lang="it-IT" altLang="it-IT"/>
              <a:pPr/>
              <a:t>107</a:t>
            </a:fld>
            <a:endParaRPr lang="it-IT" altLang="it-IT"/>
          </a:p>
        </p:txBody>
      </p:sp>
    </p:spTree>
  </p:cSld>
  <p:clrMapOvr>
    <a:masterClrMapping/>
  </p:clrMapOvr>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318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3013" name="Text Box 4"/>
          <p:cNvSpPr txBox="1">
            <a:spLocks noChangeArrowheads="1"/>
          </p:cNvSpPr>
          <p:nvPr/>
        </p:nvSpPr>
        <p:spPr bwMode="auto">
          <a:xfrm>
            <a:off x="179388" y="1196975"/>
            <a:ext cx="8785225" cy="4940300"/>
          </a:xfrm>
          <a:prstGeom prst="rect">
            <a:avLst/>
          </a:prstGeom>
          <a:noFill/>
          <a:ln w="9525">
            <a:solidFill>
              <a:schemeClr val="tx1"/>
            </a:solidFill>
            <a:miter lim="800000"/>
            <a:headEnd/>
            <a:tailEnd/>
          </a:ln>
        </p:spPr>
        <p:txBody>
          <a:bodyPr>
            <a:spAutoFit/>
          </a:bodyPr>
          <a:lstStyle/>
          <a:p>
            <a:pPr>
              <a:defRPr/>
            </a:pPr>
            <a:r>
              <a:rPr lang="it-IT" sz="2600" b="1" u="sng" dirty="0"/>
              <a:t>FORMA DEL CONTRATTI ACQUISTI SOTTO SOGLIA</a:t>
            </a:r>
          </a:p>
          <a:p>
            <a:pPr>
              <a:defRPr/>
            </a:pPr>
            <a:r>
              <a:rPr lang="it-IT" sz="2600" b="1" u="sng" dirty="0"/>
              <a:t>Art. 36 del Codice D.lgs. 50/2016</a:t>
            </a:r>
          </a:p>
          <a:p>
            <a:pPr>
              <a:defRPr/>
            </a:pPr>
            <a:endParaRPr lang="it-IT" sz="1000" dirty="0"/>
          </a:p>
          <a:p>
            <a:pPr>
              <a:defRPr/>
            </a:pPr>
            <a:r>
              <a:rPr lang="it-IT" sz="2300" dirty="0"/>
              <a:t>L’obbligo di conservazione delle PEC è stabilito:</a:t>
            </a:r>
          </a:p>
          <a:p>
            <a:pPr>
              <a:buFontTx/>
              <a:buChar char="-"/>
              <a:defRPr/>
            </a:pPr>
            <a:r>
              <a:rPr lang="it-IT" sz="2300" dirty="0"/>
              <a:t> dal </a:t>
            </a:r>
            <a:r>
              <a:rPr lang="it-IT" sz="2300" u="sng" dirty="0">
                <a:effectLst>
                  <a:outerShdw blurRad="38100" dist="38100" dir="2700000" algn="tl">
                    <a:srgbClr val="000000">
                      <a:alpha val="43137"/>
                    </a:srgbClr>
                  </a:outerShdw>
                </a:effectLst>
              </a:rPr>
              <a:t>codice civile</a:t>
            </a:r>
            <a:r>
              <a:rPr lang="it-IT" sz="2300" dirty="0"/>
              <a:t> (in generale) </a:t>
            </a:r>
            <a:r>
              <a:rPr lang="it-IT" sz="2300" u="sng" dirty="0">
                <a:effectLst>
                  <a:outerShdw blurRad="38100" dist="38100" dir="2700000" algn="tl">
                    <a:srgbClr val="000000">
                      <a:alpha val="43137"/>
                    </a:srgbClr>
                  </a:outerShdw>
                </a:effectLst>
              </a:rPr>
              <a:t>art. 2220</a:t>
            </a:r>
            <a:r>
              <a:rPr lang="it-IT" sz="2300" dirty="0"/>
              <a:t> (conservazione decennale per atti e documenti contabili)</a:t>
            </a:r>
          </a:p>
          <a:p>
            <a:pPr>
              <a:buFontTx/>
              <a:buChar char="-"/>
              <a:defRPr/>
            </a:pPr>
            <a:r>
              <a:rPr lang="it-IT" sz="2300" dirty="0"/>
              <a:t> dal </a:t>
            </a:r>
            <a:r>
              <a:rPr lang="it-IT" sz="2300" u="sng" dirty="0">
                <a:effectLst>
                  <a:outerShdw blurRad="38100" dist="38100" dir="2700000" algn="tl">
                    <a:srgbClr val="000000">
                      <a:alpha val="43137"/>
                    </a:srgbClr>
                  </a:outerShdw>
                </a:effectLst>
              </a:rPr>
              <a:t>CAD, art. 43, </a:t>
            </a:r>
            <a:r>
              <a:rPr lang="it-IT" sz="2300" u="sng" dirty="0" err="1">
                <a:effectLst>
                  <a:outerShdw blurRad="38100" dist="38100" dir="2700000" algn="tl">
                    <a:srgbClr val="000000">
                      <a:alpha val="43137"/>
                    </a:srgbClr>
                  </a:outerShdw>
                </a:effectLst>
              </a:rPr>
              <a:t>co</a:t>
            </a:r>
            <a:r>
              <a:rPr lang="it-IT" sz="2300" u="sng" dirty="0">
                <a:effectLst>
                  <a:outerShdw blurRad="38100" dist="38100" dir="2700000" algn="tl">
                    <a:srgbClr val="000000">
                      <a:alpha val="43137"/>
                    </a:srgbClr>
                  </a:outerShdw>
                </a:effectLst>
              </a:rPr>
              <a:t>. 3</a:t>
            </a:r>
            <a:r>
              <a:rPr lang="it-IT" sz="2300" dirty="0"/>
              <a:t>, dove si stabilisce che i documenti informatici di cui è prevista la conservazione per legge o regolamento “</a:t>
            </a:r>
            <a:r>
              <a:rPr lang="it-IT" sz="2300" i="1" dirty="0"/>
              <a:t>possono essere archiviati per le esigenze correnti anche con modalità cartacee e sono conservati in modo permanente con modalità digitali</a:t>
            </a:r>
            <a:r>
              <a:rPr lang="it-IT" sz="2300" dirty="0"/>
              <a:t>” nel rispetto delle regole tecniche; </a:t>
            </a:r>
          </a:p>
          <a:p>
            <a:pPr>
              <a:defRPr/>
            </a:pPr>
            <a:r>
              <a:rPr lang="it-IT" sz="2300" i="1" dirty="0">
                <a:effectLst>
                  <a:outerShdw blurRad="38100" dist="38100" dir="2700000" algn="tl">
                    <a:srgbClr val="000000">
                      <a:alpha val="43137"/>
                    </a:srgbClr>
                  </a:outerShdw>
                </a:effectLst>
              </a:rPr>
              <a:t>il DPCM 3 dicembre 2013 ha approvato le regole tecniche in materia di conservazione di documenti informatici</a:t>
            </a:r>
          </a:p>
        </p:txBody>
      </p:sp>
      <p:sp>
        <p:nvSpPr>
          <p:cNvPr id="9318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93190" name="Segnaposto numero diapositiva 2"/>
          <p:cNvSpPr>
            <a:spLocks noGrp="1"/>
          </p:cNvSpPr>
          <p:nvPr>
            <p:ph type="sldNum" sz="quarter" idx="11"/>
          </p:nvPr>
        </p:nvSpPr>
        <p:spPr>
          <a:noFill/>
          <a:ln>
            <a:miter lim="800000"/>
            <a:headEnd/>
            <a:tailEnd/>
          </a:ln>
        </p:spPr>
        <p:txBody>
          <a:bodyPr/>
          <a:lstStyle/>
          <a:p>
            <a:fld id="{192545D3-D252-447C-B420-4E73C3E591D4}" type="slidenum">
              <a:rPr lang="it-IT" altLang="it-IT"/>
              <a:pPr/>
              <a:t>108</a:t>
            </a:fld>
            <a:endParaRPr lang="it-IT" altLang="it-IT"/>
          </a:p>
        </p:txBody>
      </p:sp>
    </p:spTree>
  </p:cSld>
  <p:clrMapOvr>
    <a:masterClrMapping/>
  </p:clrMapOvr>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421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3013" name="Text Box 4"/>
          <p:cNvSpPr txBox="1">
            <a:spLocks noChangeArrowheads="1"/>
          </p:cNvSpPr>
          <p:nvPr/>
        </p:nvSpPr>
        <p:spPr bwMode="auto">
          <a:xfrm>
            <a:off x="179388" y="1196975"/>
            <a:ext cx="8785225" cy="4940300"/>
          </a:xfrm>
          <a:prstGeom prst="rect">
            <a:avLst/>
          </a:prstGeom>
          <a:noFill/>
          <a:ln w="9525">
            <a:solidFill>
              <a:schemeClr val="tx1"/>
            </a:solidFill>
            <a:miter lim="800000"/>
            <a:headEnd/>
            <a:tailEnd/>
          </a:ln>
        </p:spPr>
        <p:txBody>
          <a:bodyPr>
            <a:spAutoFit/>
          </a:bodyPr>
          <a:lstStyle/>
          <a:p>
            <a:pPr>
              <a:defRPr/>
            </a:pPr>
            <a:r>
              <a:rPr lang="it-IT" sz="2600" b="1" u="sng" dirty="0"/>
              <a:t>FORMA DEL CONTRATTI ACQUISTI SOTTO SOGLIA</a:t>
            </a:r>
          </a:p>
          <a:p>
            <a:pPr>
              <a:defRPr/>
            </a:pPr>
            <a:r>
              <a:rPr lang="it-IT" sz="2600" b="1" u="sng" dirty="0"/>
              <a:t>Art. 36 del Codice D.lgs. 50/2016</a:t>
            </a:r>
          </a:p>
          <a:p>
            <a:pPr>
              <a:defRPr/>
            </a:pPr>
            <a:endParaRPr lang="it-IT" sz="1000" dirty="0"/>
          </a:p>
          <a:p>
            <a:pPr>
              <a:defRPr/>
            </a:pPr>
            <a:r>
              <a:rPr lang="it-IT" sz="2300" dirty="0"/>
              <a:t>I gestori delle caselle PEC mantengono traccia delle operazioni svolte su un apposito </a:t>
            </a:r>
            <a:r>
              <a:rPr lang="it-IT" sz="2300" i="1" dirty="0"/>
              <a:t>log</a:t>
            </a:r>
            <a:r>
              <a:rPr lang="it-IT" sz="2300" dirty="0"/>
              <a:t> dei messaggi in apposito registro.</a:t>
            </a:r>
          </a:p>
          <a:p>
            <a:pPr>
              <a:defRPr/>
            </a:pPr>
            <a:r>
              <a:rPr lang="it-IT" sz="2300" dirty="0"/>
              <a:t>La </a:t>
            </a:r>
            <a:r>
              <a:rPr lang="it-IT" sz="2300" u="sng" dirty="0">
                <a:effectLst>
                  <a:outerShdw blurRad="38100" dist="38100" dir="2700000" algn="tl">
                    <a:srgbClr val="000000">
                      <a:alpha val="43137"/>
                    </a:srgbClr>
                  </a:outerShdw>
                </a:effectLst>
              </a:rPr>
              <a:t>conservazione è però limitata a 30 mesi</a:t>
            </a:r>
            <a:r>
              <a:rPr lang="it-IT" sz="2300" dirty="0"/>
              <a:t> come stabilito dall’</a:t>
            </a:r>
            <a:r>
              <a:rPr lang="it-IT" sz="2300" dirty="0">
                <a:effectLst>
                  <a:outerShdw blurRad="38100" dist="38100" dir="2700000" algn="tl">
                    <a:srgbClr val="000000">
                      <a:alpha val="43137"/>
                    </a:srgbClr>
                  </a:outerShdw>
                </a:effectLst>
              </a:rPr>
              <a:t>art. 11, co.2 del </a:t>
            </a:r>
            <a:r>
              <a:rPr lang="it-IT" sz="2300" dirty="0" err="1">
                <a:effectLst>
                  <a:outerShdw blurRad="38100" dist="38100" dir="2700000" algn="tl">
                    <a:srgbClr val="000000">
                      <a:alpha val="43137"/>
                    </a:srgbClr>
                  </a:outerShdw>
                </a:effectLst>
              </a:rPr>
              <a:t>Dpr</a:t>
            </a:r>
            <a:r>
              <a:rPr lang="it-IT" sz="2300" dirty="0">
                <a:effectLst>
                  <a:outerShdw blurRad="38100" dist="38100" dir="2700000" algn="tl">
                    <a:srgbClr val="000000">
                      <a:alpha val="43137"/>
                    </a:srgbClr>
                  </a:outerShdw>
                </a:effectLst>
              </a:rPr>
              <a:t>. 68/2005 (</a:t>
            </a:r>
            <a:r>
              <a:rPr lang="it-IT" sz="2300" i="1" dirty="0">
                <a:effectLst>
                  <a:outerShdw blurRad="38100" dist="38100" dir="2700000" algn="tl">
                    <a:srgbClr val="000000">
                      <a:alpha val="43137"/>
                    </a:srgbClr>
                  </a:outerShdw>
                </a:effectLst>
              </a:rPr>
              <a:t>Regolamento recante disposizioni per l'utilizzo della posta elettronica certificata</a:t>
            </a:r>
            <a:r>
              <a:rPr lang="it-IT" sz="2300" dirty="0">
                <a:effectLst>
                  <a:outerShdw blurRad="38100" dist="38100" dir="2700000" algn="tl">
                    <a:srgbClr val="000000">
                      <a:alpha val="43137"/>
                    </a:srgbClr>
                  </a:outerShdw>
                </a:effectLst>
              </a:rPr>
              <a:t>)</a:t>
            </a:r>
            <a:r>
              <a:rPr lang="it-IT" sz="2300" dirty="0"/>
              <a:t>.</a:t>
            </a:r>
          </a:p>
          <a:p>
            <a:pPr>
              <a:defRPr/>
            </a:pPr>
            <a:endParaRPr lang="it-IT" sz="2300" i="1" dirty="0">
              <a:effectLst>
                <a:outerShdw blurRad="38100" dist="38100" dir="2700000" algn="tl">
                  <a:srgbClr val="000000">
                    <a:alpha val="43137"/>
                  </a:srgbClr>
                </a:outerShdw>
              </a:effectLst>
            </a:endParaRPr>
          </a:p>
          <a:p>
            <a:pPr>
              <a:defRPr/>
            </a:pPr>
            <a:r>
              <a:rPr lang="it-IT" sz="2300" i="1" dirty="0">
                <a:effectLst>
                  <a:outerShdw blurRad="38100" dist="38100" dir="2700000" algn="tl">
                    <a:srgbClr val="000000">
                      <a:alpha val="43137"/>
                    </a:srgbClr>
                  </a:outerShdw>
                </a:effectLst>
              </a:rPr>
              <a:t>Il periodo indicato non è assolutamente sufficiente rispetto alle esigenze di una PA in relazione a tali documenti che hanno valore legale e funzione dimostrativa dell’iter seguito nelle procedure di acquisti di beni e servizi oltre ad essere di riferimento per le obbligazioni delle parti</a:t>
            </a:r>
          </a:p>
        </p:txBody>
      </p:sp>
      <p:sp>
        <p:nvSpPr>
          <p:cNvPr id="9421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94214" name="Segnaposto numero diapositiva 2"/>
          <p:cNvSpPr>
            <a:spLocks noGrp="1"/>
          </p:cNvSpPr>
          <p:nvPr>
            <p:ph type="sldNum" sz="quarter" idx="11"/>
          </p:nvPr>
        </p:nvSpPr>
        <p:spPr>
          <a:noFill/>
          <a:ln>
            <a:miter lim="800000"/>
            <a:headEnd/>
            <a:tailEnd/>
          </a:ln>
        </p:spPr>
        <p:txBody>
          <a:bodyPr/>
          <a:lstStyle/>
          <a:p>
            <a:fld id="{8D71324A-10BC-4803-B4BC-FD3C4C6C9168}" type="slidenum">
              <a:rPr lang="it-IT" altLang="it-IT"/>
              <a:pPr/>
              <a:t>109</a:t>
            </a:fld>
            <a:endParaRPr lang="it-IT" altLang="it-IT"/>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2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5416868"/>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Alcune modifiche del D.lgs. 56/2017</a:t>
            </a:r>
          </a:p>
          <a:p>
            <a:r>
              <a:rPr lang="it-IT" sz="2400" b="1" dirty="0"/>
              <a:t>Articolo 30 – </a:t>
            </a:r>
            <a:r>
              <a:rPr lang="it-IT" sz="2400" b="1" i="1" dirty="0"/>
              <a:t>Principi per l’aggiudicazione e l’esecuzione di  appalti e concessioni</a:t>
            </a:r>
            <a:endParaRPr lang="it-IT" altLang="it-IT" sz="24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r>
              <a:rPr lang="it-IT" sz="2200" b="1" dirty="0"/>
              <a:t>comma 5. </a:t>
            </a:r>
            <a:r>
              <a:rPr lang="it-IT" sz="2200" dirty="0"/>
              <a:t>In caso di inadempienza contributiva risultante dal DURC relativo a personale dipendente dell'affidatario o del subappaltatore o dei soggetti titolari di subappalti e cottimi di cui all'articolo 105, impiegato nell'esecuzione del contratto, la stazione appaltante trattiene dal certificato di pagamento l'importo corrispondente all'inadempienza per il successivo versamento diretto agli enti previdenziali e assicurativi, compresa, nei lavori, la cassa edile. </a:t>
            </a:r>
            <a:r>
              <a:rPr lang="it-IT" sz="2200" i="1" strike="sngStrike" dirty="0">
                <a:solidFill>
                  <a:srgbClr val="FF0000"/>
                </a:solidFill>
              </a:rPr>
              <a:t>Sull'importo netto progressivo delle prestazioni è operata una ritenuta dello 0,50%; le ritenute possono essere svincolate soltanto in sede di liquidazione finale, dopo l'approvazione da parte della stazione appaltante del certificato di collaudo o di verifica di conformità, previo rilascio del DURC</a:t>
            </a:r>
            <a:r>
              <a:rPr lang="it-IT" altLang="it-IT" sz="2200" dirty="0"/>
              <a:t>.</a:t>
            </a:r>
          </a:p>
        </p:txBody>
      </p:sp>
      <p:sp>
        <p:nvSpPr>
          <p:cNvPr id="9221" name="Segnaposto piè di pagina 1"/>
          <p:cNvSpPr>
            <a:spLocks noGrp="1"/>
          </p:cNvSpPr>
          <p:nvPr>
            <p:ph type="ftr" sz="quarter" idx="10"/>
          </p:nvPr>
        </p:nvSpPr>
        <p:spPr>
          <a:noFill/>
          <a:ln>
            <a:miter lim="800000"/>
            <a:headEnd/>
            <a:tailEnd/>
          </a:ln>
        </p:spPr>
        <p:txBody>
          <a:bodyPr/>
          <a:lstStyle/>
          <a:p>
            <a:r>
              <a:rPr lang="it-IT" dirty="0"/>
              <a:t>A cura di Marco Magrini</a:t>
            </a:r>
          </a:p>
        </p:txBody>
      </p:sp>
      <p:sp>
        <p:nvSpPr>
          <p:cNvPr id="9222" name="Segnaposto numero diapositiva 2"/>
          <p:cNvSpPr>
            <a:spLocks noGrp="1"/>
          </p:cNvSpPr>
          <p:nvPr>
            <p:ph type="sldNum" sz="quarter" idx="11"/>
          </p:nvPr>
        </p:nvSpPr>
        <p:spPr>
          <a:noFill/>
          <a:ln>
            <a:miter lim="800000"/>
            <a:headEnd/>
            <a:tailEnd/>
          </a:ln>
        </p:spPr>
        <p:txBody>
          <a:bodyPr/>
          <a:lstStyle/>
          <a:p>
            <a:fld id="{A4EECBA2-893A-4EA7-8307-172A0B69C138}" type="slidenum">
              <a:rPr lang="it-IT" altLang="it-IT"/>
              <a:pPr/>
              <a:t>11</a:t>
            </a:fld>
            <a:endParaRPr lang="it-IT" altLang="it-IT" dirty="0"/>
          </a:p>
        </p:txBody>
      </p:sp>
    </p:spTree>
  </p:cSld>
  <p:clrMapOvr>
    <a:masterClrMapping/>
  </p:clrMapOvr>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523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3013" name="Text Box 4"/>
          <p:cNvSpPr txBox="1">
            <a:spLocks noChangeArrowheads="1"/>
          </p:cNvSpPr>
          <p:nvPr/>
        </p:nvSpPr>
        <p:spPr bwMode="auto">
          <a:xfrm>
            <a:off x="179388" y="1196975"/>
            <a:ext cx="8785225" cy="1754188"/>
          </a:xfrm>
          <a:prstGeom prst="rect">
            <a:avLst/>
          </a:prstGeom>
          <a:noFill/>
          <a:ln w="9525">
            <a:solidFill>
              <a:schemeClr val="tx1"/>
            </a:solidFill>
            <a:miter lim="800000"/>
            <a:headEnd/>
            <a:tailEnd/>
          </a:ln>
        </p:spPr>
        <p:txBody>
          <a:bodyPr>
            <a:spAutoFit/>
          </a:bodyPr>
          <a:lstStyle/>
          <a:p>
            <a:pPr>
              <a:defRPr/>
            </a:pPr>
            <a:r>
              <a:rPr lang="it-IT" sz="2600" b="1" u="sng" dirty="0"/>
              <a:t>FORMA DEL CONTRATTI ACQUISTI SOTTO SOGLIA</a:t>
            </a:r>
          </a:p>
          <a:p>
            <a:pPr>
              <a:defRPr/>
            </a:pPr>
            <a:r>
              <a:rPr lang="it-IT" sz="2600" b="1" u="sng" dirty="0"/>
              <a:t>Art. 36 del Codice D.lgs. 50/2016</a:t>
            </a:r>
          </a:p>
          <a:p>
            <a:pPr>
              <a:defRPr/>
            </a:pPr>
            <a:endParaRPr lang="it-IT" sz="1000" dirty="0"/>
          </a:p>
          <a:p>
            <a:pPr>
              <a:defRPr/>
            </a:pPr>
            <a:r>
              <a:rPr lang="it-IT" sz="2300" dirty="0"/>
              <a:t>Il </a:t>
            </a:r>
            <a:r>
              <a:rPr lang="it-IT" sz="2300" dirty="0">
                <a:effectLst>
                  <a:outerShdw blurRad="38100" dist="38100" dir="2700000" algn="tl">
                    <a:srgbClr val="000000">
                      <a:alpha val="43137"/>
                    </a:srgbClr>
                  </a:outerShdw>
                </a:effectLst>
              </a:rPr>
              <a:t>CNDCEC</a:t>
            </a:r>
            <a:r>
              <a:rPr lang="it-IT" sz="2300" dirty="0"/>
              <a:t> ha pubblicato apposito </a:t>
            </a:r>
            <a:r>
              <a:rPr lang="it-IT" sz="2300" u="sng" dirty="0">
                <a:effectLst>
                  <a:outerShdw blurRad="38100" dist="38100" dir="2700000" algn="tl">
                    <a:srgbClr val="000000">
                      <a:alpha val="43137"/>
                    </a:srgbClr>
                  </a:outerShdw>
                </a:effectLst>
              </a:rPr>
              <a:t>vademecum sull’utilizzo delle PEC del 14/12/2016</a:t>
            </a:r>
            <a:endParaRPr lang="it-IT" sz="2300" i="1" dirty="0">
              <a:effectLst>
                <a:outerShdw blurRad="38100" dist="38100" dir="2700000" algn="tl">
                  <a:srgbClr val="000000">
                    <a:alpha val="43137"/>
                  </a:srgbClr>
                </a:outerShdw>
              </a:effectLst>
            </a:endParaRPr>
          </a:p>
        </p:txBody>
      </p:sp>
      <p:pic>
        <p:nvPicPr>
          <p:cNvPr id="95237" name="Immagine 1"/>
          <p:cNvPicPr>
            <a:picLocks noChangeAspect="1"/>
          </p:cNvPicPr>
          <p:nvPr/>
        </p:nvPicPr>
        <p:blipFill>
          <a:blip r:embed="rId2" cstate="print"/>
          <a:srcRect/>
          <a:stretch>
            <a:fillRect/>
          </a:stretch>
        </p:blipFill>
        <p:spPr bwMode="auto">
          <a:xfrm>
            <a:off x="250825" y="3141663"/>
            <a:ext cx="8509000" cy="1366837"/>
          </a:xfrm>
          <a:prstGeom prst="rect">
            <a:avLst/>
          </a:prstGeom>
          <a:noFill/>
          <a:ln w="9525">
            <a:noFill/>
            <a:miter lim="800000"/>
            <a:headEnd/>
            <a:tailEnd/>
          </a:ln>
        </p:spPr>
      </p:pic>
      <p:pic>
        <p:nvPicPr>
          <p:cNvPr id="95238" name="Immagine 2"/>
          <p:cNvPicPr>
            <a:picLocks noChangeAspect="1"/>
          </p:cNvPicPr>
          <p:nvPr/>
        </p:nvPicPr>
        <p:blipFill>
          <a:blip r:embed="rId3" cstate="print"/>
          <a:srcRect/>
          <a:stretch>
            <a:fillRect/>
          </a:stretch>
        </p:blipFill>
        <p:spPr bwMode="auto">
          <a:xfrm>
            <a:off x="250825" y="4508500"/>
            <a:ext cx="8509000" cy="865188"/>
          </a:xfrm>
          <a:prstGeom prst="rect">
            <a:avLst/>
          </a:prstGeom>
          <a:noFill/>
          <a:ln w="9525">
            <a:noFill/>
            <a:miter lim="800000"/>
            <a:headEnd/>
            <a:tailEnd/>
          </a:ln>
        </p:spPr>
      </p:pic>
      <p:pic>
        <p:nvPicPr>
          <p:cNvPr id="95239" name="Immagine 3"/>
          <p:cNvPicPr>
            <a:picLocks noChangeAspect="1"/>
          </p:cNvPicPr>
          <p:nvPr/>
        </p:nvPicPr>
        <p:blipFill>
          <a:blip r:embed="rId4" cstate="print"/>
          <a:srcRect/>
          <a:stretch>
            <a:fillRect/>
          </a:stretch>
        </p:blipFill>
        <p:spPr bwMode="auto">
          <a:xfrm>
            <a:off x="250825" y="5373688"/>
            <a:ext cx="8509000" cy="863600"/>
          </a:xfrm>
          <a:prstGeom prst="rect">
            <a:avLst/>
          </a:prstGeom>
          <a:noFill/>
          <a:ln w="9525">
            <a:noFill/>
            <a:miter lim="800000"/>
            <a:headEnd/>
            <a:tailEnd/>
          </a:ln>
        </p:spPr>
      </p:pic>
      <p:sp>
        <p:nvSpPr>
          <p:cNvPr id="95240"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95241" name="Segnaposto numero diapositiva 2"/>
          <p:cNvSpPr>
            <a:spLocks noGrp="1"/>
          </p:cNvSpPr>
          <p:nvPr>
            <p:ph type="sldNum" sz="quarter" idx="11"/>
          </p:nvPr>
        </p:nvSpPr>
        <p:spPr>
          <a:noFill/>
          <a:ln>
            <a:miter lim="800000"/>
            <a:headEnd/>
            <a:tailEnd/>
          </a:ln>
        </p:spPr>
        <p:txBody>
          <a:bodyPr/>
          <a:lstStyle/>
          <a:p>
            <a:fld id="{6DB15A18-CD15-4D71-996D-66035F4118E3}" type="slidenum">
              <a:rPr lang="it-IT" altLang="it-IT"/>
              <a:pPr/>
              <a:t>110</a:t>
            </a:fld>
            <a:endParaRPr lang="it-IT" altLang="it-IT"/>
          </a:p>
        </p:txBody>
      </p:sp>
    </p:spTree>
  </p:cSld>
  <p:clrMapOvr>
    <a:masterClrMapping/>
  </p:clrMapOvr>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625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3013" name="Text Box 4"/>
          <p:cNvSpPr txBox="1">
            <a:spLocks noChangeArrowheads="1"/>
          </p:cNvSpPr>
          <p:nvPr/>
        </p:nvSpPr>
        <p:spPr bwMode="auto">
          <a:xfrm>
            <a:off x="179388" y="1196975"/>
            <a:ext cx="8785225" cy="1400175"/>
          </a:xfrm>
          <a:prstGeom prst="rect">
            <a:avLst/>
          </a:prstGeom>
          <a:noFill/>
          <a:ln w="9525">
            <a:solidFill>
              <a:schemeClr val="tx1"/>
            </a:solidFill>
            <a:miter lim="800000"/>
            <a:headEnd/>
            <a:tailEnd/>
          </a:ln>
        </p:spPr>
        <p:txBody>
          <a:bodyPr>
            <a:spAutoFit/>
          </a:bodyPr>
          <a:lstStyle/>
          <a:p>
            <a:pPr>
              <a:defRPr/>
            </a:pPr>
            <a:r>
              <a:rPr lang="it-IT" sz="2600" b="1" u="sng" dirty="0"/>
              <a:t>FORMA DEL CONTRATTI ACQUISTI SOTTO SOGLIA</a:t>
            </a:r>
          </a:p>
          <a:p>
            <a:pPr>
              <a:defRPr/>
            </a:pPr>
            <a:r>
              <a:rPr lang="it-IT" sz="2600" b="1" u="sng" dirty="0"/>
              <a:t>Art. 36 del Codice D.lgs. 50/2016</a:t>
            </a:r>
          </a:p>
          <a:p>
            <a:pPr>
              <a:defRPr/>
            </a:pPr>
            <a:endParaRPr lang="it-IT" sz="1000" dirty="0"/>
          </a:p>
          <a:p>
            <a:pPr>
              <a:defRPr/>
            </a:pPr>
            <a:r>
              <a:rPr lang="it-IT" sz="2300" dirty="0"/>
              <a:t>Il </a:t>
            </a:r>
            <a:r>
              <a:rPr lang="it-IT" sz="2300" dirty="0">
                <a:effectLst>
                  <a:outerShdw blurRad="38100" dist="38100" dir="2700000" algn="tl">
                    <a:srgbClr val="000000">
                      <a:alpha val="43137"/>
                    </a:srgbClr>
                  </a:outerShdw>
                </a:effectLst>
              </a:rPr>
              <a:t>CNDCEC</a:t>
            </a:r>
            <a:r>
              <a:rPr lang="it-IT" sz="2300" dirty="0"/>
              <a:t> nel </a:t>
            </a:r>
            <a:r>
              <a:rPr lang="it-IT" sz="2300" u="sng" dirty="0">
                <a:effectLst>
                  <a:outerShdw blurRad="38100" dist="38100" dir="2700000" algn="tl">
                    <a:srgbClr val="000000">
                      <a:alpha val="43137"/>
                    </a:srgbClr>
                  </a:outerShdw>
                </a:effectLst>
              </a:rPr>
              <a:t>vademecum al paragrafo n. 5</a:t>
            </a:r>
            <a:r>
              <a:rPr lang="it-IT" sz="2300" dirty="0"/>
              <a:t>, suggerisce</a:t>
            </a:r>
            <a:endParaRPr lang="it-IT" sz="2300" i="1" dirty="0">
              <a:effectLst>
                <a:outerShdw blurRad="38100" dist="38100" dir="2700000" algn="tl">
                  <a:srgbClr val="000000">
                    <a:alpha val="43137"/>
                  </a:srgbClr>
                </a:outerShdw>
              </a:effectLst>
            </a:endParaRPr>
          </a:p>
        </p:txBody>
      </p:sp>
      <p:pic>
        <p:nvPicPr>
          <p:cNvPr id="96261" name="Immagine 1"/>
          <p:cNvPicPr>
            <a:picLocks noChangeAspect="1"/>
          </p:cNvPicPr>
          <p:nvPr/>
        </p:nvPicPr>
        <p:blipFill>
          <a:blip r:embed="rId2" cstate="print"/>
          <a:srcRect/>
          <a:stretch>
            <a:fillRect/>
          </a:stretch>
        </p:blipFill>
        <p:spPr bwMode="auto">
          <a:xfrm>
            <a:off x="179388" y="2781300"/>
            <a:ext cx="8785225" cy="3435350"/>
          </a:xfrm>
          <a:prstGeom prst="rect">
            <a:avLst/>
          </a:prstGeom>
          <a:noFill/>
          <a:ln w="9525">
            <a:noFill/>
            <a:miter lim="800000"/>
            <a:headEnd/>
            <a:tailEnd/>
          </a:ln>
        </p:spPr>
      </p:pic>
      <p:sp>
        <p:nvSpPr>
          <p:cNvPr id="96262"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96263" name="Segnaposto numero diapositiva 2"/>
          <p:cNvSpPr>
            <a:spLocks noGrp="1"/>
          </p:cNvSpPr>
          <p:nvPr>
            <p:ph type="sldNum" sz="quarter" idx="11"/>
          </p:nvPr>
        </p:nvSpPr>
        <p:spPr>
          <a:noFill/>
          <a:ln>
            <a:miter lim="800000"/>
            <a:headEnd/>
            <a:tailEnd/>
          </a:ln>
        </p:spPr>
        <p:txBody>
          <a:bodyPr/>
          <a:lstStyle/>
          <a:p>
            <a:fld id="{CCCE338E-D75A-47BC-94F9-4EACBCDA8B7D}" type="slidenum">
              <a:rPr lang="it-IT" altLang="it-IT"/>
              <a:pPr/>
              <a:t>111</a:t>
            </a:fld>
            <a:endParaRPr lang="it-IT" altLang="it-IT"/>
          </a:p>
        </p:txBody>
      </p:sp>
    </p:spTree>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728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3013" name="Text Box 4"/>
          <p:cNvSpPr txBox="1">
            <a:spLocks noChangeArrowheads="1"/>
          </p:cNvSpPr>
          <p:nvPr/>
        </p:nvSpPr>
        <p:spPr bwMode="auto">
          <a:xfrm>
            <a:off x="179388" y="1196975"/>
            <a:ext cx="8785225" cy="1754188"/>
          </a:xfrm>
          <a:prstGeom prst="rect">
            <a:avLst/>
          </a:prstGeom>
          <a:noFill/>
          <a:ln w="9525">
            <a:solidFill>
              <a:schemeClr val="tx1"/>
            </a:solidFill>
            <a:miter lim="800000"/>
            <a:headEnd/>
            <a:tailEnd/>
          </a:ln>
        </p:spPr>
        <p:txBody>
          <a:bodyPr>
            <a:spAutoFit/>
          </a:bodyPr>
          <a:lstStyle/>
          <a:p>
            <a:pPr>
              <a:defRPr/>
            </a:pPr>
            <a:r>
              <a:rPr lang="it-IT" sz="2600" b="1" u="sng" dirty="0"/>
              <a:t>FORMA DEL CONTRATTI ACQUISTI SOTTO SOGLIA</a:t>
            </a:r>
          </a:p>
          <a:p>
            <a:pPr>
              <a:defRPr/>
            </a:pPr>
            <a:r>
              <a:rPr lang="it-IT" sz="2600" b="1" u="sng" dirty="0"/>
              <a:t>Art. 36 del Codice D.lgs. 50/2016</a:t>
            </a:r>
          </a:p>
          <a:p>
            <a:pPr>
              <a:defRPr/>
            </a:pPr>
            <a:endParaRPr lang="it-IT" sz="1000" dirty="0"/>
          </a:p>
          <a:p>
            <a:pPr>
              <a:defRPr/>
            </a:pPr>
            <a:r>
              <a:rPr lang="it-IT" sz="2300" dirty="0"/>
              <a:t>Il </a:t>
            </a:r>
            <a:r>
              <a:rPr lang="it-IT" sz="2300" dirty="0">
                <a:effectLst>
                  <a:outerShdw blurRad="38100" dist="38100" dir="2700000" algn="tl">
                    <a:srgbClr val="000000">
                      <a:alpha val="43137"/>
                    </a:srgbClr>
                  </a:outerShdw>
                </a:effectLst>
              </a:rPr>
              <a:t>CNDCEC</a:t>
            </a:r>
            <a:r>
              <a:rPr lang="it-IT" sz="2300" dirty="0"/>
              <a:t> nel </a:t>
            </a:r>
            <a:r>
              <a:rPr lang="it-IT" sz="2300" u="sng" dirty="0">
                <a:effectLst>
                  <a:outerShdw blurRad="38100" dist="38100" dir="2700000" algn="tl">
                    <a:srgbClr val="000000">
                      <a:alpha val="43137"/>
                    </a:srgbClr>
                  </a:outerShdw>
                </a:effectLst>
              </a:rPr>
              <a:t>vademecum al paragrafo n. 5</a:t>
            </a:r>
            <a:r>
              <a:rPr lang="it-IT" sz="2300" dirty="0"/>
              <a:t>, indica le </a:t>
            </a:r>
            <a:r>
              <a:rPr lang="it-IT" sz="2300" dirty="0">
                <a:solidFill>
                  <a:srgbClr val="FF0000"/>
                </a:solidFill>
                <a:effectLst>
                  <a:outerShdw blurRad="38100" dist="38100" dir="2700000" algn="tl">
                    <a:srgbClr val="000000">
                      <a:alpha val="43137"/>
                    </a:srgbClr>
                  </a:outerShdw>
                </a:effectLst>
              </a:rPr>
              <a:t>pratiche scorrette di conservazione</a:t>
            </a:r>
            <a:endParaRPr lang="it-IT" sz="2300" i="1" dirty="0">
              <a:solidFill>
                <a:srgbClr val="FF0000"/>
              </a:solidFill>
              <a:effectLst>
                <a:outerShdw blurRad="38100" dist="38100" dir="2700000" algn="tl">
                  <a:srgbClr val="000000">
                    <a:alpha val="43137"/>
                  </a:srgbClr>
                </a:outerShdw>
              </a:effectLst>
            </a:endParaRPr>
          </a:p>
        </p:txBody>
      </p:sp>
      <p:pic>
        <p:nvPicPr>
          <p:cNvPr id="97285" name="Immagine 2"/>
          <p:cNvPicPr>
            <a:picLocks noChangeAspect="1"/>
          </p:cNvPicPr>
          <p:nvPr/>
        </p:nvPicPr>
        <p:blipFill>
          <a:blip r:embed="rId2" cstate="print"/>
          <a:srcRect/>
          <a:stretch>
            <a:fillRect/>
          </a:stretch>
        </p:blipFill>
        <p:spPr bwMode="auto">
          <a:xfrm>
            <a:off x="250825" y="3141662"/>
            <a:ext cx="8642350" cy="3167657"/>
          </a:xfrm>
          <a:prstGeom prst="rect">
            <a:avLst/>
          </a:prstGeom>
          <a:noFill/>
          <a:ln w="9525">
            <a:noFill/>
            <a:miter lim="800000"/>
            <a:headEnd/>
            <a:tailEnd/>
          </a:ln>
        </p:spPr>
      </p:pic>
      <p:sp>
        <p:nvSpPr>
          <p:cNvPr id="97286"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97287" name="Segnaposto numero diapositiva 2"/>
          <p:cNvSpPr>
            <a:spLocks noGrp="1"/>
          </p:cNvSpPr>
          <p:nvPr>
            <p:ph type="sldNum" sz="quarter" idx="11"/>
          </p:nvPr>
        </p:nvSpPr>
        <p:spPr>
          <a:noFill/>
          <a:ln>
            <a:miter lim="800000"/>
            <a:headEnd/>
            <a:tailEnd/>
          </a:ln>
        </p:spPr>
        <p:txBody>
          <a:bodyPr/>
          <a:lstStyle/>
          <a:p>
            <a:fld id="{141371C1-A1D7-4AB1-9665-826C10DA3ECA}" type="slidenum">
              <a:rPr lang="it-IT" altLang="it-IT"/>
              <a:pPr/>
              <a:t>112</a:t>
            </a:fld>
            <a:endParaRPr lang="it-IT" altLang="it-IT"/>
          </a:p>
        </p:txBody>
      </p:sp>
    </p:spTree>
  </p:cSld>
  <p:clrMapOvr>
    <a:masterClrMapping/>
  </p:clrMapOvr>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IMPOSTA DI BOLLO SUI DOCUMENTI E CONTRATTI ELETTRONICI</a:t>
            </a:r>
          </a:p>
        </p:txBody>
      </p:sp>
      <p:sp>
        <p:nvSpPr>
          <p:cNvPr id="9830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3013" name="Text Box 4"/>
          <p:cNvSpPr txBox="1">
            <a:spLocks noChangeArrowheads="1"/>
          </p:cNvSpPr>
          <p:nvPr/>
        </p:nvSpPr>
        <p:spPr bwMode="auto">
          <a:xfrm>
            <a:off x="179388" y="1200150"/>
            <a:ext cx="8785225" cy="5048250"/>
          </a:xfrm>
          <a:prstGeom prst="rect">
            <a:avLst/>
          </a:prstGeom>
          <a:noFill/>
          <a:ln w="9525">
            <a:solidFill>
              <a:schemeClr val="tx1"/>
            </a:solidFill>
            <a:miter lim="800000"/>
            <a:headEnd/>
            <a:tailEnd/>
          </a:ln>
        </p:spPr>
        <p:txBody>
          <a:bodyPr>
            <a:spAutoFit/>
          </a:bodyPr>
          <a:lstStyle/>
          <a:p>
            <a:pPr>
              <a:defRPr/>
            </a:pPr>
            <a:r>
              <a:rPr lang="it-IT" sz="2600" b="1" u="sng" dirty="0"/>
              <a:t>PER I CONTRATTI DEGLI ACQUISTI SOTTO SOGLIA?</a:t>
            </a:r>
          </a:p>
          <a:p>
            <a:pPr>
              <a:defRPr/>
            </a:pPr>
            <a:r>
              <a:rPr lang="it-IT" sz="2600" b="1" u="sng" dirty="0"/>
              <a:t>Art. 36 del Codice D.lgs. 50/2016</a:t>
            </a:r>
          </a:p>
          <a:p>
            <a:pPr>
              <a:defRPr/>
            </a:pPr>
            <a:endParaRPr lang="it-IT" sz="1000" dirty="0"/>
          </a:p>
          <a:p>
            <a:pPr>
              <a:defRPr/>
            </a:pPr>
            <a:r>
              <a:rPr lang="it-IT" sz="2600" b="1" dirty="0">
                <a:solidFill>
                  <a:srgbClr val="FF0000"/>
                </a:solidFill>
              </a:rPr>
              <a:t>Imposta di bollo </a:t>
            </a:r>
            <a:r>
              <a:rPr lang="it-IT" sz="2400" dirty="0"/>
              <a:t>Le abrogazioni determinano alcuni effetti:</a:t>
            </a:r>
          </a:p>
          <a:p>
            <a:pPr marL="514350" indent="-514350">
              <a:buFontTx/>
              <a:buAutoNum type="arabicParenR"/>
              <a:defRPr/>
            </a:pPr>
            <a:r>
              <a:rPr lang="it-IT" sz="2600" dirty="0"/>
              <a:t>l’art. 139 stabiliva che </a:t>
            </a:r>
            <a:r>
              <a:rPr lang="it-IT" sz="2600" dirty="0">
                <a:effectLst>
                  <a:outerShdw blurRad="38100" dist="38100" dir="2700000" algn="tl">
                    <a:srgbClr val="000000">
                      <a:alpha val="43137"/>
                    </a:srgbClr>
                  </a:outerShdw>
                </a:effectLst>
              </a:rPr>
              <a:t>l’imposta di bollo è a carico dell’affidatario</a:t>
            </a:r>
            <a:r>
              <a:rPr lang="it-IT" sz="2600" dirty="0"/>
              <a:t> esonerando le PA stazioni appaltanti dalla solidarietà; analoga disposizione non parrebbe sussistere nel D.lgs. 50/2016</a:t>
            </a:r>
          </a:p>
          <a:p>
            <a:pPr marL="514350" indent="-514350">
              <a:buFontTx/>
              <a:buAutoNum type="arabicParenR"/>
              <a:defRPr/>
            </a:pPr>
            <a:r>
              <a:rPr lang="it-IT" sz="2600" dirty="0"/>
              <a:t>Il venir meno della disposizione comporta l’</a:t>
            </a:r>
            <a:r>
              <a:rPr lang="it-IT" sz="2600" dirty="0">
                <a:effectLst>
                  <a:outerShdw blurRad="38100" dist="38100" dir="2700000" algn="tl">
                    <a:srgbClr val="000000">
                      <a:alpha val="43137"/>
                    </a:srgbClr>
                  </a:outerShdw>
                </a:effectLst>
              </a:rPr>
              <a:t>applicazione del principio di solidarietà </a:t>
            </a:r>
            <a:r>
              <a:rPr lang="it-IT" sz="2600" dirty="0"/>
              <a:t>stabilito dall’art. 22 del </a:t>
            </a:r>
            <a:r>
              <a:rPr lang="it-IT" sz="2600" dirty="0" err="1"/>
              <a:t>Dpr</a:t>
            </a:r>
            <a:r>
              <a:rPr lang="it-IT" sz="2600" dirty="0"/>
              <a:t>. 642/1972 non potendosi applicare genericamente alla PA la disposizione che esonera lo Stato dal pagamento dell’imposta (art. 8)</a:t>
            </a:r>
            <a:endParaRPr lang="it-IT" sz="2600" i="1" dirty="0">
              <a:effectLst>
                <a:outerShdw blurRad="38100" dist="38100" dir="2700000" algn="tl">
                  <a:srgbClr val="000000">
                    <a:alpha val="43137"/>
                  </a:srgbClr>
                </a:outerShdw>
              </a:effectLst>
            </a:endParaRPr>
          </a:p>
        </p:txBody>
      </p:sp>
      <p:sp>
        <p:nvSpPr>
          <p:cNvPr id="9830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98310" name="Segnaposto numero diapositiva 2"/>
          <p:cNvSpPr>
            <a:spLocks noGrp="1"/>
          </p:cNvSpPr>
          <p:nvPr>
            <p:ph type="sldNum" sz="quarter" idx="11"/>
          </p:nvPr>
        </p:nvSpPr>
        <p:spPr>
          <a:noFill/>
          <a:ln>
            <a:miter lim="800000"/>
            <a:headEnd/>
            <a:tailEnd/>
          </a:ln>
        </p:spPr>
        <p:txBody>
          <a:bodyPr/>
          <a:lstStyle/>
          <a:p>
            <a:fld id="{1F89B545-CD99-4F04-8E66-A55B6CB6E674}" type="slidenum">
              <a:rPr lang="it-IT" altLang="it-IT"/>
              <a:pPr/>
              <a:t>113</a:t>
            </a:fld>
            <a:endParaRPr lang="it-IT" altLang="it-IT"/>
          </a:p>
        </p:txBody>
      </p:sp>
    </p:spTree>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IMPOSTA DI BOLLO SUI DOCUMENTI E CONTRATTI ELETTRONICI</a:t>
            </a:r>
          </a:p>
        </p:txBody>
      </p:sp>
      <p:sp>
        <p:nvSpPr>
          <p:cNvPr id="9933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3013" name="Text Box 4"/>
          <p:cNvSpPr txBox="1">
            <a:spLocks noChangeArrowheads="1"/>
          </p:cNvSpPr>
          <p:nvPr/>
        </p:nvSpPr>
        <p:spPr bwMode="auto">
          <a:xfrm>
            <a:off x="179388" y="1196975"/>
            <a:ext cx="8785225" cy="5048250"/>
          </a:xfrm>
          <a:prstGeom prst="rect">
            <a:avLst/>
          </a:prstGeom>
          <a:noFill/>
          <a:ln w="9525">
            <a:solidFill>
              <a:schemeClr val="tx1"/>
            </a:solidFill>
            <a:miter lim="800000"/>
            <a:headEnd/>
            <a:tailEnd/>
          </a:ln>
        </p:spPr>
        <p:txBody>
          <a:bodyPr>
            <a:spAutoFit/>
          </a:bodyPr>
          <a:lstStyle/>
          <a:p>
            <a:pPr>
              <a:defRPr/>
            </a:pPr>
            <a:r>
              <a:rPr lang="it-IT" sz="2600" b="1" u="sng" dirty="0"/>
              <a:t>PER I CONTRATTI DEGLI ACQUISTI SOTTO SOGLIA?</a:t>
            </a:r>
          </a:p>
          <a:p>
            <a:pPr>
              <a:defRPr/>
            </a:pPr>
            <a:r>
              <a:rPr lang="it-IT" sz="2600" b="1" u="sng" dirty="0"/>
              <a:t>Art. 36 del Codice D.lgs. 50/2016</a:t>
            </a:r>
          </a:p>
          <a:p>
            <a:pPr>
              <a:defRPr/>
            </a:pPr>
            <a:endParaRPr lang="it-IT" sz="1000" dirty="0"/>
          </a:p>
          <a:p>
            <a:pPr>
              <a:defRPr/>
            </a:pPr>
            <a:r>
              <a:rPr lang="it-IT" sz="2600" dirty="0"/>
              <a:t>L’art. 32, comma 14 del Codice prevede che la stipula del contratto per gli </a:t>
            </a:r>
            <a:r>
              <a:rPr lang="it-IT" sz="2600" b="1" u="sng" dirty="0"/>
              <a:t>affidamenti di importo non superiore a 40.000,00 euro</a:t>
            </a:r>
            <a:r>
              <a:rPr lang="it-IT" sz="2600" dirty="0"/>
              <a:t> avviene:</a:t>
            </a:r>
          </a:p>
          <a:p>
            <a:pPr>
              <a:buFontTx/>
              <a:buChar char="-"/>
              <a:defRPr/>
            </a:pPr>
            <a:r>
              <a:rPr lang="it-IT" sz="2600" dirty="0"/>
              <a:t> mediante </a:t>
            </a:r>
            <a:r>
              <a:rPr lang="it-IT" sz="2600" u="sng" dirty="0">
                <a:solidFill>
                  <a:srgbClr val="FF0000"/>
                </a:solidFill>
                <a:effectLst>
                  <a:outerShdw blurRad="38100" dist="38100" dir="2700000" algn="tl">
                    <a:srgbClr val="000000">
                      <a:alpha val="43137"/>
                    </a:srgbClr>
                  </a:outerShdw>
                </a:effectLst>
              </a:rPr>
              <a:t>corrispondenza secondo l’uso del commercio consistente in un apposito scambio di lettere</a:t>
            </a:r>
          </a:p>
          <a:p>
            <a:pPr>
              <a:buFontTx/>
              <a:buChar char="-"/>
              <a:defRPr/>
            </a:pPr>
            <a:r>
              <a:rPr lang="it-IT" sz="2600" dirty="0"/>
              <a:t> rientra nella </a:t>
            </a:r>
            <a:r>
              <a:rPr lang="it-IT" sz="2600" u="sng" dirty="0">
                <a:solidFill>
                  <a:srgbClr val="FF0000"/>
                </a:solidFill>
                <a:effectLst>
                  <a:outerShdw blurRad="38100" dist="38100" dir="2700000" algn="tl">
                    <a:srgbClr val="000000">
                      <a:alpha val="43137"/>
                    </a:srgbClr>
                  </a:outerShdw>
                </a:effectLst>
              </a:rPr>
              <a:t>facoltà delle parti effettuare lo scambio mediante posta elettronica certificata PEC</a:t>
            </a:r>
            <a:r>
              <a:rPr lang="it-IT" sz="2600" dirty="0">
                <a:effectLst>
                  <a:outerShdw blurRad="38100" dist="38100" dir="2700000" algn="tl">
                    <a:srgbClr val="000000">
                      <a:alpha val="43137"/>
                    </a:srgbClr>
                  </a:outerShdw>
                </a:effectLst>
              </a:rPr>
              <a:t> </a:t>
            </a:r>
            <a:r>
              <a:rPr lang="it-IT" sz="2600" dirty="0"/>
              <a:t>o strumenti analoghi negli Stati membri</a:t>
            </a:r>
          </a:p>
          <a:p>
            <a:pPr>
              <a:buFontTx/>
              <a:buChar char="-"/>
              <a:defRPr/>
            </a:pPr>
            <a:r>
              <a:rPr lang="it-IT" sz="2600" dirty="0"/>
              <a:t> mediante </a:t>
            </a:r>
            <a:r>
              <a:rPr lang="it-IT" sz="2600" u="sng" dirty="0">
                <a:solidFill>
                  <a:srgbClr val="FF0000"/>
                </a:solidFill>
                <a:effectLst>
                  <a:outerShdw blurRad="38100" dist="38100" dir="2700000" algn="tl">
                    <a:srgbClr val="000000">
                      <a:alpha val="43137"/>
                    </a:srgbClr>
                  </a:outerShdw>
                </a:effectLst>
              </a:rPr>
              <a:t>piattaforma elettronica in caso di acquisto sul MEPA o altri mercati elettronici</a:t>
            </a:r>
            <a:endParaRPr lang="it-IT" sz="2600" i="1" dirty="0">
              <a:effectLst>
                <a:outerShdw blurRad="38100" dist="38100" dir="2700000" algn="tl">
                  <a:srgbClr val="000000">
                    <a:alpha val="43137"/>
                  </a:srgbClr>
                </a:outerShdw>
              </a:effectLst>
            </a:endParaRPr>
          </a:p>
        </p:txBody>
      </p:sp>
      <p:sp>
        <p:nvSpPr>
          <p:cNvPr id="9933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99334" name="Segnaposto numero diapositiva 2"/>
          <p:cNvSpPr>
            <a:spLocks noGrp="1"/>
          </p:cNvSpPr>
          <p:nvPr>
            <p:ph type="sldNum" sz="quarter" idx="11"/>
          </p:nvPr>
        </p:nvSpPr>
        <p:spPr>
          <a:noFill/>
          <a:ln>
            <a:miter lim="800000"/>
            <a:headEnd/>
            <a:tailEnd/>
          </a:ln>
        </p:spPr>
        <p:txBody>
          <a:bodyPr/>
          <a:lstStyle/>
          <a:p>
            <a:fld id="{3058E551-8E5B-4F73-ACBC-FDAEF30E7C8F}" type="slidenum">
              <a:rPr lang="it-IT" altLang="it-IT"/>
              <a:pPr/>
              <a:t>114</a:t>
            </a:fld>
            <a:endParaRPr lang="it-IT" altLang="it-IT"/>
          </a:p>
        </p:txBody>
      </p:sp>
    </p:spTree>
  </p:cSld>
  <p:clrMapOvr>
    <a:masterClrMapping/>
  </p:clrMapOvr>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2"/>
          <p:cNvSpPr txBox="1">
            <a:spLocks noChangeArrowheads="1"/>
          </p:cNvSpPr>
          <p:nvPr/>
        </p:nvSpPr>
        <p:spPr bwMode="auto">
          <a:xfrm>
            <a:off x="323850" y="692150"/>
            <a:ext cx="8496300"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IMPOSTA DI BOLLO SUI DOCUMENTI E CONTRATTI ELETTRONICI</a:t>
            </a:r>
          </a:p>
        </p:txBody>
      </p:sp>
      <p:sp>
        <p:nvSpPr>
          <p:cNvPr id="10035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68613" name="Text Box 4"/>
          <p:cNvSpPr txBox="1">
            <a:spLocks noChangeArrowheads="1"/>
          </p:cNvSpPr>
          <p:nvPr/>
        </p:nvSpPr>
        <p:spPr bwMode="auto">
          <a:xfrm>
            <a:off x="179388" y="1196975"/>
            <a:ext cx="8785225" cy="5216525"/>
          </a:xfrm>
          <a:prstGeom prst="rect">
            <a:avLst/>
          </a:prstGeom>
          <a:noFill/>
          <a:ln w="9525">
            <a:solidFill>
              <a:schemeClr val="tx1"/>
            </a:solidFill>
            <a:miter lim="800000"/>
            <a:headEnd/>
            <a:tailEnd/>
          </a:ln>
        </p:spPr>
        <p:txBody>
          <a:bodyPr>
            <a:spAutoFit/>
          </a:bodyPr>
          <a:lstStyle/>
          <a:p>
            <a:pPr>
              <a:defRPr/>
            </a:pPr>
            <a:r>
              <a:rPr lang="it-IT" sz="2400" b="1" u="sng" dirty="0"/>
              <a:t>IMPOSTA BOLLO CONTRATTI  ACQUISTI SOTTO SOGLIA</a:t>
            </a:r>
          </a:p>
          <a:p>
            <a:pPr>
              <a:defRPr/>
            </a:pPr>
            <a:r>
              <a:rPr lang="it-IT" sz="2400" b="1" u="sng" dirty="0"/>
              <a:t>Art. 36 del Codice D.lgs. 50/2016</a:t>
            </a:r>
          </a:p>
          <a:p>
            <a:pPr>
              <a:defRPr/>
            </a:pPr>
            <a:endParaRPr lang="it-IT" sz="1000" dirty="0"/>
          </a:p>
          <a:p>
            <a:pPr>
              <a:defRPr/>
            </a:pPr>
            <a:r>
              <a:rPr lang="it-IT" sz="2100" dirty="0"/>
              <a:t>In conseguenza dell’interpello </a:t>
            </a:r>
            <a:r>
              <a:rPr lang="it-IT" sz="2100" u="sng" dirty="0"/>
              <a:t>CONSIP 954-916 del 13/05/2016</a:t>
            </a:r>
            <a:r>
              <a:rPr lang="it-IT" sz="2100" dirty="0"/>
              <a:t> e della prassi descritta si può affermare che: </a:t>
            </a:r>
            <a:r>
              <a:rPr lang="it-IT" sz="2400" b="1" u="sng" dirty="0">
                <a:solidFill>
                  <a:srgbClr val="FF0000"/>
                </a:solidFill>
                <a:effectLst>
                  <a:outerShdw blurRad="38100" dist="38100" dir="2700000" algn="tl">
                    <a:srgbClr val="000000">
                      <a:alpha val="43137"/>
                    </a:srgbClr>
                  </a:outerShdw>
                </a:effectLst>
              </a:rPr>
              <a:t>obbligo del bollo</a:t>
            </a:r>
            <a:endParaRPr lang="it-IT" sz="2400" dirty="0"/>
          </a:p>
          <a:p>
            <a:pPr>
              <a:defRPr/>
            </a:pPr>
            <a:r>
              <a:rPr lang="it-IT" sz="2300" b="1" dirty="0"/>
              <a:t>1) </a:t>
            </a:r>
            <a:r>
              <a:rPr lang="it-IT" sz="2300" b="1" u="sng" dirty="0">
                <a:solidFill>
                  <a:srgbClr val="FF0000"/>
                </a:solidFill>
                <a:effectLst>
                  <a:outerShdw blurRad="38100" dist="38100" dir="2700000" algn="tl">
                    <a:srgbClr val="000000">
                      <a:alpha val="43137"/>
                    </a:srgbClr>
                  </a:outerShdw>
                </a:effectLst>
              </a:rPr>
              <a:t>fino dall’origine</a:t>
            </a:r>
            <a:r>
              <a:rPr lang="it-IT" sz="2300" dirty="0"/>
              <a:t>, </a:t>
            </a:r>
            <a:r>
              <a:rPr lang="it-IT" sz="2300" i="1" dirty="0">
                <a:effectLst>
                  <a:outerShdw blurRad="38100" dist="38100" dir="2700000" algn="tl">
                    <a:srgbClr val="000000">
                      <a:alpha val="43137"/>
                    </a:srgbClr>
                  </a:outerShdw>
                </a:effectLst>
              </a:rPr>
              <a:t>art. 2 tariffa parte I  </a:t>
            </a:r>
            <a:r>
              <a:rPr lang="it-IT" sz="2300" i="1" dirty="0" err="1">
                <a:effectLst>
                  <a:outerShdw blurRad="38100" dist="38100" dir="2700000" algn="tl">
                    <a:srgbClr val="000000">
                      <a:alpha val="43137"/>
                    </a:srgbClr>
                  </a:outerShdw>
                </a:effectLst>
              </a:rPr>
              <a:t>Dpr</a:t>
            </a:r>
            <a:r>
              <a:rPr lang="it-IT" sz="2300" i="1" dirty="0">
                <a:effectLst>
                  <a:outerShdw blurRad="38100" dist="38100" dir="2700000" algn="tl">
                    <a:srgbClr val="000000">
                      <a:alpha val="43137"/>
                    </a:srgbClr>
                  </a:outerShdw>
                </a:effectLst>
              </a:rPr>
              <a:t>. 642/1972 </a:t>
            </a:r>
            <a:r>
              <a:rPr lang="it-IT" sz="2300" dirty="0"/>
              <a:t>in caso di </a:t>
            </a:r>
            <a:r>
              <a:rPr lang="it-IT" sz="2300" b="1" dirty="0"/>
              <a:t>contratto piattaforma MEPA </a:t>
            </a:r>
            <a:r>
              <a:rPr lang="it-IT" sz="2300" dirty="0"/>
              <a:t>mantiene la sua efficacia (di conseguenza validità) l’interpretazione della risoluzione </a:t>
            </a:r>
            <a:r>
              <a:rPr lang="it-IT" sz="2300" dirty="0" err="1"/>
              <a:t>AdE</a:t>
            </a:r>
            <a:r>
              <a:rPr lang="it-IT" sz="2300" dirty="0"/>
              <a:t> n. 96/E/2013</a:t>
            </a:r>
            <a:endParaRPr lang="it-IT" sz="2300" b="1" u="sng" dirty="0">
              <a:solidFill>
                <a:srgbClr val="FF0000"/>
              </a:solidFill>
              <a:effectLst>
                <a:outerShdw blurRad="38100" dist="38100" dir="2700000" algn="tl">
                  <a:srgbClr val="000000">
                    <a:alpha val="43137"/>
                  </a:srgbClr>
                </a:outerShdw>
              </a:effectLst>
            </a:endParaRPr>
          </a:p>
          <a:p>
            <a:pPr>
              <a:defRPr/>
            </a:pPr>
            <a:r>
              <a:rPr lang="it-IT" sz="2300" b="1" dirty="0"/>
              <a:t>2) </a:t>
            </a:r>
            <a:r>
              <a:rPr lang="it-IT" sz="2300" b="1" u="sng" dirty="0">
                <a:solidFill>
                  <a:srgbClr val="FF0000"/>
                </a:solidFill>
                <a:effectLst>
                  <a:outerShdw blurRad="38100" dist="38100" dir="2700000" algn="tl">
                    <a:srgbClr val="000000">
                      <a:alpha val="43137"/>
                    </a:srgbClr>
                  </a:outerShdw>
                </a:effectLst>
              </a:rPr>
              <a:t>in caso d’uso</a:t>
            </a:r>
            <a:r>
              <a:rPr lang="it-IT" sz="2300" dirty="0"/>
              <a:t>, </a:t>
            </a:r>
            <a:r>
              <a:rPr lang="it-IT" sz="2300" i="1" dirty="0">
                <a:effectLst>
                  <a:outerShdw blurRad="38100" dist="38100" dir="2700000" algn="tl">
                    <a:srgbClr val="000000">
                      <a:alpha val="43137"/>
                    </a:srgbClr>
                  </a:outerShdw>
                </a:effectLst>
              </a:rPr>
              <a:t>art. 24 tariffa parte II  </a:t>
            </a:r>
            <a:r>
              <a:rPr lang="it-IT" sz="2300" i="1" dirty="0" err="1">
                <a:effectLst>
                  <a:outerShdw blurRad="38100" dist="38100" dir="2700000" algn="tl">
                    <a:srgbClr val="000000">
                      <a:alpha val="43137"/>
                    </a:srgbClr>
                  </a:outerShdw>
                </a:effectLst>
              </a:rPr>
              <a:t>Dpr</a:t>
            </a:r>
            <a:r>
              <a:rPr lang="it-IT" sz="2300" i="1" dirty="0">
                <a:effectLst>
                  <a:outerShdw blurRad="38100" dist="38100" dir="2700000" algn="tl">
                    <a:srgbClr val="000000">
                      <a:alpha val="43137"/>
                    </a:srgbClr>
                  </a:outerShdw>
                </a:effectLst>
              </a:rPr>
              <a:t>. 642/1972</a:t>
            </a:r>
            <a:r>
              <a:rPr lang="it-IT" sz="2300" dirty="0"/>
              <a:t>, </a:t>
            </a:r>
            <a:r>
              <a:rPr lang="it-IT" sz="2300" b="1" dirty="0"/>
              <a:t>in caso di</a:t>
            </a:r>
          </a:p>
          <a:p>
            <a:pPr>
              <a:buFontTx/>
              <a:buChar char="-"/>
              <a:defRPr/>
            </a:pPr>
            <a:r>
              <a:rPr lang="it-IT" sz="2300" b="1" dirty="0"/>
              <a:t> contratto concluso attraverso ordinativo di fornitura per adesione alle convenzioni CONSIP </a:t>
            </a:r>
            <a:r>
              <a:rPr lang="it-IT" sz="2300" dirty="0"/>
              <a:t>(interpello CONSIP)</a:t>
            </a:r>
            <a:endParaRPr lang="it-IT" sz="2300" b="1" dirty="0"/>
          </a:p>
          <a:p>
            <a:pPr>
              <a:buFontTx/>
              <a:buChar char="-"/>
              <a:defRPr/>
            </a:pPr>
            <a:r>
              <a:rPr lang="it-IT" sz="2300" b="1" dirty="0"/>
              <a:t> contratto concluso tramite di scambio di corrispondenza secondo l’uso del commercio </a:t>
            </a:r>
            <a:r>
              <a:rPr lang="it-IT" sz="2300" dirty="0"/>
              <a:t>ai sensi dell’art. 32, </a:t>
            </a:r>
            <a:r>
              <a:rPr lang="it-IT" sz="2300" dirty="0" err="1"/>
              <a:t>co</a:t>
            </a:r>
            <a:r>
              <a:rPr lang="it-IT" sz="2300" dirty="0"/>
              <a:t>. 14 del Codice (a mezzo PEC o lettera)</a:t>
            </a:r>
            <a:endParaRPr lang="it-IT" sz="2300" i="1" dirty="0"/>
          </a:p>
        </p:txBody>
      </p:sp>
      <p:sp>
        <p:nvSpPr>
          <p:cNvPr id="10035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00358" name="Segnaposto numero diapositiva 2"/>
          <p:cNvSpPr>
            <a:spLocks noGrp="1"/>
          </p:cNvSpPr>
          <p:nvPr>
            <p:ph type="sldNum" sz="quarter" idx="11"/>
          </p:nvPr>
        </p:nvSpPr>
        <p:spPr>
          <a:noFill/>
          <a:ln>
            <a:miter lim="800000"/>
            <a:headEnd/>
            <a:tailEnd/>
          </a:ln>
        </p:spPr>
        <p:txBody>
          <a:bodyPr/>
          <a:lstStyle/>
          <a:p>
            <a:fld id="{1D33A7D0-43E3-475E-998A-6A92DDA85B78}" type="slidenum">
              <a:rPr lang="it-IT" altLang="it-IT"/>
              <a:pPr/>
              <a:t>115</a:t>
            </a:fld>
            <a:endParaRPr lang="it-IT" altLang="it-IT"/>
          </a:p>
        </p:txBody>
      </p:sp>
    </p:spTree>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0137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5125" name="Text Box 4"/>
          <p:cNvSpPr txBox="1">
            <a:spLocks noChangeArrowheads="1"/>
          </p:cNvSpPr>
          <p:nvPr/>
        </p:nvSpPr>
        <p:spPr bwMode="auto">
          <a:xfrm>
            <a:off x="179388" y="1196975"/>
            <a:ext cx="8785225" cy="4894263"/>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sz="2400" b="1" u="sng" dirty="0">
                <a:effectLst>
                  <a:outerShdw blurRad="38100" dist="38100" dir="2700000" algn="tl">
                    <a:srgbClr val="000000">
                      <a:alpha val="43137"/>
                    </a:srgbClr>
                  </a:outerShdw>
                </a:effectLst>
              </a:rPr>
              <a:t>ANAC - Comunicato del Presidente dell’8 Giugno 2016</a:t>
            </a:r>
          </a:p>
          <a:p>
            <a:pPr>
              <a:defRPr/>
            </a:pPr>
            <a:r>
              <a:rPr lang="it-IT" sz="2400" b="1" i="1" dirty="0">
                <a:effectLst>
                  <a:outerShdw blurRad="38100" dist="38100" dir="2700000" algn="tl">
                    <a:srgbClr val="000000">
                      <a:alpha val="43137"/>
                    </a:srgbClr>
                  </a:outerShdw>
                </a:effectLst>
              </a:rPr>
              <a:t>Oggetto:</a:t>
            </a:r>
            <a:r>
              <a:rPr lang="it-IT" sz="2400" i="1" dirty="0">
                <a:effectLst>
                  <a:outerShdw blurRad="38100" dist="38100" dir="2700000" algn="tl">
                    <a:srgbClr val="000000">
                      <a:alpha val="43137"/>
                    </a:srgbClr>
                  </a:outerShdw>
                </a:effectLst>
              </a:rPr>
              <a:t> Questioni interpretative relative all’applicazione delle disposizioni del d.lgs. 50/2016 nel periodo transitorio.</a:t>
            </a:r>
          </a:p>
          <a:p>
            <a:pPr>
              <a:defRPr/>
            </a:pPr>
            <a:r>
              <a:rPr lang="it-IT" sz="2400" dirty="0"/>
              <a:t>A seguito dell’entrata in vigore del D.lgs. n. 50/2016 (di seguito «Codice»), l’ANAC ha ricevuto numerose richieste di chiarimenti in relazione all’applicazione delle disposizioni del nuovo Codice e alla disciplina transitoria applicabile.</a:t>
            </a:r>
            <a:br>
              <a:rPr lang="it-IT" sz="2400" dirty="0"/>
            </a:br>
            <a:r>
              <a:rPr lang="it-IT" sz="2400" dirty="0"/>
              <a:t>l’Autorità ha ritenuto di predisporre apposite FAQ, pubblicate sul proprio sito internet alla sezione “Regolazione contratti” – “Indicazioni sul periodo transitorio” raggiungibile dal seguente link:</a:t>
            </a:r>
            <a:br>
              <a:rPr lang="it-IT" sz="2400" dirty="0"/>
            </a:br>
            <a:r>
              <a:rPr lang="it-IT" sz="2400" dirty="0">
                <a:hlinkClick r:id="rId2"/>
              </a:rPr>
              <a:t>http://www.anticorruzione.it/portal/public/classic/AttivitaAutorita/ContrattiPubblici/IndicazioniOperativePerTrans</a:t>
            </a:r>
            <a:endParaRPr lang="it-IT" sz="2400" dirty="0"/>
          </a:p>
        </p:txBody>
      </p:sp>
      <p:sp>
        <p:nvSpPr>
          <p:cNvPr id="10138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01382" name="Segnaposto numero diapositiva 2"/>
          <p:cNvSpPr>
            <a:spLocks noGrp="1"/>
          </p:cNvSpPr>
          <p:nvPr>
            <p:ph type="sldNum" sz="quarter" idx="11"/>
          </p:nvPr>
        </p:nvSpPr>
        <p:spPr>
          <a:noFill/>
          <a:ln>
            <a:miter lim="800000"/>
            <a:headEnd/>
            <a:tailEnd/>
          </a:ln>
        </p:spPr>
        <p:txBody>
          <a:bodyPr/>
          <a:lstStyle/>
          <a:p>
            <a:fld id="{101AC338-01B9-4FA9-8B9F-D64FA8700D0F}" type="slidenum">
              <a:rPr lang="it-IT" altLang="it-IT"/>
              <a:pPr/>
              <a:t>116</a:t>
            </a:fld>
            <a:endParaRPr lang="it-IT" altLang="it-IT"/>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2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1200329"/>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Alcune modifiche del D.lgs. 56/2017</a:t>
            </a:r>
          </a:p>
          <a:p>
            <a:r>
              <a:rPr lang="it-IT" sz="2400" b="1" dirty="0"/>
              <a:t>Articolo 30 – </a:t>
            </a:r>
            <a:r>
              <a:rPr lang="it-IT" sz="2400" b="1" i="1" dirty="0"/>
              <a:t>Principi per l’aggiudicazione e l’esecuzione di  appalti e concessioni       </a:t>
            </a:r>
            <a:r>
              <a:rPr lang="it-IT" sz="2200" b="1" u="sng" dirty="0"/>
              <a:t>Nuovo comma 5-bis</a:t>
            </a:r>
            <a:endParaRPr lang="it-IT" altLang="it-IT" sz="2200" dirty="0"/>
          </a:p>
        </p:txBody>
      </p:sp>
      <p:sp>
        <p:nvSpPr>
          <p:cNvPr id="9221" name="Segnaposto piè di pagina 1"/>
          <p:cNvSpPr>
            <a:spLocks noGrp="1"/>
          </p:cNvSpPr>
          <p:nvPr>
            <p:ph type="ftr" sz="quarter" idx="10"/>
          </p:nvPr>
        </p:nvSpPr>
        <p:spPr>
          <a:noFill/>
          <a:ln>
            <a:miter lim="800000"/>
            <a:headEnd/>
            <a:tailEnd/>
          </a:ln>
        </p:spPr>
        <p:txBody>
          <a:bodyPr/>
          <a:lstStyle/>
          <a:p>
            <a:r>
              <a:rPr lang="it-IT" dirty="0"/>
              <a:t>A cura di Marco Magrini</a:t>
            </a:r>
          </a:p>
        </p:txBody>
      </p:sp>
      <p:sp>
        <p:nvSpPr>
          <p:cNvPr id="9222" name="Segnaposto numero diapositiva 2"/>
          <p:cNvSpPr>
            <a:spLocks noGrp="1"/>
          </p:cNvSpPr>
          <p:nvPr>
            <p:ph type="sldNum" sz="quarter" idx="11"/>
          </p:nvPr>
        </p:nvSpPr>
        <p:spPr>
          <a:noFill/>
          <a:ln>
            <a:miter lim="800000"/>
            <a:headEnd/>
            <a:tailEnd/>
          </a:ln>
        </p:spPr>
        <p:txBody>
          <a:bodyPr/>
          <a:lstStyle/>
          <a:p>
            <a:fld id="{A4EECBA2-893A-4EA7-8307-172A0B69C138}" type="slidenum">
              <a:rPr lang="it-IT" altLang="it-IT"/>
              <a:pPr/>
              <a:t>12</a:t>
            </a:fld>
            <a:endParaRPr lang="it-IT" altLang="it-IT" dirty="0"/>
          </a:p>
        </p:txBody>
      </p:sp>
      <p:pic>
        <p:nvPicPr>
          <p:cNvPr id="113666" name="Picture 2"/>
          <p:cNvPicPr>
            <a:picLocks noChangeAspect="1" noChangeArrowheads="1"/>
          </p:cNvPicPr>
          <p:nvPr/>
        </p:nvPicPr>
        <p:blipFill>
          <a:blip r:embed="rId2" cstate="print"/>
          <a:srcRect/>
          <a:stretch>
            <a:fillRect/>
          </a:stretch>
        </p:blipFill>
        <p:spPr bwMode="auto">
          <a:xfrm>
            <a:off x="251520" y="2614613"/>
            <a:ext cx="8568952" cy="3622699"/>
          </a:xfrm>
          <a:prstGeom prst="rect">
            <a:avLst/>
          </a:prstGeom>
          <a:noFill/>
          <a:ln w="9525">
            <a:noFill/>
            <a:miter lim="800000"/>
            <a:headEnd/>
            <a:tailEnd/>
          </a:ln>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2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492442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Alcune modifiche del D.lgs. 56/2017</a:t>
            </a:r>
          </a:p>
          <a:p>
            <a:r>
              <a:rPr lang="it-IT" sz="2400" b="1" dirty="0"/>
              <a:t>Articolo 30 – </a:t>
            </a:r>
            <a:r>
              <a:rPr lang="it-IT" sz="2400" b="1" i="1" dirty="0"/>
              <a:t>Principi per l’aggiudicazione e l’esecuzione di  appalti e concessioni       </a:t>
            </a:r>
          </a:p>
          <a:p>
            <a:endParaRPr lang="it-IT" sz="1200" b="1" i="1" u="sng" dirty="0"/>
          </a:p>
          <a:p>
            <a:r>
              <a:rPr lang="it-IT" sz="2200" b="1" u="sng" dirty="0"/>
              <a:t>Nuovo comma 5-bis</a:t>
            </a:r>
          </a:p>
          <a:p>
            <a:r>
              <a:rPr lang="it-IT" altLang="it-IT" sz="2600" dirty="0"/>
              <a:t>Rispetto al testo precedentemente in vigore la modifica  con la separazione dal comma 5 e l’inserimento della locuzione “</a:t>
            </a:r>
            <a:r>
              <a:rPr lang="it-IT" altLang="it-IT" sz="2600" b="1" dirty="0">
                <a:solidFill>
                  <a:srgbClr val="FF0000"/>
                </a:solidFill>
                <a:effectLst>
                  <a:outerShdw blurRad="38100" dist="38100" dir="2700000" algn="tl">
                    <a:srgbClr val="000000">
                      <a:alpha val="43137"/>
                    </a:srgbClr>
                  </a:outerShdw>
                </a:effectLst>
              </a:rPr>
              <a:t>In ogni caso</a:t>
            </a:r>
            <a:r>
              <a:rPr lang="it-IT" altLang="it-IT" sz="2600" dirty="0"/>
              <a:t>” rafforza l’applicabilità del principio.</a:t>
            </a:r>
          </a:p>
          <a:p>
            <a:r>
              <a:rPr lang="it-IT" altLang="it-IT" sz="2600" dirty="0"/>
              <a:t>Quindi l’obbligo di operare la ritenuta </a:t>
            </a:r>
            <a:r>
              <a:rPr lang="it-IT" sz="2600" dirty="0">
                <a:solidFill>
                  <a:srgbClr val="FF0000"/>
                </a:solidFill>
                <a:effectLst>
                  <a:outerShdw blurRad="38100" dist="38100" dir="2700000" algn="tl">
                    <a:srgbClr val="000000">
                      <a:alpha val="43137"/>
                    </a:srgbClr>
                  </a:outerShdw>
                </a:effectLst>
              </a:rPr>
              <a:t>Sull'importo netto progressivo delle prestazioni </a:t>
            </a:r>
            <a:r>
              <a:rPr lang="it-IT" sz="2600" dirty="0">
                <a:solidFill>
                  <a:srgbClr val="FF0000"/>
                </a:solidFill>
              </a:rPr>
              <a:t> </a:t>
            </a:r>
            <a:r>
              <a:rPr lang="it-IT" sz="2600" dirty="0"/>
              <a:t>deve ritenersi operare sempre in presenza di progressività della erogazione di prestazioni (</a:t>
            </a:r>
            <a:r>
              <a:rPr lang="it-IT" sz="2600" i="1" dirty="0"/>
              <a:t>lavori e servizi</a:t>
            </a:r>
            <a:r>
              <a:rPr lang="it-IT" sz="2600" dirty="0"/>
              <a:t>) e continuità del rapporto</a:t>
            </a:r>
            <a:endParaRPr lang="it-IT" altLang="it-IT" sz="2600" dirty="0">
              <a:effectLst>
                <a:outerShdw blurRad="38100" dist="38100" dir="2700000" algn="tl">
                  <a:srgbClr val="000000">
                    <a:alpha val="43137"/>
                  </a:srgbClr>
                </a:outerShdw>
              </a:effectLst>
            </a:endParaRPr>
          </a:p>
        </p:txBody>
      </p:sp>
      <p:sp>
        <p:nvSpPr>
          <p:cNvPr id="9221" name="Segnaposto piè di pagina 1"/>
          <p:cNvSpPr>
            <a:spLocks noGrp="1"/>
          </p:cNvSpPr>
          <p:nvPr>
            <p:ph type="ftr" sz="quarter" idx="10"/>
          </p:nvPr>
        </p:nvSpPr>
        <p:spPr>
          <a:noFill/>
          <a:ln>
            <a:miter lim="800000"/>
            <a:headEnd/>
            <a:tailEnd/>
          </a:ln>
        </p:spPr>
        <p:txBody>
          <a:bodyPr/>
          <a:lstStyle/>
          <a:p>
            <a:r>
              <a:rPr lang="it-IT" dirty="0"/>
              <a:t>A cura di Marco Magrini</a:t>
            </a:r>
          </a:p>
        </p:txBody>
      </p:sp>
      <p:sp>
        <p:nvSpPr>
          <p:cNvPr id="9222" name="Segnaposto numero diapositiva 2"/>
          <p:cNvSpPr>
            <a:spLocks noGrp="1"/>
          </p:cNvSpPr>
          <p:nvPr>
            <p:ph type="sldNum" sz="quarter" idx="11"/>
          </p:nvPr>
        </p:nvSpPr>
        <p:spPr>
          <a:noFill/>
          <a:ln>
            <a:miter lim="800000"/>
            <a:headEnd/>
            <a:tailEnd/>
          </a:ln>
        </p:spPr>
        <p:txBody>
          <a:bodyPr/>
          <a:lstStyle/>
          <a:p>
            <a:fld id="{A4EECBA2-893A-4EA7-8307-172A0B69C138}" type="slidenum">
              <a:rPr lang="it-IT" altLang="it-IT"/>
              <a:pPr/>
              <a:t>13</a:t>
            </a:fld>
            <a:endParaRPr lang="it-IT" altLang="it-IT"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2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1200329"/>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Alcune modifiche del D.lgs. 56/2017</a:t>
            </a:r>
          </a:p>
          <a:p>
            <a:r>
              <a:rPr lang="it-IT" sz="2400" b="1" dirty="0"/>
              <a:t>Articolo 32 – </a:t>
            </a:r>
            <a:r>
              <a:rPr lang="it-IT" sz="2400" b="1" i="1" dirty="0"/>
              <a:t>Fasi delle procedure di affidamento  </a:t>
            </a:r>
          </a:p>
          <a:p>
            <a:r>
              <a:rPr lang="it-IT" sz="2200" b="1" u="sng" dirty="0"/>
              <a:t>Modifica con aggiunte al comma 2</a:t>
            </a:r>
            <a:endParaRPr lang="it-IT" altLang="it-IT" sz="2200" dirty="0"/>
          </a:p>
        </p:txBody>
      </p:sp>
      <p:sp>
        <p:nvSpPr>
          <p:cNvPr id="9221" name="Segnaposto piè di pagina 1"/>
          <p:cNvSpPr>
            <a:spLocks noGrp="1"/>
          </p:cNvSpPr>
          <p:nvPr>
            <p:ph type="ftr" sz="quarter" idx="10"/>
          </p:nvPr>
        </p:nvSpPr>
        <p:spPr>
          <a:noFill/>
          <a:ln>
            <a:miter lim="800000"/>
            <a:headEnd/>
            <a:tailEnd/>
          </a:ln>
        </p:spPr>
        <p:txBody>
          <a:bodyPr/>
          <a:lstStyle/>
          <a:p>
            <a:r>
              <a:rPr lang="it-IT" dirty="0"/>
              <a:t>A cura di Marco Magrini</a:t>
            </a:r>
          </a:p>
        </p:txBody>
      </p:sp>
      <p:sp>
        <p:nvSpPr>
          <p:cNvPr id="9222" name="Segnaposto numero diapositiva 2"/>
          <p:cNvSpPr>
            <a:spLocks noGrp="1"/>
          </p:cNvSpPr>
          <p:nvPr>
            <p:ph type="sldNum" sz="quarter" idx="11"/>
          </p:nvPr>
        </p:nvSpPr>
        <p:spPr>
          <a:noFill/>
          <a:ln>
            <a:miter lim="800000"/>
            <a:headEnd/>
            <a:tailEnd/>
          </a:ln>
        </p:spPr>
        <p:txBody>
          <a:bodyPr/>
          <a:lstStyle/>
          <a:p>
            <a:fld id="{A4EECBA2-893A-4EA7-8307-172A0B69C138}" type="slidenum">
              <a:rPr lang="it-IT" altLang="it-IT"/>
              <a:pPr/>
              <a:t>14</a:t>
            </a:fld>
            <a:endParaRPr lang="it-IT" altLang="it-IT" dirty="0"/>
          </a:p>
        </p:txBody>
      </p:sp>
      <p:pic>
        <p:nvPicPr>
          <p:cNvPr id="1026" name="Picture 2"/>
          <p:cNvPicPr>
            <a:picLocks noChangeAspect="1" noChangeArrowheads="1"/>
          </p:cNvPicPr>
          <p:nvPr/>
        </p:nvPicPr>
        <p:blipFill>
          <a:blip r:embed="rId2" cstate="print"/>
          <a:srcRect/>
          <a:stretch>
            <a:fillRect/>
          </a:stretch>
        </p:blipFill>
        <p:spPr bwMode="auto">
          <a:xfrm>
            <a:off x="323528" y="2636912"/>
            <a:ext cx="8496944" cy="3744416"/>
          </a:xfrm>
          <a:prstGeom prst="rect">
            <a:avLst/>
          </a:prstGeom>
          <a:noFill/>
          <a:ln w="9525">
            <a:noFill/>
            <a:miter lim="800000"/>
            <a:headEnd/>
            <a:tailEnd/>
          </a:ln>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2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4708981"/>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Alcune modifiche del D.lgs. 56/2017</a:t>
            </a:r>
          </a:p>
          <a:p>
            <a:r>
              <a:rPr lang="it-IT" sz="2400" b="1" dirty="0"/>
              <a:t>Articolo 32 – </a:t>
            </a:r>
            <a:r>
              <a:rPr lang="it-IT" sz="2400" b="1" i="1" dirty="0"/>
              <a:t>Fasi delle procedure di affidamento  </a:t>
            </a:r>
          </a:p>
          <a:p>
            <a:r>
              <a:rPr lang="it-IT" sz="2200" b="1" u="sng" dirty="0"/>
              <a:t>Modifica con aggiunte al comma 2</a:t>
            </a:r>
          </a:p>
          <a:p>
            <a:endParaRPr lang="it-IT" altLang="it-IT" sz="2200" b="1" u="sng" dirty="0"/>
          </a:p>
          <a:p>
            <a:r>
              <a:rPr lang="it-IT" altLang="it-IT" sz="2600" dirty="0"/>
              <a:t>La modifica con l’aggiunta che si correla alle previsioni dell’art. 36, comma 2 opera una </a:t>
            </a:r>
            <a:r>
              <a:rPr lang="it-IT" altLang="it-IT" sz="2600" dirty="0">
                <a:solidFill>
                  <a:schemeClr val="accent1">
                    <a:lumMod val="75000"/>
                  </a:schemeClr>
                </a:solidFill>
              </a:rPr>
              <a:t>importante semplificazione</a:t>
            </a:r>
            <a:r>
              <a:rPr lang="it-IT" altLang="it-IT" sz="2600" dirty="0"/>
              <a:t> negli acquisti di importo inferiore a 40.000 euro, </a:t>
            </a:r>
            <a:r>
              <a:rPr lang="it-IT" altLang="it-IT" sz="2600" dirty="0">
                <a:solidFill>
                  <a:schemeClr val="accent1">
                    <a:lumMod val="75000"/>
                  </a:schemeClr>
                </a:solidFill>
              </a:rPr>
              <a:t>recependo di fatto le indicazioni per adesso contenute nelle linee guida ANAC </a:t>
            </a:r>
          </a:p>
          <a:p>
            <a:r>
              <a:rPr lang="it-IT" altLang="it-IT" sz="2600" u="sng" dirty="0">
                <a:effectLst>
                  <a:outerShdw blurRad="38100" dist="38100" dir="2700000" algn="tl">
                    <a:srgbClr val="000000">
                      <a:alpha val="43137"/>
                    </a:srgbClr>
                  </a:outerShdw>
                </a:effectLst>
              </a:rPr>
              <a:t>La determina a contrarre o atto equivalente costituiscono il documento che esplicita tutte le condizioni dell’acquisto in affidamento diretto in modo semplificato</a:t>
            </a:r>
          </a:p>
        </p:txBody>
      </p:sp>
      <p:sp>
        <p:nvSpPr>
          <p:cNvPr id="9221" name="Segnaposto piè di pagina 1"/>
          <p:cNvSpPr>
            <a:spLocks noGrp="1"/>
          </p:cNvSpPr>
          <p:nvPr>
            <p:ph type="ftr" sz="quarter" idx="10"/>
          </p:nvPr>
        </p:nvSpPr>
        <p:spPr>
          <a:noFill/>
          <a:ln>
            <a:miter lim="800000"/>
            <a:headEnd/>
            <a:tailEnd/>
          </a:ln>
        </p:spPr>
        <p:txBody>
          <a:bodyPr/>
          <a:lstStyle/>
          <a:p>
            <a:r>
              <a:rPr lang="it-IT" dirty="0"/>
              <a:t>A cura di Marco Magrini</a:t>
            </a:r>
          </a:p>
        </p:txBody>
      </p:sp>
      <p:sp>
        <p:nvSpPr>
          <p:cNvPr id="9222" name="Segnaposto numero diapositiva 2"/>
          <p:cNvSpPr>
            <a:spLocks noGrp="1"/>
          </p:cNvSpPr>
          <p:nvPr>
            <p:ph type="sldNum" sz="quarter" idx="11"/>
          </p:nvPr>
        </p:nvSpPr>
        <p:spPr>
          <a:noFill/>
          <a:ln>
            <a:miter lim="800000"/>
            <a:headEnd/>
            <a:tailEnd/>
          </a:ln>
        </p:spPr>
        <p:txBody>
          <a:bodyPr/>
          <a:lstStyle/>
          <a:p>
            <a:fld id="{A4EECBA2-893A-4EA7-8307-172A0B69C138}" type="slidenum">
              <a:rPr lang="it-IT" altLang="it-IT"/>
              <a:pPr/>
              <a:t>15</a:t>
            </a:fld>
            <a:endParaRPr lang="it-IT" altLang="it-IT"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2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83099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1</a:t>
            </a:r>
          </a:p>
          <a:p>
            <a:pPr>
              <a:defRPr/>
            </a:pPr>
            <a:r>
              <a:rPr lang="it-IT" altLang="it-IT" sz="2400" b="1" u="sng" dirty="0">
                <a:effectLst>
                  <a:outerShdw blurRad="38100" dist="38100" dir="2700000" algn="tl">
                    <a:srgbClr val="000000">
                      <a:alpha val="43137"/>
                    </a:srgbClr>
                  </a:outerShdw>
                </a:effectLst>
              </a:rPr>
              <a:t>Modificato dal D.lgs. 56/2017</a:t>
            </a:r>
            <a:endParaRPr lang="it-IT" altLang="it-IT" sz="1000" b="1" u="sng" dirty="0">
              <a:effectLst>
                <a:outerShdw blurRad="38100" dist="38100" dir="2700000" algn="tl">
                  <a:srgbClr val="000000">
                    <a:alpha val="43137"/>
                  </a:srgbClr>
                </a:outerShdw>
              </a:effectLst>
            </a:endParaRPr>
          </a:p>
        </p:txBody>
      </p:sp>
      <p:sp>
        <p:nvSpPr>
          <p:cNvPr id="922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9222" name="Segnaposto numero diapositiva 2"/>
          <p:cNvSpPr>
            <a:spLocks noGrp="1"/>
          </p:cNvSpPr>
          <p:nvPr>
            <p:ph type="sldNum" sz="quarter" idx="11"/>
          </p:nvPr>
        </p:nvSpPr>
        <p:spPr>
          <a:noFill/>
          <a:ln>
            <a:miter lim="800000"/>
            <a:headEnd/>
            <a:tailEnd/>
          </a:ln>
        </p:spPr>
        <p:txBody>
          <a:bodyPr/>
          <a:lstStyle/>
          <a:p>
            <a:fld id="{A4EECBA2-893A-4EA7-8307-172A0B69C138}" type="slidenum">
              <a:rPr lang="it-IT" altLang="it-IT"/>
              <a:pPr/>
              <a:t>16</a:t>
            </a:fld>
            <a:endParaRPr lang="it-IT" altLang="it-IT"/>
          </a:p>
        </p:txBody>
      </p:sp>
      <p:pic>
        <p:nvPicPr>
          <p:cNvPr id="2050" name="Picture 2"/>
          <p:cNvPicPr>
            <a:picLocks noChangeAspect="1" noChangeArrowheads="1"/>
          </p:cNvPicPr>
          <p:nvPr/>
        </p:nvPicPr>
        <p:blipFill>
          <a:blip r:embed="rId2" cstate="print"/>
          <a:srcRect/>
          <a:stretch>
            <a:fillRect/>
          </a:stretch>
        </p:blipFill>
        <p:spPr bwMode="auto">
          <a:xfrm>
            <a:off x="323528" y="2276872"/>
            <a:ext cx="8496944" cy="3960440"/>
          </a:xfrm>
          <a:prstGeom prst="rect">
            <a:avLst/>
          </a:prstGeom>
          <a:noFill/>
          <a:ln w="9525">
            <a:noFill/>
            <a:miter lim="800000"/>
            <a:headEnd/>
            <a:tailEnd/>
          </a:ln>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2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4739759"/>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1</a:t>
            </a:r>
          </a:p>
          <a:p>
            <a:pPr>
              <a:defRPr/>
            </a:pPr>
            <a:r>
              <a:rPr lang="it-IT" altLang="it-IT" sz="2400" b="1" u="sng" dirty="0">
                <a:effectLst>
                  <a:outerShdw blurRad="38100" dist="38100" dir="2700000" algn="tl">
                    <a:srgbClr val="000000">
                      <a:alpha val="43137"/>
                    </a:srgbClr>
                  </a:outerShdw>
                </a:effectLst>
              </a:rPr>
              <a:t>Modificato dal D.lgs. 56/2017</a:t>
            </a:r>
          </a:p>
          <a:p>
            <a:pPr>
              <a:defRPr/>
            </a:pP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600" dirty="0"/>
              <a:t>Dopo la modifica l'affidamento e l'esecuzione di lavori, servizi e forniture di  importo inferiore alle soglie </a:t>
            </a:r>
            <a:r>
              <a:rPr lang="it-IT" altLang="it-IT" sz="2600" u="sng" dirty="0"/>
              <a:t>COMUNITARIE</a:t>
            </a:r>
            <a:r>
              <a:rPr lang="it-IT" altLang="it-IT" sz="2600" dirty="0"/>
              <a:t> (art. 35) avviene nel rispetto dei principi:</a:t>
            </a:r>
          </a:p>
          <a:p>
            <a:pPr>
              <a:buFontTx/>
              <a:buChar char="-"/>
              <a:defRPr/>
            </a:pPr>
            <a:r>
              <a:rPr lang="it-IT" altLang="it-IT" sz="2600" dirty="0"/>
              <a:t> art. 30, co. 1 (</a:t>
            </a:r>
            <a:r>
              <a:rPr lang="it-IT" altLang="it-IT" sz="2600" i="1" dirty="0"/>
              <a:t>vedi in precedenza</a:t>
            </a:r>
            <a:r>
              <a:rPr lang="it-IT" altLang="it-IT" sz="2600" dirty="0"/>
              <a:t>)</a:t>
            </a:r>
          </a:p>
          <a:p>
            <a:pPr>
              <a:buFontTx/>
              <a:buChar char="-"/>
              <a:defRPr/>
            </a:pPr>
            <a:r>
              <a:rPr lang="it-IT" altLang="it-IT" sz="2600" dirty="0"/>
              <a:t> nonché art. 34 (</a:t>
            </a:r>
            <a:r>
              <a:rPr lang="it-IT" altLang="it-IT" sz="2600" i="1" dirty="0">
                <a:solidFill>
                  <a:schemeClr val="accent1">
                    <a:lumMod val="75000"/>
                  </a:schemeClr>
                </a:solidFill>
              </a:rPr>
              <a:t>Criteri di sostenibilità ambientale</a:t>
            </a:r>
            <a:r>
              <a:rPr lang="it-IT" altLang="it-IT" sz="2600" dirty="0"/>
              <a:t>)</a:t>
            </a:r>
          </a:p>
          <a:p>
            <a:pPr>
              <a:buFontTx/>
              <a:buChar char="-"/>
              <a:defRPr/>
            </a:pPr>
            <a:r>
              <a:rPr lang="it-IT" altLang="it-IT" sz="2600" dirty="0"/>
              <a:t> nonché art. 42 (</a:t>
            </a:r>
            <a:r>
              <a:rPr lang="it-IT" altLang="it-IT" sz="2600" i="1" dirty="0">
                <a:solidFill>
                  <a:schemeClr val="accent1">
                    <a:lumMod val="75000"/>
                  </a:schemeClr>
                </a:solidFill>
              </a:rPr>
              <a:t>Digitalizzazione procedure</a:t>
            </a:r>
            <a:r>
              <a:rPr lang="it-IT" altLang="it-IT" sz="2600" dirty="0"/>
              <a:t>) </a:t>
            </a:r>
          </a:p>
          <a:p>
            <a:pPr>
              <a:buFontTx/>
              <a:buChar char="-"/>
              <a:defRPr/>
            </a:pPr>
            <a:r>
              <a:rPr lang="it-IT" altLang="it-IT" sz="2600" dirty="0"/>
              <a:t> di  rotazione </a:t>
            </a:r>
            <a:r>
              <a:rPr lang="it-IT" altLang="it-IT" sz="2600" i="1" dirty="0">
                <a:solidFill>
                  <a:schemeClr val="accent1">
                    <a:lumMod val="75000"/>
                  </a:schemeClr>
                </a:solidFill>
              </a:rPr>
              <a:t>degli inviti e degli affidamenti </a:t>
            </a:r>
            <a:r>
              <a:rPr lang="it-IT" altLang="it-IT" sz="2600" dirty="0"/>
              <a:t>e in modo da assicurare l'effettiva possibilità di partecipazione delle microimprese, piccole e medie imprese.</a:t>
            </a:r>
          </a:p>
        </p:txBody>
      </p:sp>
      <p:sp>
        <p:nvSpPr>
          <p:cNvPr id="922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9222" name="Segnaposto numero diapositiva 2"/>
          <p:cNvSpPr>
            <a:spLocks noGrp="1"/>
          </p:cNvSpPr>
          <p:nvPr>
            <p:ph type="sldNum" sz="quarter" idx="11"/>
          </p:nvPr>
        </p:nvSpPr>
        <p:spPr>
          <a:noFill/>
          <a:ln>
            <a:miter lim="800000"/>
            <a:headEnd/>
            <a:tailEnd/>
          </a:ln>
        </p:spPr>
        <p:txBody>
          <a:bodyPr/>
          <a:lstStyle/>
          <a:p>
            <a:fld id="{A4EECBA2-893A-4EA7-8307-172A0B69C138}" type="slidenum">
              <a:rPr lang="it-IT" altLang="it-IT"/>
              <a:pPr/>
              <a:t>17</a:t>
            </a:fld>
            <a:endParaRPr lang="it-IT" altLang="it-IT"/>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024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375443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2</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600" dirty="0"/>
              <a:t>Fermo restando quanto previsto dagli artt. 37 e 38 e salva  la possibilità di ricorrere alle procedure ordinarie, le stazioni appaltanti procedono  all'affidamento di lavori, servizi e forniture  di importo inferiore alle </a:t>
            </a:r>
            <a:r>
              <a:rPr lang="it-IT" altLang="it-IT" sz="2600" dirty="0">
                <a:effectLst>
                  <a:outerShdw blurRad="38100" dist="38100" dir="2700000" algn="tl">
                    <a:srgbClr val="000000">
                      <a:alpha val="43137"/>
                    </a:srgbClr>
                  </a:outerShdw>
                </a:effectLst>
              </a:rPr>
              <a:t>soglie Comunitarie </a:t>
            </a:r>
            <a:r>
              <a:rPr lang="it-IT" altLang="it-IT" sz="2600" dirty="0"/>
              <a:t>(art. 35), secondo specifiche differenziate modalità:</a:t>
            </a:r>
          </a:p>
          <a:p>
            <a:pPr>
              <a:defRPr/>
            </a:pPr>
            <a:endParaRPr lang="it-IT" altLang="it-IT" sz="2400" dirty="0"/>
          </a:p>
          <a:p>
            <a:pPr>
              <a:defRPr/>
            </a:pPr>
            <a:r>
              <a:rPr lang="it-IT" altLang="it-IT" sz="2400" i="1" dirty="0"/>
              <a:t>Vedi </a:t>
            </a:r>
            <a:r>
              <a:rPr lang="it-IT" altLang="it-IT" sz="2400" i="1" dirty="0" err="1"/>
              <a:t>slides</a:t>
            </a:r>
            <a:r>
              <a:rPr lang="it-IT" altLang="it-IT" sz="2400" i="1" dirty="0"/>
              <a:t> seguenti</a:t>
            </a:r>
          </a:p>
        </p:txBody>
      </p:sp>
      <p:sp>
        <p:nvSpPr>
          <p:cNvPr id="1024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0246" name="Segnaposto numero diapositiva 2"/>
          <p:cNvSpPr>
            <a:spLocks noGrp="1"/>
          </p:cNvSpPr>
          <p:nvPr>
            <p:ph type="sldNum" sz="quarter" idx="11"/>
          </p:nvPr>
        </p:nvSpPr>
        <p:spPr>
          <a:noFill/>
          <a:ln>
            <a:miter lim="800000"/>
            <a:headEnd/>
            <a:tailEnd/>
          </a:ln>
        </p:spPr>
        <p:txBody>
          <a:bodyPr/>
          <a:lstStyle/>
          <a:p>
            <a:fld id="{2E948468-C733-4A9F-A611-6D20EDE72819}" type="slidenum">
              <a:rPr lang="it-IT" altLang="it-IT"/>
              <a:pPr/>
              <a:t>18</a:t>
            </a:fld>
            <a:endParaRPr lang="it-IT" altLang="it-IT"/>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126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492442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2</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u="sng" dirty="0">
                <a:effectLst>
                  <a:outerShdw blurRad="38100" dist="38100" dir="2700000" algn="tl">
                    <a:srgbClr val="000000">
                      <a:alpha val="43137"/>
                    </a:srgbClr>
                  </a:outerShdw>
                </a:effectLst>
              </a:rPr>
              <a:t>Modalità:</a:t>
            </a:r>
          </a:p>
          <a:p>
            <a:pPr marL="457200" indent="-457200">
              <a:buFontTx/>
              <a:buAutoNum type="alphaLcParenR"/>
              <a:defRPr/>
            </a:pPr>
            <a:r>
              <a:rPr lang="it-IT" altLang="it-IT" sz="2400" b="1" dirty="0">
                <a:solidFill>
                  <a:srgbClr val="FF0000"/>
                </a:solidFill>
              </a:rPr>
              <a:t>per  affidamenti di importo </a:t>
            </a:r>
            <a:r>
              <a:rPr lang="it-IT" altLang="it-IT" sz="2400" b="1" dirty="0">
                <a:solidFill>
                  <a:srgbClr val="FF0000"/>
                </a:solidFill>
                <a:effectLst>
                  <a:outerShdw blurRad="38100" dist="38100" dir="2700000" algn="tl">
                    <a:srgbClr val="000000">
                      <a:alpha val="43137"/>
                    </a:srgbClr>
                  </a:outerShdw>
                </a:effectLst>
              </a:rPr>
              <a:t>inferiore a 40.000 euro</a:t>
            </a:r>
            <a:r>
              <a:rPr lang="it-IT" altLang="it-IT" sz="2400" b="1" dirty="0">
                <a:solidFill>
                  <a:srgbClr val="FF0000"/>
                </a:solidFill>
              </a:rPr>
              <a:t>,  affidamento diretto, </a:t>
            </a:r>
            <a:r>
              <a:rPr lang="it-IT" altLang="it-IT" sz="2400" b="1" u="sng" strike="sngStrike" dirty="0">
                <a:solidFill>
                  <a:schemeClr val="accent1">
                    <a:lumMod val="75000"/>
                  </a:schemeClr>
                </a:solidFill>
                <a:effectLst>
                  <a:outerShdw blurRad="38100" dist="38100" dir="2700000" algn="tl">
                    <a:srgbClr val="000000">
                      <a:alpha val="43137"/>
                    </a:srgbClr>
                  </a:outerShdw>
                </a:effectLst>
              </a:rPr>
              <a:t>adeguatamente motivato</a:t>
            </a:r>
            <a:r>
              <a:rPr lang="it-IT" altLang="it-IT" sz="2400" b="1" dirty="0">
                <a:solidFill>
                  <a:schemeClr val="accent1">
                    <a:lumMod val="75000"/>
                  </a:schemeClr>
                </a:solidFill>
                <a:effectLst>
                  <a:outerShdw blurRad="38100" dist="38100" dir="2700000" algn="tl">
                    <a:srgbClr val="000000">
                      <a:alpha val="43137"/>
                    </a:srgbClr>
                  </a:outerShdw>
                </a:effectLst>
              </a:rPr>
              <a:t> </a:t>
            </a:r>
            <a:r>
              <a:rPr lang="it-IT" altLang="it-IT" sz="2400" b="1" u="sng" dirty="0">
                <a:solidFill>
                  <a:srgbClr val="FF0000"/>
                </a:solidFill>
                <a:effectLst>
                  <a:outerShdw blurRad="38100" dist="38100" dir="2700000" algn="tl">
                    <a:srgbClr val="000000">
                      <a:alpha val="43137"/>
                    </a:srgbClr>
                  </a:outerShdw>
                </a:effectLst>
              </a:rPr>
              <a:t>(*)</a:t>
            </a:r>
            <a:r>
              <a:rPr lang="it-IT" altLang="it-IT" sz="2400" b="1" dirty="0">
                <a:solidFill>
                  <a:srgbClr val="FF0000"/>
                </a:solidFill>
                <a:effectLst>
                  <a:outerShdw blurRad="38100" dist="38100" dir="2700000" algn="tl">
                    <a:srgbClr val="000000">
                      <a:alpha val="43137"/>
                    </a:srgbClr>
                  </a:outerShdw>
                </a:effectLst>
              </a:rPr>
              <a:t> </a:t>
            </a:r>
            <a:r>
              <a:rPr lang="it-IT" altLang="it-IT" sz="2400" b="1" dirty="0">
                <a:solidFill>
                  <a:srgbClr val="FF0000"/>
                </a:solidFill>
              </a:rPr>
              <a:t>o per i lavori in amministrazione diretta</a:t>
            </a:r>
          </a:p>
          <a:p>
            <a:pPr>
              <a:defRPr/>
            </a:pPr>
            <a:r>
              <a:rPr lang="it-IT" altLang="it-IT" sz="2300" b="1" i="1" dirty="0"/>
              <a:t>comma 5</a:t>
            </a:r>
            <a:r>
              <a:rPr lang="it-IT" altLang="it-IT" sz="2300" i="1" dirty="0"/>
              <a:t>: Ai fini dell'aggiudicazione, nei casi di cui al co. 2, lettere a) e b),  le  stazioni  appaltanti  verificano  esclusivamente i requisiti </a:t>
            </a:r>
            <a:r>
              <a:rPr lang="it-IT" altLang="it-IT" sz="2300" i="1" strike="sngStrike" dirty="0"/>
              <a:t>di carattere generale mediante consultazione della </a:t>
            </a:r>
            <a:r>
              <a:rPr lang="it-IT" altLang="it-IT" sz="2300" i="1" u="sng" strike="sngStrike" dirty="0">
                <a:effectLst>
                  <a:outerShdw blurRad="38100" dist="38100" dir="2700000" algn="tl">
                    <a:srgbClr val="000000">
                      <a:alpha val="43137"/>
                    </a:srgbClr>
                  </a:outerShdw>
                </a:effectLst>
              </a:rPr>
              <a:t>Banca dati nazionale  degli operatori economici</a:t>
            </a:r>
            <a:r>
              <a:rPr lang="it-IT" altLang="it-IT" sz="2300" i="1" strike="sngStrike" dirty="0">
                <a:effectLst>
                  <a:outerShdw blurRad="38100" dist="38100" dir="2700000" algn="tl">
                    <a:srgbClr val="000000">
                      <a:alpha val="43137"/>
                    </a:srgbClr>
                  </a:outerShdw>
                </a:effectLst>
              </a:rPr>
              <a:t> </a:t>
            </a:r>
            <a:r>
              <a:rPr lang="it-IT" altLang="it-IT" sz="2300" i="1" strike="sngStrike" dirty="0"/>
              <a:t>(art. 81 del Codice)</a:t>
            </a:r>
            <a:r>
              <a:rPr lang="it-IT" altLang="it-IT" sz="2300" i="1" dirty="0"/>
              <a:t> </a:t>
            </a:r>
            <a:r>
              <a:rPr lang="it-IT" altLang="it-IT" sz="2300" b="1" u="sng" dirty="0">
                <a:solidFill>
                  <a:srgbClr val="FF0000"/>
                </a:solidFill>
                <a:effectLst>
                  <a:outerShdw blurRad="38100" dist="38100" dir="2700000" algn="tl">
                    <a:srgbClr val="000000">
                      <a:alpha val="43137"/>
                    </a:srgbClr>
                  </a:outerShdw>
                </a:effectLst>
              </a:rPr>
              <a:t>(*)</a:t>
            </a:r>
            <a:endParaRPr lang="it-IT" altLang="it-IT" sz="2300" i="1" strike="sngStrike" dirty="0"/>
          </a:p>
          <a:p>
            <a:pPr>
              <a:defRPr/>
            </a:pPr>
            <a:r>
              <a:rPr lang="it-IT" altLang="it-IT" sz="2300" i="1" dirty="0"/>
              <a:t>Le  stazioni  appaltanti  devono verificare il possesso  dei  requisiti  economici  e  finanziari  e  tecnico professionali richiesti nella lettera di invito o nel bando di gara</a:t>
            </a:r>
          </a:p>
          <a:p>
            <a:pPr>
              <a:defRPr/>
            </a:pPr>
            <a:r>
              <a:rPr lang="it-IT" altLang="it-IT" sz="2300" b="1" u="sng" dirty="0">
                <a:solidFill>
                  <a:srgbClr val="FF0000"/>
                </a:solidFill>
                <a:effectLst>
                  <a:outerShdw blurRad="38100" dist="38100" dir="2700000" algn="tl">
                    <a:srgbClr val="000000">
                      <a:alpha val="43137"/>
                    </a:srgbClr>
                  </a:outerShdw>
                </a:effectLst>
              </a:rPr>
              <a:t>(*) vedi modificato dal D.lgs. 56/2017</a:t>
            </a:r>
            <a:endParaRPr lang="it-IT" altLang="it-IT" sz="2300" i="1" dirty="0"/>
          </a:p>
        </p:txBody>
      </p:sp>
      <p:sp>
        <p:nvSpPr>
          <p:cNvPr id="1126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1270" name="Segnaposto numero diapositiva 2"/>
          <p:cNvSpPr>
            <a:spLocks noGrp="1"/>
          </p:cNvSpPr>
          <p:nvPr>
            <p:ph type="sldNum" sz="quarter" idx="11"/>
          </p:nvPr>
        </p:nvSpPr>
        <p:spPr>
          <a:noFill/>
          <a:ln>
            <a:miter lim="800000"/>
            <a:headEnd/>
            <a:tailEnd/>
          </a:ln>
        </p:spPr>
        <p:txBody>
          <a:bodyPr/>
          <a:lstStyle/>
          <a:p>
            <a:fld id="{D641F43B-C3A4-4A0E-A462-A7B26B5FF84A}" type="slidenum">
              <a:rPr lang="it-IT" altLang="it-IT"/>
              <a:pPr/>
              <a:t>19</a:t>
            </a:fld>
            <a:endParaRPr lang="it-IT" altLang="it-IT"/>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512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426243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err="1">
                <a:effectLst>
                  <a:outerShdw blurRad="38100" dist="38100" dir="2700000" algn="tl">
                    <a:srgbClr val="000000">
                      <a:alpha val="43137"/>
                    </a:srgbClr>
                  </a:outerShdw>
                </a:effectLst>
              </a:rPr>
              <a:t>D.Lgs.</a:t>
            </a:r>
            <a:r>
              <a:rPr lang="it-IT" altLang="it-IT" sz="2400" b="1" u="sng" dirty="0">
                <a:effectLst>
                  <a:outerShdw blurRad="38100" dist="38100" dir="2700000" algn="tl">
                    <a:srgbClr val="000000">
                      <a:alpha val="43137"/>
                    </a:srgbClr>
                  </a:outerShdw>
                </a:effectLst>
              </a:rPr>
              <a:t> 18 aprile 2016, n. 50 </a:t>
            </a:r>
          </a:p>
          <a:p>
            <a:pPr>
              <a:defRPr/>
            </a:pPr>
            <a:r>
              <a:rPr lang="it-IT" altLang="it-IT" sz="2400" b="1" u="sng" dirty="0">
                <a:effectLst>
                  <a:outerShdw blurRad="38100" dist="38100" dir="2700000" algn="tl">
                    <a:srgbClr val="000000">
                      <a:alpha val="43137"/>
                    </a:srgbClr>
                  </a:outerShdw>
                </a:effectLst>
              </a:rPr>
              <a:t>c.d. "Codice appalti pubblici e contratti di concessione" </a:t>
            </a:r>
            <a:r>
              <a:rPr lang="it-IT" altLang="it-IT" sz="2400" b="1" i="1" dirty="0"/>
              <a:t>(</a:t>
            </a:r>
            <a:r>
              <a:rPr lang="it-IT" altLang="it-IT" sz="2400" b="1" i="1" dirty="0" err="1"/>
              <a:t>Gazz</a:t>
            </a:r>
            <a:r>
              <a:rPr lang="it-IT" altLang="it-IT" sz="2400" b="1" i="1" dirty="0"/>
              <a:t>. Uff. n. 91 del 19 aprile 2016 S.O. n. 10/L)</a:t>
            </a:r>
            <a:endParaRPr lang="it-IT" altLang="it-IT" sz="2400" b="1" dirty="0"/>
          </a:p>
          <a:p>
            <a:pPr>
              <a:defRPr/>
            </a:pPr>
            <a:r>
              <a:rPr lang="it-IT" altLang="it-IT" sz="2500" dirty="0"/>
              <a:t>documento </a:t>
            </a:r>
            <a:r>
              <a:rPr lang="it-IT" altLang="it-IT" sz="2500" dirty="0">
                <a:effectLst>
                  <a:outerShdw blurRad="38100" dist="38100" dir="2700000" algn="tl">
                    <a:srgbClr val="000000">
                      <a:alpha val="43137"/>
                    </a:srgbClr>
                  </a:outerShdw>
                </a:effectLst>
              </a:rPr>
              <a:t>Attuazione delle direttive 2014/23/UE, 2014/24/UE e 2014/25/UE </a:t>
            </a:r>
            <a:r>
              <a:rPr lang="it-IT" altLang="it-IT" sz="2500" dirty="0"/>
              <a:t>sull'aggiudicazione dei contratti di concessione, sugli appalti pubblici e sulle procedure d'appalto degli enti erogatori nei settori dell'acqua, dell'energia, dei trasporti e dei servizi postali, nonché per il riordino della disciplina vigente in materia di contratti pubblici relativi a lavori, servizi e forniture. </a:t>
            </a:r>
          </a:p>
          <a:p>
            <a:pPr>
              <a:defRPr/>
            </a:pPr>
            <a:r>
              <a:rPr lang="it-IT" altLang="it-IT" sz="2400" b="1" u="sng" dirty="0">
                <a:effectLst>
                  <a:outerShdw blurRad="38100" dist="38100" dir="2700000" algn="tl">
                    <a:srgbClr val="000000">
                      <a:alpha val="43137"/>
                    </a:srgbClr>
                  </a:outerShdw>
                </a:effectLst>
              </a:rPr>
              <a:t>Entrata in vigore: 19 aprile 2016 (in verità il 20 aprile 2016)</a:t>
            </a:r>
            <a:endParaRPr lang="it-IT" altLang="it-IT" sz="2400" u="sng" dirty="0">
              <a:effectLst>
                <a:outerShdw blurRad="38100" dist="38100" dir="2700000" algn="tl">
                  <a:srgbClr val="000000">
                    <a:alpha val="43137"/>
                  </a:srgbClr>
                </a:outerShdw>
              </a:effectLst>
            </a:endParaRPr>
          </a:p>
        </p:txBody>
      </p:sp>
      <p:sp>
        <p:nvSpPr>
          <p:cNvPr id="512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5126" name="Segnaposto numero diapositiva 2"/>
          <p:cNvSpPr>
            <a:spLocks noGrp="1"/>
          </p:cNvSpPr>
          <p:nvPr>
            <p:ph type="sldNum" sz="quarter" idx="11"/>
          </p:nvPr>
        </p:nvSpPr>
        <p:spPr>
          <a:noFill/>
          <a:ln>
            <a:miter lim="800000"/>
            <a:headEnd/>
            <a:tailEnd/>
          </a:ln>
        </p:spPr>
        <p:txBody>
          <a:bodyPr/>
          <a:lstStyle/>
          <a:p>
            <a:fld id="{D124FBC5-065E-4A4B-90F6-8787A7A4F586}" type="slidenum">
              <a:rPr lang="it-IT" altLang="it-IT"/>
              <a:pPr/>
              <a:t>2</a:t>
            </a:fld>
            <a:endParaRPr lang="it-IT" altLang="it-IT"/>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126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83099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2</a:t>
            </a:r>
          </a:p>
          <a:p>
            <a:pPr>
              <a:defRPr/>
            </a:pPr>
            <a:r>
              <a:rPr lang="it-IT" altLang="it-IT" sz="2400" b="1" u="sng" dirty="0">
                <a:effectLst>
                  <a:outerShdw blurRad="38100" dist="38100" dir="2700000" algn="tl">
                    <a:srgbClr val="000000">
                      <a:alpha val="43137"/>
                    </a:srgbClr>
                  </a:outerShdw>
                </a:effectLst>
              </a:rPr>
              <a:t>Modificato dal D.lgs. 56/2017 </a:t>
            </a:r>
            <a:r>
              <a:rPr lang="it-IT" altLang="it-IT" sz="2400" b="1" dirty="0">
                <a:effectLst>
                  <a:outerShdw blurRad="38100" dist="38100" dir="2700000" algn="tl">
                    <a:srgbClr val="000000">
                      <a:alpha val="43137"/>
                    </a:srgbClr>
                  </a:outerShdw>
                </a:effectLst>
              </a:rPr>
              <a:t>              </a:t>
            </a:r>
            <a:r>
              <a:rPr lang="it-IT" altLang="it-IT" sz="2400" b="1" i="1" u="sng" dirty="0">
                <a:solidFill>
                  <a:schemeClr val="accent1">
                    <a:lumMod val="50000"/>
                  </a:schemeClr>
                </a:solidFill>
                <a:effectLst>
                  <a:outerShdw blurRad="38100" dist="38100" dir="2700000" algn="tl">
                    <a:srgbClr val="000000">
                      <a:alpha val="43137"/>
                    </a:srgbClr>
                  </a:outerShdw>
                </a:effectLst>
              </a:rPr>
              <a:t>Prima</a:t>
            </a:r>
            <a:endParaRPr lang="it-IT" altLang="it-IT" sz="2300" i="1" dirty="0">
              <a:solidFill>
                <a:schemeClr val="accent1">
                  <a:lumMod val="50000"/>
                </a:schemeClr>
              </a:solidFill>
            </a:endParaRPr>
          </a:p>
        </p:txBody>
      </p:sp>
      <p:sp>
        <p:nvSpPr>
          <p:cNvPr id="1126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1270" name="Segnaposto numero diapositiva 2"/>
          <p:cNvSpPr>
            <a:spLocks noGrp="1"/>
          </p:cNvSpPr>
          <p:nvPr>
            <p:ph type="sldNum" sz="quarter" idx="11"/>
          </p:nvPr>
        </p:nvSpPr>
        <p:spPr>
          <a:noFill/>
          <a:ln>
            <a:miter lim="800000"/>
            <a:headEnd/>
            <a:tailEnd/>
          </a:ln>
        </p:spPr>
        <p:txBody>
          <a:bodyPr/>
          <a:lstStyle/>
          <a:p>
            <a:fld id="{D641F43B-C3A4-4A0E-A462-A7B26B5FF84A}" type="slidenum">
              <a:rPr lang="it-IT" altLang="it-IT"/>
              <a:pPr/>
              <a:t>20</a:t>
            </a:fld>
            <a:endParaRPr lang="it-IT" altLang="it-IT"/>
          </a:p>
        </p:txBody>
      </p:sp>
      <p:pic>
        <p:nvPicPr>
          <p:cNvPr id="3075" name="Picture 3"/>
          <p:cNvPicPr>
            <a:picLocks noChangeAspect="1" noChangeArrowheads="1"/>
          </p:cNvPicPr>
          <p:nvPr/>
        </p:nvPicPr>
        <p:blipFill>
          <a:blip r:embed="rId2" cstate="print"/>
          <a:srcRect/>
          <a:stretch>
            <a:fillRect/>
          </a:stretch>
        </p:blipFill>
        <p:spPr bwMode="auto">
          <a:xfrm>
            <a:off x="539552" y="2276872"/>
            <a:ext cx="8136904" cy="936105"/>
          </a:xfrm>
          <a:prstGeom prst="rect">
            <a:avLst/>
          </a:prstGeom>
          <a:noFill/>
          <a:ln w="9525">
            <a:noFill/>
            <a:miter lim="800000"/>
            <a:headEnd/>
            <a:tailEnd/>
          </a:ln>
        </p:spPr>
      </p:pic>
      <p:sp>
        <p:nvSpPr>
          <p:cNvPr id="9" name="Text Box 4"/>
          <p:cNvSpPr txBox="1">
            <a:spLocks noChangeArrowheads="1"/>
          </p:cNvSpPr>
          <p:nvPr/>
        </p:nvSpPr>
        <p:spPr bwMode="auto">
          <a:xfrm>
            <a:off x="539552" y="3284984"/>
            <a:ext cx="8136904" cy="461665"/>
          </a:xfrm>
          <a:prstGeom prst="rect">
            <a:avLst/>
          </a:prstGeom>
          <a:noFill/>
          <a:ln w="9525">
            <a:solidFill>
              <a:schemeClr val="tx1"/>
            </a:solidFill>
            <a:miter lim="800000"/>
            <a:headEnd/>
            <a:tailEnd/>
          </a:ln>
          <a:extLst/>
        </p:spPr>
        <p:txBody>
          <a:bodyPr wrap="square">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i="1" u="sng" dirty="0">
                <a:solidFill>
                  <a:schemeClr val="accent1">
                    <a:lumMod val="50000"/>
                  </a:schemeClr>
                </a:solidFill>
                <a:effectLst>
                  <a:outerShdw blurRad="38100" dist="38100" dir="2700000" algn="tl">
                    <a:srgbClr val="000000">
                      <a:alpha val="43137"/>
                    </a:srgbClr>
                  </a:outerShdw>
                </a:effectLst>
              </a:rPr>
              <a:t>Dopo</a:t>
            </a:r>
            <a:endParaRPr lang="it-IT" altLang="it-IT" sz="2300" i="1" dirty="0">
              <a:solidFill>
                <a:schemeClr val="accent1">
                  <a:lumMod val="50000"/>
                </a:schemeClr>
              </a:solidFill>
            </a:endParaRPr>
          </a:p>
        </p:txBody>
      </p:sp>
      <p:pic>
        <p:nvPicPr>
          <p:cNvPr id="3076" name="Picture 4"/>
          <p:cNvPicPr>
            <a:picLocks noChangeAspect="1" noChangeArrowheads="1"/>
          </p:cNvPicPr>
          <p:nvPr/>
        </p:nvPicPr>
        <p:blipFill>
          <a:blip r:embed="rId3" cstate="print"/>
          <a:srcRect/>
          <a:stretch>
            <a:fillRect/>
          </a:stretch>
        </p:blipFill>
        <p:spPr bwMode="auto">
          <a:xfrm>
            <a:off x="539552" y="3861048"/>
            <a:ext cx="8136904" cy="2376264"/>
          </a:xfrm>
          <a:prstGeom prst="rect">
            <a:avLst/>
          </a:prstGeom>
          <a:noFill/>
          <a:ln w="9525">
            <a:noFill/>
            <a:miter lim="800000"/>
            <a:headEnd/>
            <a:tailEnd/>
          </a:ln>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229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38609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2</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u="sng" dirty="0">
                <a:effectLst>
                  <a:outerShdw blurRad="38100" dist="38100" dir="2700000" algn="tl">
                    <a:srgbClr val="000000">
                      <a:alpha val="43137"/>
                    </a:srgbClr>
                  </a:outerShdw>
                </a:effectLst>
              </a:rPr>
              <a:t>Modalità:</a:t>
            </a:r>
          </a:p>
          <a:p>
            <a:pPr>
              <a:defRPr/>
            </a:pPr>
            <a:r>
              <a:rPr lang="it-IT" altLang="it-IT" sz="2200" i="1" dirty="0"/>
              <a:t>Le lettere b), c) e d) disciplinano: </a:t>
            </a:r>
          </a:p>
          <a:p>
            <a:pPr>
              <a:defRPr/>
            </a:pPr>
            <a:r>
              <a:rPr lang="it-IT" altLang="it-IT" sz="2200" b="1" dirty="0">
                <a:solidFill>
                  <a:srgbClr val="FF0000"/>
                </a:solidFill>
              </a:rPr>
              <a:t>b) </a:t>
            </a:r>
            <a:r>
              <a:rPr lang="it-IT" altLang="it-IT" sz="2200" b="1" u="sng" dirty="0">
                <a:solidFill>
                  <a:srgbClr val="FF0000"/>
                </a:solidFill>
              </a:rPr>
              <a:t>affidamenti di importo pari o superiore a 40.000 euro e inferiore a 150.000 euro per i lavori, o alle soglie di cui all'art. 35 per le forniture e i servizi, (procedura  negoziata)</a:t>
            </a:r>
            <a:r>
              <a:rPr lang="it-IT" altLang="it-IT" sz="2200" b="1" dirty="0">
                <a:solidFill>
                  <a:srgbClr val="FF0000"/>
                </a:solidFill>
              </a:rPr>
              <a:t> </a:t>
            </a:r>
            <a:r>
              <a:rPr lang="it-IT" altLang="it-IT" sz="2200" dirty="0"/>
              <a:t>previa  consultazione, ove esistenti, di almeno 5 operatori economici  (</a:t>
            </a:r>
            <a:r>
              <a:rPr lang="it-IT" altLang="it-IT" sz="2200" dirty="0">
                <a:solidFill>
                  <a:schemeClr val="accent1">
                    <a:lumMod val="50000"/>
                  </a:schemeClr>
                </a:solidFill>
                <a:effectLst>
                  <a:outerShdw blurRad="38100" dist="38100" dir="2700000" algn="tl">
                    <a:srgbClr val="000000">
                      <a:alpha val="43137"/>
                    </a:srgbClr>
                  </a:outerShdw>
                </a:effectLst>
              </a:rPr>
              <a:t>10 per i lavori *)</a:t>
            </a:r>
            <a:r>
              <a:rPr lang="it-IT" altLang="it-IT" sz="2200" dirty="0"/>
              <a:t> individuati  sulla  base di indagini di  mercato o tramite  elenchi  di  operatori  economici, nel rispetto di un criterio di rotazione degli inviti; </a:t>
            </a:r>
            <a:r>
              <a:rPr lang="it-IT" altLang="it-IT" sz="2200" i="1" dirty="0">
                <a:solidFill>
                  <a:schemeClr val="accent1">
                    <a:lumMod val="50000"/>
                  </a:schemeClr>
                </a:solidFill>
                <a:effectLst>
                  <a:outerShdw blurRad="38100" dist="38100" dir="2700000" algn="tl">
                    <a:srgbClr val="000000">
                      <a:alpha val="43137"/>
                    </a:srgbClr>
                  </a:outerShdw>
                </a:effectLst>
              </a:rPr>
              <a:t>* modifica D.lgs. 56/2017</a:t>
            </a:r>
          </a:p>
          <a:p>
            <a:pPr>
              <a:defRPr/>
            </a:pPr>
            <a:r>
              <a:rPr lang="it-IT" altLang="it-IT" sz="2200" b="1" dirty="0">
                <a:solidFill>
                  <a:srgbClr val="FF0000"/>
                </a:solidFill>
              </a:rPr>
              <a:t>c</a:t>
            </a:r>
            <a:r>
              <a:rPr lang="it-IT" altLang="it-IT" sz="2200" b="1" u="sng" dirty="0">
                <a:solidFill>
                  <a:srgbClr val="FF0000"/>
                </a:solidFill>
              </a:rPr>
              <a:t>) lavori di importo pari o superiore a 150.000 euro e inferiore a 1.000.000 di euro, mediante la procedura negoziata </a:t>
            </a:r>
            <a:r>
              <a:rPr lang="it-IT" altLang="it-IT" sz="2200" b="1" u="sng" dirty="0">
                <a:solidFill>
                  <a:schemeClr val="accent1">
                    <a:lumMod val="50000"/>
                  </a:schemeClr>
                </a:solidFill>
              </a:rPr>
              <a:t>(</a:t>
            </a:r>
            <a:r>
              <a:rPr lang="it-IT" altLang="it-IT" sz="2200" b="1" u="sng" strike="sngStrike" dirty="0">
                <a:solidFill>
                  <a:schemeClr val="accent1">
                    <a:lumMod val="50000"/>
                  </a:schemeClr>
                </a:solidFill>
              </a:rPr>
              <a:t>art. 63</a:t>
            </a:r>
            <a:r>
              <a:rPr lang="it-IT" altLang="it-IT" sz="2200" u="sng" dirty="0">
                <a:solidFill>
                  <a:schemeClr val="accent1">
                    <a:lumMod val="50000"/>
                  </a:schemeClr>
                </a:solidFill>
                <a:effectLst>
                  <a:outerShdw blurRad="38100" dist="38100" dir="2700000" algn="tl">
                    <a:srgbClr val="000000">
                      <a:alpha val="43137"/>
                    </a:srgbClr>
                  </a:outerShdw>
                </a:effectLst>
              </a:rPr>
              <a:t>*</a:t>
            </a:r>
            <a:r>
              <a:rPr lang="it-IT" altLang="it-IT" sz="2200" b="1" u="sng" dirty="0">
                <a:solidFill>
                  <a:schemeClr val="accent1">
                    <a:lumMod val="50000"/>
                  </a:schemeClr>
                </a:solidFill>
              </a:rPr>
              <a:t>)</a:t>
            </a:r>
            <a:r>
              <a:rPr lang="it-IT" altLang="it-IT" sz="2200" b="1" dirty="0">
                <a:solidFill>
                  <a:schemeClr val="accent1">
                    <a:lumMod val="50000"/>
                  </a:schemeClr>
                </a:solidFill>
              </a:rPr>
              <a:t> </a:t>
            </a:r>
            <a:r>
              <a:rPr lang="it-IT" altLang="it-IT" sz="2200" dirty="0"/>
              <a:t>con consultazione di almeno </a:t>
            </a:r>
            <a:r>
              <a:rPr lang="it-IT" altLang="it-IT" sz="2200" dirty="0">
                <a:solidFill>
                  <a:schemeClr val="accent1">
                    <a:lumMod val="50000"/>
                  </a:schemeClr>
                </a:solidFill>
                <a:effectLst>
                  <a:outerShdw blurRad="38100" dist="38100" dir="2700000" algn="tl">
                    <a:srgbClr val="000000">
                      <a:alpha val="43137"/>
                    </a:srgbClr>
                  </a:outerShdw>
                </a:effectLst>
              </a:rPr>
              <a:t>15*</a:t>
            </a:r>
            <a:r>
              <a:rPr lang="it-IT" altLang="it-IT" sz="2200" dirty="0"/>
              <a:t> operatori economici; </a:t>
            </a:r>
            <a:r>
              <a:rPr lang="it-IT" altLang="it-IT" sz="2200" i="1" dirty="0">
                <a:solidFill>
                  <a:schemeClr val="accent1">
                    <a:lumMod val="50000"/>
                  </a:schemeClr>
                </a:solidFill>
                <a:effectLst>
                  <a:outerShdw blurRad="38100" dist="38100" dir="2700000" algn="tl">
                    <a:srgbClr val="000000">
                      <a:alpha val="43137"/>
                    </a:srgbClr>
                  </a:outerShdw>
                </a:effectLst>
              </a:rPr>
              <a:t>* da D.lgs. 56/2017</a:t>
            </a:r>
            <a:endParaRPr lang="it-IT" altLang="it-IT" sz="2200" dirty="0"/>
          </a:p>
          <a:p>
            <a:pPr>
              <a:defRPr/>
            </a:pPr>
            <a:r>
              <a:rPr lang="it-IT" altLang="it-IT" sz="2200" b="1" dirty="0">
                <a:solidFill>
                  <a:srgbClr val="FF0000"/>
                </a:solidFill>
              </a:rPr>
              <a:t>d) </a:t>
            </a:r>
            <a:r>
              <a:rPr lang="it-IT" altLang="it-IT" sz="2200" b="1" u="sng" dirty="0">
                <a:solidFill>
                  <a:srgbClr val="FF0000"/>
                </a:solidFill>
              </a:rPr>
              <a:t>per i lavori di importo pari o superiore a 1.000.000 di euro</a:t>
            </a:r>
            <a:r>
              <a:rPr lang="it-IT" altLang="it-IT" sz="2200" b="1" dirty="0">
                <a:solidFill>
                  <a:srgbClr val="FF0000"/>
                </a:solidFill>
              </a:rPr>
              <a:t> </a:t>
            </a:r>
            <a:r>
              <a:rPr lang="it-IT" altLang="it-IT" sz="2200" dirty="0"/>
              <a:t>con ricorso alle procedure ordinarie </a:t>
            </a:r>
            <a:r>
              <a:rPr lang="it-IT" altLang="it-IT" sz="2200" i="1" dirty="0">
                <a:solidFill>
                  <a:schemeClr val="accent1">
                    <a:lumMod val="50000"/>
                  </a:schemeClr>
                </a:solidFill>
                <a:effectLst>
                  <a:outerShdw blurRad="38100" dist="38100" dir="2700000" algn="tl">
                    <a:srgbClr val="000000">
                      <a:alpha val="43137"/>
                    </a:srgbClr>
                  </a:outerShdw>
                </a:effectLst>
              </a:rPr>
              <a:t>fermo art. 95, co</a:t>
            </a:r>
            <a:r>
              <a:rPr lang="it-IT" altLang="it-IT" sz="2200" i="1" dirty="0" err="1">
                <a:solidFill>
                  <a:schemeClr val="accent1">
                    <a:lumMod val="50000"/>
                  </a:schemeClr>
                </a:solidFill>
                <a:effectLst>
                  <a:outerShdw blurRad="38100" dist="38100" dir="2700000" algn="tl">
                    <a:srgbClr val="000000">
                      <a:alpha val="43137"/>
                    </a:srgbClr>
                  </a:outerShdw>
                </a:effectLst>
              </a:rPr>
              <a:t>.4</a:t>
            </a:r>
            <a:r>
              <a:rPr lang="it-IT" altLang="it-IT" sz="2200" i="1" dirty="0">
                <a:solidFill>
                  <a:schemeClr val="accent1">
                    <a:lumMod val="50000"/>
                  </a:schemeClr>
                </a:solidFill>
                <a:effectLst>
                  <a:outerShdw blurRad="38100" dist="38100" dir="2700000" algn="tl">
                    <a:srgbClr val="000000">
                      <a:alpha val="43137"/>
                    </a:srgbClr>
                  </a:outerShdw>
                </a:effectLst>
              </a:rPr>
              <a:t>, </a:t>
            </a:r>
            <a:r>
              <a:rPr lang="it-IT" altLang="it-IT" sz="2200" i="1" dirty="0" err="1">
                <a:solidFill>
                  <a:schemeClr val="accent1">
                    <a:lumMod val="50000"/>
                  </a:schemeClr>
                </a:solidFill>
                <a:effectLst>
                  <a:outerShdw blurRad="38100" dist="38100" dir="2700000" algn="tl">
                    <a:srgbClr val="000000">
                      <a:alpha val="43137"/>
                    </a:srgbClr>
                  </a:outerShdw>
                </a:effectLst>
              </a:rPr>
              <a:t>lett.a</a:t>
            </a:r>
            <a:r>
              <a:rPr lang="it-IT" altLang="it-IT" sz="2200" dirty="0" err="1"/>
              <a:t>.</a:t>
            </a:r>
            <a:endParaRPr lang="it-IT" altLang="it-IT" sz="2200" dirty="0"/>
          </a:p>
        </p:txBody>
      </p:sp>
      <p:sp>
        <p:nvSpPr>
          <p:cNvPr id="12293" name="Segnaposto piè di pagina 1"/>
          <p:cNvSpPr>
            <a:spLocks noGrp="1"/>
          </p:cNvSpPr>
          <p:nvPr>
            <p:ph type="ftr" sz="quarter" idx="10"/>
          </p:nvPr>
        </p:nvSpPr>
        <p:spPr>
          <a:noFill/>
          <a:ln>
            <a:miter lim="800000"/>
            <a:headEnd/>
            <a:tailEnd/>
          </a:ln>
        </p:spPr>
        <p:txBody>
          <a:bodyPr/>
          <a:lstStyle/>
          <a:p>
            <a:r>
              <a:rPr lang="it-IT" dirty="0"/>
              <a:t>A cura di Marco Magrini</a:t>
            </a:r>
          </a:p>
        </p:txBody>
      </p:sp>
      <p:sp>
        <p:nvSpPr>
          <p:cNvPr id="12294" name="Segnaposto numero diapositiva 2"/>
          <p:cNvSpPr>
            <a:spLocks noGrp="1"/>
          </p:cNvSpPr>
          <p:nvPr>
            <p:ph type="sldNum" sz="quarter" idx="11"/>
          </p:nvPr>
        </p:nvSpPr>
        <p:spPr>
          <a:noFill/>
          <a:ln>
            <a:miter lim="800000"/>
            <a:headEnd/>
            <a:tailEnd/>
          </a:ln>
        </p:spPr>
        <p:txBody>
          <a:bodyPr/>
          <a:lstStyle/>
          <a:p>
            <a:fld id="{D28F4642-A3A1-48AB-80D2-F4639C896727}" type="slidenum">
              <a:rPr lang="it-IT" altLang="it-IT"/>
              <a:pPr/>
              <a:t>21</a:t>
            </a:fld>
            <a:endParaRPr lang="it-IT" altLang="it-IT"/>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126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83099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5 </a:t>
            </a:r>
            <a:r>
              <a:rPr lang="it-IT" altLang="it-IT" sz="2400" b="1" i="1" u="sng" dirty="0">
                <a:effectLst>
                  <a:outerShdw blurRad="38100" dist="38100" dir="2700000" algn="tl">
                    <a:srgbClr val="000000">
                      <a:alpha val="43137"/>
                    </a:srgbClr>
                  </a:outerShdw>
                </a:effectLst>
              </a:rPr>
              <a:t>(Requisiti)</a:t>
            </a:r>
          </a:p>
          <a:p>
            <a:pPr>
              <a:defRPr/>
            </a:pPr>
            <a:r>
              <a:rPr lang="it-IT" altLang="it-IT" sz="2400" b="1" u="sng" dirty="0">
                <a:effectLst>
                  <a:outerShdw blurRad="38100" dist="38100" dir="2700000" algn="tl">
                    <a:srgbClr val="000000">
                      <a:alpha val="43137"/>
                    </a:srgbClr>
                  </a:outerShdw>
                </a:effectLst>
              </a:rPr>
              <a:t>Modificato dal D.lgs. 56/2017 </a:t>
            </a:r>
            <a:r>
              <a:rPr lang="it-IT" altLang="it-IT" sz="2400" b="1" dirty="0">
                <a:effectLst>
                  <a:outerShdw blurRad="38100" dist="38100" dir="2700000" algn="tl">
                    <a:srgbClr val="000000">
                      <a:alpha val="43137"/>
                    </a:srgbClr>
                  </a:outerShdw>
                </a:effectLst>
              </a:rPr>
              <a:t>              </a:t>
            </a:r>
            <a:r>
              <a:rPr lang="it-IT" altLang="it-IT" sz="2400" b="1" i="1" u="sng" dirty="0">
                <a:solidFill>
                  <a:schemeClr val="accent1">
                    <a:lumMod val="50000"/>
                  </a:schemeClr>
                </a:solidFill>
                <a:effectLst>
                  <a:outerShdw blurRad="38100" dist="38100" dir="2700000" algn="tl">
                    <a:srgbClr val="000000">
                      <a:alpha val="43137"/>
                    </a:srgbClr>
                  </a:outerShdw>
                </a:effectLst>
              </a:rPr>
              <a:t>Prima</a:t>
            </a:r>
            <a:endParaRPr lang="it-IT" altLang="it-IT" sz="2300" i="1" dirty="0">
              <a:solidFill>
                <a:schemeClr val="accent1">
                  <a:lumMod val="50000"/>
                </a:schemeClr>
              </a:solidFill>
            </a:endParaRPr>
          </a:p>
        </p:txBody>
      </p:sp>
      <p:sp>
        <p:nvSpPr>
          <p:cNvPr id="1126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1270" name="Segnaposto numero diapositiva 2"/>
          <p:cNvSpPr>
            <a:spLocks noGrp="1"/>
          </p:cNvSpPr>
          <p:nvPr>
            <p:ph type="sldNum" sz="quarter" idx="11"/>
          </p:nvPr>
        </p:nvSpPr>
        <p:spPr>
          <a:noFill/>
          <a:ln>
            <a:miter lim="800000"/>
            <a:headEnd/>
            <a:tailEnd/>
          </a:ln>
        </p:spPr>
        <p:txBody>
          <a:bodyPr/>
          <a:lstStyle/>
          <a:p>
            <a:fld id="{D641F43B-C3A4-4A0E-A462-A7B26B5FF84A}" type="slidenum">
              <a:rPr lang="it-IT" altLang="it-IT"/>
              <a:pPr/>
              <a:t>22</a:t>
            </a:fld>
            <a:endParaRPr lang="it-IT" altLang="it-IT"/>
          </a:p>
        </p:txBody>
      </p:sp>
      <p:pic>
        <p:nvPicPr>
          <p:cNvPr id="4098" name="Picture 2"/>
          <p:cNvPicPr>
            <a:picLocks noChangeAspect="1" noChangeArrowheads="1"/>
          </p:cNvPicPr>
          <p:nvPr/>
        </p:nvPicPr>
        <p:blipFill>
          <a:blip r:embed="rId2" cstate="print"/>
          <a:srcRect/>
          <a:stretch>
            <a:fillRect/>
          </a:stretch>
        </p:blipFill>
        <p:spPr bwMode="auto">
          <a:xfrm>
            <a:off x="323528" y="2300288"/>
            <a:ext cx="8424936" cy="3937024"/>
          </a:xfrm>
          <a:prstGeom prst="rect">
            <a:avLst/>
          </a:prstGeom>
          <a:noFill/>
          <a:ln w="9525">
            <a:noFill/>
            <a:miter lim="800000"/>
            <a:headEnd/>
            <a:tailEnd/>
          </a:ln>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126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83099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5 </a:t>
            </a:r>
            <a:r>
              <a:rPr lang="it-IT" altLang="it-IT" sz="2400" b="1" i="1" u="sng" dirty="0">
                <a:effectLst>
                  <a:outerShdw blurRad="38100" dist="38100" dir="2700000" algn="tl">
                    <a:srgbClr val="000000">
                      <a:alpha val="43137"/>
                    </a:srgbClr>
                  </a:outerShdw>
                </a:effectLst>
              </a:rPr>
              <a:t>(Requisiti)</a:t>
            </a:r>
            <a:endParaRPr lang="it-IT" altLang="it-IT" sz="2400" b="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Modificato dal D.lgs. 56/2017 </a:t>
            </a:r>
            <a:r>
              <a:rPr lang="it-IT" altLang="it-IT" sz="2400" b="1" dirty="0">
                <a:effectLst>
                  <a:outerShdw blurRad="38100" dist="38100" dir="2700000" algn="tl">
                    <a:srgbClr val="000000">
                      <a:alpha val="43137"/>
                    </a:srgbClr>
                  </a:outerShdw>
                </a:effectLst>
              </a:rPr>
              <a:t>              </a:t>
            </a:r>
            <a:r>
              <a:rPr lang="it-IT" altLang="it-IT" sz="2400" b="1" i="1" u="sng" dirty="0">
                <a:solidFill>
                  <a:schemeClr val="accent1">
                    <a:lumMod val="50000"/>
                  </a:schemeClr>
                </a:solidFill>
                <a:effectLst>
                  <a:outerShdw blurRad="38100" dist="38100" dir="2700000" algn="tl">
                    <a:srgbClr val="000000">
                      <a:alpha val="43137"/>
                    </a:srgbClr>
                  </a:outerShdw>
                </a:effectLst>
              </a:rPr>
              <a:t>Dopo</a:t>
            </a:r>
            <a:endParaRPr lang="it-IT" altLang="it-IT" sz="2300" i="1" dirty="0">
              <a:solidFill>
                <a:schemeClr val="accent1">
                  <a:lumMod val="50000"/>
                </a:schemeClr>
              </a:solidFill>
            </a:endParaRPr>
          </a:p>
        </p:txBody>
      </p:sp>
      <p:sp>
        <p:nvSpPr>
          <p:cNvPr id="1126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1270" name="Segnaposto numero diapositiva 2"/>
          <p:cNvSpPr>
            <a:spLocks noGrp="1"/>
          </p:cNvSpPr>
          <p:nvPr>
            <p:ph type="sldNum" sz="quarter" idx="11"/>
          </p:nvPr>
        </p:nvSpPr>
        <p:spPr>
          <a:noFill/>
          <a:ln>
            <a:miter lim="800000"/>
            <a:headEnd/>
            <a:tailEnd/>
          </a:ln>
        </p:spPr>
        <p:txBody>
          <a:bodyPr/>
          <a:lstStyle/>
          <a:p>
            <a:fld id="{D641F43B-C3A4-4A0E-A462-A7B26B5FF84A}" type="slidenum">
              <a:rPr lang="it-IT" altLang="it-IT"/>
              <a:pPr/>
              <a:t>23</a:t>
            </a:fld>
            <a:endParaRPr lang="it-IT" altLang="it-IT"/>
          </a:p>
        </p:txBody>
      </p:sp>
      <p:pic>
        <p:nvPicPr>
          <p:cNvPr id="5122" name="Picture 2"/>
          <p:cNvPicPr>
            <a:picLocks noChangeAspect="1" noChangeArrowheads="1"/>
          </p:cNvPicPr>
          <p:nvPr/>
        </p:nvPicPr>
        <p:blipFill>
          <a:blip r:embed="rId2" cstate="print"/>
          <a:srcRect/>
          <a:stretch>
            <a:fillRect/>
          </a:stretch>
        </p:blipFill>
        <p:spPr bwMode="auto">
          <a:xfrm>
            <a:off x="323528" y="2295524"/>
            <a:ext cx="8496944" cy="3941788"/>
          </a:xfrm>
          <a:prstGeom prst="rect">
            <a:avLst/>
          </a:prstGeom>
          <a:noFill/>
          <a:ln w="9525">
            <a:noFill/>
            <a:miter lim="800000"/>
            <a:headEnd/>
            <a:tailEnd/>
          </a:ln>
        </p:spPr>
      </p:pic>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331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12432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6</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u="sng" dirty="0">
                <a:effectLst>
                  <a:outerShdw blurRad="38100" dist="38100" dir="2700000" algn="tl">
                    <a:srgbClr val="000000">
                      <a:alpha val="43137"/>
                    </a:srgbClr>
                  </a:outerShdw>
                </a:effectLst>
              </a:rPr>
              <a:t>Procedure:</a:t>
            </a:r>
          </a:p>
          <a:p>
            <a:pPr>
              <a:defRPr/>
            </a:pPr>
            <a:r>
              <a:rPr lang="it-IT" altLang="it-IT" sz="2400" b="1" dirty="0"/>
              <a:t>Per  lo svolgimento  delle  procedure degli </a:t>
            </a:r>
            <a:r>
              <a:rPr lang="it-IT" altLang="it-IT" sz="2400" b="1" u="sng" dirty="0">
                <a:effectLst>
                  <a:outerShdw blurRad="38100" dist="38100" dir="2700000" algn="tl">
                    <a:srgbClr val="000000">
                      <a:alpha val="43137"/>
                    </a:srgbClr>
                  </a:outerShdw>
                </a:effectLst>
              </a:rPr>
              <a:t>acquisti Sotto Soglia</a:t>
            </a:r>
            <a:r>
              <a:rPr lang="it-IT" altLang="it-IT" sz="2400" b="1" dirty="0"/>
              <a:t> le stazioni appaltanti possono procedere attraverso un </a:t>
            </a:r>
            <a:r>
              <a:rPr lang="it-IT" altLang="it-IT" sz="2400" b="1" dirty="0">
                <a:effectLst>
                  <a:outerShdw blurRad="38100" dist="38100" dir="2700000" algn="tl">
                    <a:srgbClr val="000000">
                      <a:alpha val="43137"/>
                    </a:srgbClr>
                  </a:outerShdw>
                </a:effectLst>
              </a:rPr>
              <a:t>mercato elettronico che consenta acquisti telematici basati su un sistema che attua procedure di  scelta del contraente  interamente  gestite  per via elettronica</a:t>
            </a:r>
            <a:r>
              <a:rPr lang="it-IT" altLang="it-IT" sz="2400" b="1" dirty="0"/>
              <a:t>.   </a:t>
            </a:r>
          </a:p>
          <a:p>
            <a:pPr>
              <a:defRPr/>
            </a:pPr>
            <a:endParaRPr lang="it-IT" altLang="it-IT" sz="1200" b="1" dirty="0">
              <a:effectLst>
                <a:outerShdw blurRad="38100" dist="38100" dir="2700000" algn="tl">
                  <a:srgbClr val="000000">
                    <a:alpha val="43137"/>
                  </a:srgbClr>
                </a:outerShdw>
              </a:effectLst>
            </a:endParaRPr>
          </a:p>
          <a:p>
            <a:pPr>
              <a:defRPr/>
            </a:pPr>
            <a:r>
              <a:rPr lang="it-IT" altLang="it-IT" sz="2400" b="1" dirty="0">
                <a:effectLst>
                  <a:outerShdw blurRad="38100" dist="38100" dir="2700000" algn="tl">
                    <a:srgbClr val="000000">
                      <a:alpha val="43137"/>
                    </a:srgbClr>
                  </a:outerShdw>
                </a:effectLst>
              </a:rPr>
              <a:t>Il MEF,  avvalendosi  di  CONSIP  SpA,  mette  a disposizione  delle  stazioni  appaltanti  il  mercato   elettronico delle pubbliche amministrazioni - MEPA.</a:t>
            </a:r>
            <a:endParaRPr lang="it-IT" altLang="it-IT" sz="2400" dirty="0">
              <a:effectLst>
                <a:outerShdw blurRad="38100" dist="38100" dir="2700000" algn="tl">
                  <a:srgbClr val="000000">
                    <a:alpha val="43137"/>
                  </a:srgbClr>
                </a:outerShdw>
              </a:effectLst>
            </a:endParaRPr>
          </a:p>
        </p:txBody>
      </p:sp>
      <p:sp>
        <p:nvSpPr>
          <p:cNvPr id="1331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3318" name="Segnaposto numero diapositiva 2"/>
          <p:cNvSpPr>
            <a:spLocks noGrp="1"/>
          </p:cNvSpPr>
          <p:nvPr>
            <p:ph type="sldNum" sz="quarter" idx="11"/>
          </p:nvPr>
        </p:nvSpPr>
        <p:spPr>
          <a:noFill/>
          <a:ln>
            <a:miter lim="800000"/>
            <a:headEnd/>
            <a:tailEnd/>
          </a:ln>
        </p:spPr>
        <p:txBody>
          <a:bodyPr/>
          <a:lstStyle/>
          <a:p>
            <a:fld id="{BF4C33F9-F45C-40BD-B45F-DB6D388B4D42}" type="slidenum">
              <a:rPr lang="it-IT" altLang="it-IT"/>
              <a:pPr/>
              <a:t>24</a:t>
            </a:fld>
            <a:endParaRPr lang="it-IT" altLang="it-IT"/>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126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83099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6-bis </a:t>
            </a:r>
            <a:r>
              <a:rPr lang="it-IT" altLang="it-IT" sz="2400" b="1" i="1" u="sng" dirty="0">
                <a:effectLst>
                  <a:outerShdw blurRad="38100" dist="38100" dir="2700000" algn="tl">
                    <a:srgbClr val="000000">
                      <a:alpha val="43137"/>
                    </a:srgbClr>
                  </a:outerShdw>
                </a:effectLst>
              </a:rPr>
              <a:t>(Procedure)</a:t>
            </a:r>
            <a:endParaRPr lang="it-IT" altLang="it-IT" sz="2400" b="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Modificato dal D.lgs. 56/2017 </a:t>
            </a:r>
            <a:r>
              <a:rPr lang="it-IT" altLang="it-IT" sz="2400" b="1" dirty="0">
                <a:effectLst>
                  <a:outerShdw blurRad="38100" dist="38100" dir="2700000" algn="tl">
                    <a:srgbClr val="000000">
                      <a:alpha val="43137"/>
                    </a:srgbClr>
                  </a:outerShdw>
                </a:effectLst>
              </a:rPr>
              <a:t>              </a:t>
            </a:r>
            <a:r>
              <a:rPr lang="it-IT" altLang="it-IT" sz="2400" b="1" i="1" u="sng" dirty="0">
                <a:solidFill>
                  <a:schemeClr val="accent1">
                    <a:lumMod val="50000"/>
                  </a:schemeClr>
                </a:solidFill>
                <a:effectLst>
                  <a:outerShdw blurRad="38100" dist="38100" dir="2700000" algn="tl">
                    <a:srgbClr val="000000">
                      <a:alpha val="43137"/>
                    </a:srgbClr>
                  </a:outerShdw>
                </a:effectLst>
              </a:rPr>
              <a:t>Nuovo</a:t>
            </a:r>
            <a:endParaRPr lang="it-IT" altLang="it-IT" sz="2300" i="1" dirty="0">
              <a:solidFill>
                <a:schemeClr val="accent1">
                  <a:lumMod val="50000"/>
                </a:schemeClr>
              </a:solidFill>
            </a:endParaRPr>
          </a:p>
        </p:txBody>
      </p:sp>
      <p:sp>
        <p:nvSpPr>
          <p:cNvPr id="1126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1270" name="Segnaposto numero diapositiva 2"/>
          <p:cNvSpPr>
            <a:spLocks noGrp="1"/>
          </p:cNvSpPr>
          <p:nvPr>
            <p:ph type="sldNum" sz="quarter" idx="11"/>
          </p:nvPr>
        </p:nvSpPr>
        <p:spPr>
          <a:noFill/>
          <a:ln>
            <a:miter lim="800000"/>
            <a:headEnd/>
            <a:tailEnd/>
          </a:ln>
        </p:spPr>
        <p:txBody>
          <a:bodyPr/>
          <a:lstStyle/>
          <a:p>
            <a:fld id="{D641F43B-C3A4-4A0E-A462-A7B26B5FF84A}" type="slidenum">
              <a:rPr lang="it-IT" altLang="it-IT"/>
              <a:pPr/>
              <a:t>25</a:t>
            </a:fld>
            <a:endParaRPr lang="it-IT" altLang="it-IT"/>
          </a:p>
        </p:txBody>
      </p:sp>
      <p:pic>
        <p:nvPicPr>
          <p:cNvPr id="6146" name="Picture 2"/>
          <p:cNvPicPr>
            <a:picLocks noChangeAspect="1" noChangeArrowheads="1"/>
          </p:cNvPicPr>
          <p:nvPr/>
        </p:nvPicPr>
        <p:blipFill>
          <a:blip r:embed="rId2" cstate="print"/>
          <a:srcRect/>
          <a:stretch>
            <a:fillRect/>
          </a:stretch>
        </p:blipFill>
        <p:spPr bwMode="auto">
          <a:xfrm>
            <a:off x="179512" y="2247900"/>
            <a:ext cx="8712968" cy="4061420"/>
          </a:xfrm>
          <a:prstGeom prst="rect">
            <a:avLst/>
          </a:prstGeom>
          <a:noFill/>
          <a:ln w="9525">
            <a:noFill/>
            <a:miter lim="800000"/>
            <a:headEnd/>
            <a:tailEnd/>
          </a:ln>
        </p:spPr>
      </p:pic>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433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67836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LINEE GUIDA A.N.A.C.</a:t>
            </a:r>
            <a:r>
              <a:rPr lang="it-IT" altLang="it-IT" sz="2400" u="sng" dirty="0">
                <a:effectLst>
                  <a:outerShdw blurRad="38100" dist="38100" dir="2700000" algn="tl">
                    <a:srgbClr val="000000">
                      <a:alpha val="43137"/>
                    </a:srgbClr>
                  </a:outerShdw>
                </a:effectLst>
              </a:rPr>
              <a:t>:</a:t>
            </a:r>
          </a:p>
          <a:p>
            <a:pPr>
              <a:defRPr/>
            </a:pPr>
            <a:r>
              <a:rPr lang="it-IT" altLang="it-IT" sz="2400" b="1" dirty="0">
                <a:effectLst>
                  <a:outerShdw blurRad="38100" dist="38100" dir="2700000" algn="tl">
                    <a:srgbClr val="000000">
                      <a:alpha val="43137"/>
                    </a:srgbClr>
                  </a:outerShdw>
                </a:effectLst>
              </a:rPr>
              <a:t>ANAC</a:t>
            </a:r>
            <a:r>
              <a:rPr lang="it-IT" altLang="it-IT" sz="2400" b="1" dirty="0"/>
              <a:t> con proprie linee guida, </a:t>
            </a:r>
            <a:r>
              <a:rPr lang="it-IT" altLang="it-IT" sz="2400" b="1" i="1" dirty="0"/>
              <a:t>da adottare entro 90 giorni  dalla data di entrata in vigore del Codice</a:t>
            </a:r>
            <a:r>
              <a:rPr lang="it-IT" altLang="it-IT" sz="2400" b="1" dirty="0"/>
              <a:t>, stabilisce  le  modalità di dettaglio per supportare le stazioni  appaltanti  e  migliorare  la  qualità delle procedure dell’art. 36, delle  indagini  di  mercato, nonché per la formazione e gestione degli elenchi degli operatori economici.</a:t>
            </a:r>
          </a:p>
          <a:p>
            <a:pPr>
              <a:defRPr/>
            </a:pPr>
            <a:r>
              <a:rPr lang="it-IT" altLang="it-IT" sz="2400" b="1" i="1" dirty="0">
                <a:effectLst>
                  <a:outerShdw blurRad="38100" dist="38100" dir="2700000" algn="tl">
                    <a:srgbClr val="000000">
                      <a:alpha val="43137"/>
                    </a:srgbClr>
                  </a:outerShdw>
                </a:effectLst>
              </a:rPr>
              <a:t>N.B. Fino all'adozione di dette linee guida, si applica l'articolo 216, co. 9 del Codice</a:t>
            </a:r>
          </a:p>
          <a:p>
            <a:pPr>
              <a:defRPr/>
            </a:pPr>
            <a:r>
              <a:rPr lang="it-IT" altLang="it-IT" sz="2400" i="1" dirty="0">
                <a:effectLst>
                  <a:outerShdw blurRad="38100" dist="38100" dir="2700000" algn="tl">
                    <a:srgbClr val="000000">
                      <a:alpha val="43137"/>
                    </a:srgbClr>
                  </a:outerShdw>
                </a:effectLst>
              </a:rPr>
              <a:t>(avviso pubblicato sul profilo del committente per un  periodo  non  inferiore  a 15 giorni …)</a:t>
            </a:r>
          </a:p>
        </p:txBody>
      </p:sp>
      <p:sp>
        <p:nvSpPr>
          <p:cNvPr id="1434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4342" name="Segnaposto numero diapositiva 2"/>
          <p:cNvSpPr>
            <a:spLocks noGrp="1"/>
          </p:cNvSpPr>
          <p:nvPr>
            <p:ph type="sldNum" sz="quarter" idx="11"/>
          </p:nvPr>
        </p:nvSpPr>
        <p:spPr>
          <a:noFill/>
          <a:ln>
            <a:miter lim="800000"/>
            <a:headEnd/>
            <a:tailEnd/>
          </a:ln>
        </p:spPr>
        <p:txBody>
          <a:bodyPr/>
          <a:lstStyle/>
          <a:p>
            <a:fld id="{6A1B2784-4A75-4637-BF63-70409AEFCE5A}" type="slidenum">
              <a:rPr lang="it-IT" altLang="it-IT"/>
              <a:pPr/>
              <a:t>26</a:t>
            </a:fld>
            <a:endParaRPr lang="it-IT" altLang="it-IT"/>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433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83099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LINEE GUIDA A.N.A.C. – </a:t>
            </a:r>
            <a:r>
              <a:rPr lang="it-IT" altLang="it-IT" sz="2400" b="1" u="sng" dirty="0">
                <a:solidFill>
                  <a:schemeClr val="accent1">
                    <a:lumMod val="50000"/>
                  </a:schemeClr>
                </a:solidFill>
                <a:effectLst>
                  <a:outerShdw blurRad="38100" dist="38100" dir="2700000" algn="tl">
                    <a:srgbClr val="000000">
                      <a:alpha val="43137"/>
                    </a:srgbClr>
                  </a:outerShdw>
                </a:effectLst>
              </a:rPr>
              <a:t>modifica D.lgs. 56/2017</a:t>
            </a:r>
            <a:endParaRPr lang="it-IT" altLang="it-IT" sz="2400" i="1" dirty="0">
              <a:solidFill>
                <a:schemeClr val="accent1">
                  <a:lumMod val="50000"/>
                </a:schemeClr>
              </a:solidFill>
              <a:effectLst>
                <a:outerShdw blurRad="38100" dist="38100" dir="2700000" algn="tl">
                  <a:srgbClr val="000000">
                    <a:alpha val="43137"/>
                  </a:srgbClr>
                </a:outerShdw>
              </a:effectLst>
            </a:endParaRPr>
          </a:p>
        </p:txBody>
      </p:sp>
      <p:sp>
        <p:nvSpPr>
          <p:cNvPr id="1434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4342" name="Segnaposto numero diapositiva 2"/>
          <p:cNvSpPr>
            <a:spLocks noGrp="1"/>
          </p:cNvSpPr>
          <p:nvPr>
            <p:ph type="sldNum" sz="quarter" idx="11"/>
          </p:nvPr>
        </p:nvSpPr>
        <p:spPr>
          <a:noFill/>
          <a:ln>
            <a:miter lim="800000"/>
            <a:headEnd/>
            <a:tailEnd/>
          </a:ln>
        </p:spPr>
        <p:txBody>
          <a:bodyPr/>
          <a:lstStyle/>
          <a:p>
            <a:fld id="{6A1B2784-4A75-4637-BF63-70409AEFCE5A}" type="slidenum">
              <a:rPr lang="it-IT" altLang="it-IT"/>
              <a:pPr/>
              <a:t>27</a:t>
            </a:fld>
            <a:endParaRPr lang="it-IT" altLang="it-IT"/>
          </a:p>
        </p:txBody>
      </p:sp>
      <p:pic>
        <p:nvPicPr>
          <p:cNvPr id="7170" name="Picture 2"/>
          <p:cNvPicPr>
            <a:picLocks noChangeAspect="1" noChangeArrowheads="1"/>
          </p:cNvPicPr>
          <p:nvPr/>
        </p:nvPicPr>
        <p:blipFill>
          <a:blip r:embed="rId2" cstate="print"/>
          <a:srcRect/>
          <a:stretch>
            <a:fillRect/>
          </a:stretch>
        </p:blipFill>
        <p:spPr bwMode="auto">
          <a:xfrm>
            <a:off x="251520" y="2281238"/>
            <a:ext cx="8568952" cy="4028082"/>
          </a:xfrm>
          <a:prstGeom prst="rect">
            <a:avLst/>
          </a:prstGeom>
          <a:noFill/>
          <a:ln w="9525">
            <a:noFill/>
            <a:miter lim="800000"/>
            <a:headEnd/>
            <a:tailEnd/>
          </a:ln>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433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292387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LINEE GUIDA A.N.A.C. – </a:t>
            </a:r>
            <a:r>
              <a:rPr lang="it-IT" altLang="it-IT" sz="2400" b="1" u="sng" dirty="0">
                <a:solidFill>
                  <a:schemeClr val="accent1">
                    <a:lumMod val="50000"/>
                  </a:schemeClr>
                </a:solidFill>
                <a:effectLst>
                  <a:outerShdw blurRad="38100" dist="38100" dir="2700000" algn="tl">
                    <a:srgbClr val="000000">
                      <a:alpha val="43137"/>
                    </a:srgbClr>
                  </a:outerShdw>
                </a:effectLst>
              </a:rPr>
              <a:t>modifica D.lgs. 56/2017</a:t>
            </a:r>
            <a:endParaRPr lang="it-IT" altLang="it-IT" sz="2400" b="1" dirty="0">
              <a:solidFill>
                <a:schemeClr val="accent1">
                  <a:lumMod val="50000"/>
                </a:schemeClr>
              </a:solidFill>
              <a:effectLst>
                <a:outerShdw blurRad="38100" dist="38100" dir="2700000" algn="tl">
                  <a:srgbClr val="000000">
                    <a:alpha val="43137"/>
                  </a:srgbClr>
                </a:outerShdw>
              </a:effectLst>
            </a:endParaRPr>
          </a:p>
          <a:p>
            <a:pPr>
              <a:defRPr/>
            </a:pPr>
            <a:endParaRPr lang="it-IT" altLang="it-IT" sz="2400" b="1" i="1" dirty="0">
              <a:solidFill>
                <a:schemeClr val="accent1">
                  <a:lumMod val="50000"/>
                </a:schemeClr>
              </a:solidFill>
              <a:effectLst>
                <a:outerShdw blurRad="38100" dist="38100" dir="2700000" algn="tl">
                  <a:srgbClr val="000000">
                    <a:alpha val="43137"/>
                  </a:srgbClr>
                </a:outerShdw>
              </a:effectLst>
            </a:endParaRPr>
          </a:p>
          <a:p>
            <a:pPr>
              <a:defRPr/>
            </a:pPr>
            <a:r>
              <a:rPr lang="it-IT" altLang="it-IT" sz="2800" b="1" i="1" dirty="0">
                <a:solidFill>
                  <a:schemeClr val="accent1">
                    <a:lumMod val="50000"/>
                  </a:schemeClr>
                </a:solidFill>
                <a:effectLst>
                  <a:outerShdw blurRad="38100" dist="38100" dir="2700000" algn="tl">
                    <a:srgbClr val="000000">
                      <a:alpha val="43137"/>
                    </a:srgbClr>
                  </a:outerShdw>
                </a:effectLst>
              </a:rPr>
              <a:t>Per effetto della modifica al comma 7 ,ANAC dovrà probabilmente aggiornare le linee guida già emanate di cui alla delibera n. 1097/2016 illustrata sotto</a:t>
            </a:r>
            <a:endParaRPr lang="it-IT" altLang="it-IT" sz="2800" i="1" dirty="0">
              <a:solidFill>
                <a:schemeClr val="accent1">
                  <a:lumMod val="50000"/>
                </a:schemeClr>
              </a:solidFill>
              <a:effectLst>
                <a:outerShdw blurRad="38100" dist="38100" dir="2700000" algn="tl">
                  <a:srgbClr val="000000">
                    <a:alpha val="43137"/>
                  </a:srgbClr>
                </a:outerShdw>
              </a:effectLst>
            </a:endParaRPr>
          </a:p>
        </p:txBody>
      </p:sp>
      <p:sp>
        <p:nvSpPr>
          <p:cNvPr id="1434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4342" name="Segnaposto numero diapositiva 2"/>
          <p:cNvSpPr>
            <a:spLocks noGrp="1"/>
          </p:cNvSpPr>
          <p:nvPr>
            <p:ph type="sldNum" sz="quarter" idx="11"/>
          </p:nvPr>
        </p:nvSpPr>
        <p:spPr>
          <a:noFill/>
          <a:ln>
            <a:miter lim="800000"/>
            <a:headEnd/>
            <a:tailEnd/>
          </a:ln>
        </p:spPr>
        <p:txBody>
          <a:bodyPr/>
          <a:lstStyle/>
          <a:p>
            <a:fld id="{6A1B2784-4A75-4637-BF63-70409AEFCE5A}" type="slidenum">
              <a:rPr lang="it-IT" altLang="it-IT"/>
              <a:pPr/>
              <a:t>28</a:t>
            </a:fld>
            <a:endParaRPr lang="it-IT" altLang="it-IT"/>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2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144655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Alcune modifiche del D.lgs. 56/2017</a:t>
            </a:r>
          </a:p>
          <a:p>
            <a:r>
              <a:rPr lang="it-IT" sz="2200" b="1" dirty="0"/>
              <a:t>Art. 93 – </a:t>
            </a:r>
            <a:r>
              <a:rPr lang="it-IT" sz="2200" b="1" i="1" dirty="0"/>
              <a:t>Garanzie per la partecipazione alla procedura  </a:t>
            </a:r>
          </a:p>
          <a:p>
            <a:r>
              <a:rPr lang="it-IT" sz="2200" b="1" u="sng" dirty="0"/>
              <a:t>Modifica con aggiunte al comma 1</a:t>
            </a:r>
            <a:r>
              <a:rPr lang="it-IT" altLang="it-IT" sz="2200" dirty="0">
                <a:solidFill>
                  <a:schemeClr val="accent1">
                    <a:lumMod val="75000"/>
                  </a:schemeClr>
                </a:solidFill>
              </a:rPr>
              <a:t> </a:t>
            </a:r>
          </a:p>
          <a:p>
            <a:r>
              <a:rPr lang="it-IT" altLang="it-IT" sz="2200" i="1" dirty="0">
                <a:solidFill>
                  <a:schemeClr val="accent1">
                    <a:lumMod val="75000"/>
                  </a:schemeClr>
                </a:solidFill>
                <a:effectLst>
                  <a:outerShdw blurRad="38100" dist="38100" dir="2700000" algn="tl">
                    <a:srgbClr val="000000">
                      <a:alpha val="43137"/>
                    </a:srgbClr>
                  </a:outerShdw>
                </a:effectLst>
              </a:rPr>
              <a:t>(con effetti sulle procedure sotto 40.000 euro lettera a)</a:t>
            </a:r>
            <a:endParaRPr lang="it-IT" altLang="it-IT" sz="2200" i="1" u="sng" dirty="0">
              <a:effectLst>
                <a:outerShdw blurRad="38100" dist="38100" dir="2700000" algn="tl">
                  <a:srgbClr val="000000">
                    <a:alpha val="43137"/>
                  </a:srgbClr>
                </a:outerShdw>
              </a:effectLst>
            </a:endParaRPr>
          </a:p>
        </p:txBody>
      </p:sp>
      <p:sp>
        <p:nvSpPr>
          <p:cNvPr id="9221" name="Segnaposto piè di pagina 1"/>
          <p:cNvSpPr>
            <a:spLocks noGrp="1"/>
          </p:cNvSpPr>
          <p:nvPr>
            <p:ph type="ftr" sz="quarter" idx="10"/>
          </p:nvPr>
        </p:nvSpPr>
        <p:spPr>
          <a:noFill/>
          <a:ln>
            <a:miter lim="800000"/>
            <a:headEnd/>
            <a:tailEnd/>
          </a:ln>
        </p:spPr>
        <p:txBody>
          <a:bodyPr/>
          <a:lstStyle/>
          <a:p>
            <a:r>
              <a:rPr lang="it-IT" dirty="0"/>
              <a:t>A cura di Marco Magrini</a:t>
            </a:r>
          </a:p>
        </p:txBody>
      </p:sp>
      <p:sp>
        <p:nvSpPr>
          <p:cNvPr id="9222" name="Segnaposto numero diapositiva 2"/>
          <p:cNvSpPr>
            <a:spLocks noGrp="1"/>
          </p:cNvSpPr>
          <p:nvPr>
            <p:ph type="sldNum" sz="quarter" idx="11"/>
          </p:nvPr>
        </p:nvSpPr>
        <p:spPr>
          <a:noFill/>
          <a:ln>
            <a:miter lim="800000"/>
            <a:headEnd/>
            <a:tailEnd/>
          </a:ln>
        </p:spPr>
        <p:txBody>
          <a:bodyPr/>
          <a:lstStyle/>
          <a:p>
            <a:fld id="{A4EECBA2-893A-4EA7-8307-172A0B69C138}" type="slidenum">
              <a:rPr lang="it-IT" altLang="it-IT"/>
              <a:pPr/>
              <a:t>29</a:t>
            </a:fld>
            <a:endParaRPr lang="it-IT" altLang="it-IT" dirty="0"/>
          </a:p>
        </p:txBody>
      </p:sp>
      <p:pic>
        <p:nvPicPr>
          <p:cNvPr id="4098" name="Picture 2"/>
          <p:cNvPicPr>
            <a:picLocks noChangeAspect="1" noChangeArrowheads="1"/>
          </p:cNvPicPr>
          <p:nvPr/>
        </p:nvPicPr>
        <p:blipFill>
          <a:blip r:embed="rId2" cstate="print"/>
          <a:srcRect/>
          <a:stretch>
            <a:fillRect/>
          </a:stretch>
        </p:blipFill>
        <p:spPr bwMode="auto">
          <a:xfrm>
            <a:off x="179512" y="2780928"/>
            <a:ext cx="8712968" cy="3600400"/>
          </a:xfrm>
          <a:prstGeom prst="rect">
            <a:avLst/>
          </a:prstGeom>
          <a:noFill/>
          <a:ln w="9525">
            <a:noFill/>
            <a:miter lim="800000"/>
            <a:headEnd/>
            <a:tailEnd/>
          </a:ln>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512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4016484"/>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err="1">
                <a:effectLst>
                  <a:outerShdw blurRad="38100" dist="38100" dir="2700000" algn="tl">
                    <a:srgbClr val="000000">
                      <a:alpha val="43137"/>
                    </a:srgbClr>
                  </a:outerShdw>
                </a:effectLst>
              </a:rPr>
              <a:t>D.Lgs.</a:t>
            </a:r>
            <a:r>
              <a:rPr lang="it-IT" altLang="it-IT" sz="2400" b="1" u="sng" dirty="0">
                <a:effectLst>
                  <a:outerShdw blurRad="38100" dist="38100" dir="2700000" algn="tl">
                    <a:srgbClr val="000000">
                      <a:alpha val="43137"/>
                    </a:srgbClr>
                  </a:outerShdw>
                </a:effectLst>
              </a:rPr>
              <a:t> 18 aprile 2016, n. 50 </a:t>
            </a:r>
          </a:p>
          <a:p>
            <a:pPr>
              <a:defRPr/>
            </a:pPr>
            <a:r>
              <a:rPr lang="it-IT" altLang="it-IT" sz="2400" b="1" u="sng" dirty="0">
                <a:effectLst>
                  <a:outerShdw blurRad="38100" dist="38100" dir="2700000" algn="tl">
                    <a:srgbClr val="000000">
                      <a:alpha val="43137"/>
                    </a:srgbClr>
                  </a:outerShdw>
                </a:effectLst>
              </a:rPr>
              <a:t>c.d. "Codice appalti pubblici e contratti di concessione" </a:t>
            </a:r>
            <a:r>
              <a:rPr lang="it-IT" altLang="it-IT" sz="2400" b="1" i="1" dirty="0"/>
              <a:t>(</a:t>
            </a:r>
            <a:r>
              <a:rPr lang="it-IT" altLang="it-IT" sz="2400" b="1" i="1" dirty="0" err="1"/>
              <a:t>Gazz</a:t>
            </a:r>
            <a:r>
              <a:rPr lang="it-IT" altLang="it-IT" sz="2400" b="1" i="1" dirty="0"/>
              <a:t>. Uff. n. 91 del 19 aprile 2016 S.O. n. 10/L)</a:t>
            </a:r>
            <a:endParaRPr lang="it-IT" altLang="it-IT" sz="2400" b="1" dirty="0"/>
          </a:p>
          <a:p>
            <a:pPr>
              <a:defRPr/>
            </a:pPr>
            <a:endParaRPr lang="it-IT" altLang="it-IT" sz="2500" dirty="0"/>
          </a:p>
          <a:p>
            <a:pPr>
              <a:defRPr/>
            </a:pPr>
            <a:r>
              <a:rPr lang="it-IT" altLang="it-IT" sz="2500" dirty="0"/>
              <a:t>Il Decreto è stato modificato dal</a:t>
            </a:r>
          </a:p>
          <a:p>
            <a:pPr algn="ctr">
              <a:defRPr/>
            </a:pPr>
            <a:r>
              <a:rPr lang="it-IT" altLang="it-IT" sz="2500" b="1" u="sng" dirty="0">
                <a:solidFill>
                  <a:srgbClr val="FF0000"/>
                </a:solidFill>
                <a:effectLst>
                  <a:outerShdw blurRad="38100" dist="38100" dir="2700000" algn="tl">
                    <a:srgbClr val="000000">
                      <a:alpha val="43137"/>
                    </a:srgbClr>
                  </a:outerShdw>
                </a:effectLst>
              </a:rPr>
              <a:t>Decreto </a:t>
            </a:r>
            <a:r>
              <a:rPr lang="it-IT" sz="2800" b="1" u="sng" dirty="0">
                <a:solidFill>
                  <a:srgbClr val="FF0000"/>
                </a:solidFill>
                <a:effectLst>
                  <a:outerShdw blurRad="38100" dist="38100" dir="2700000" algn="tl">
                    <a:srgbClr val="000000">
                      <a:alpha val="43137"/>
                    </a:srgbClr>
                  </a:outerShdw>
                </a:effectLst>
              </a:rPr>
              <a:t>legislativo 19 aprile 2017, n. 56</a:t>
            </a:r>
          </a:p>
          <a:p>
            <a:pPr algn="ctr">
              <a:defRPr/>
            </a:pPr>
            <a:r>
              <a:rPr lang="it-IT" altLang="it-IT" sz="2800" dirty="0"/>
              <a:t>assume la nuova denominazione di</a:t>
            </a:r>
          </a:p>
          <a:p>
            <a:pPr algn="ctr"/>
            <a:r>
              <a:rPr lang="it-IT" sz="3000" b="1" u="sng" dirty="0">
                <a:solidFill>
                  <a:srgbClr val="FF0000"/>
                </a:solidFill>
                <a:effectLst>
                  <a:outerShdw blurRad="38100" dist="38100" dir="2700000" algn="tl">
                    <a:srgbClr val="000000">
                      <a:alpha val="43137"/>
                    </a:srgbClr>
                  </a:outerShdw>
                </a:effectLst>
              </a:rPr>
              <a:t>Codice dei contratti pubblici</a:t>
            </a:r>
            <a:endParaRPr lang="it-IT" altLang="it-IT" sz="3000" b="1" u="sng" dirty="0">
              <a:solidFill>
                <a:srgbClr val="FF0000"/>
              </a:solidFill>
              <a:effectLst>
                <a:outerShdw blurRad="38100" dist="38100" dir="2700000" algn="tl">
                  <a:srgbClr val="000000">
                    <a:alpha val="43137"/>
                  </a:srgbClr>
                </a:outerShdw>
              </a:effectLst>
            </a:endParaRPr>
          </a:p>
          <a:p>
            <a:pPr algn="ctr">
              <a:defRPr/>
            </a:pPr>
            <a:endParaRPr lang="it-IT" altLang="it-IT" sz="2500" b="1" dirty="0"/>
          </a:p>
          <a:p>
            <a:pPr>
              <a:defRPr/>
            </a:pPr>
            <a:r>
              <a:rPr lang="it-IT" altLang="it-IT" sz="2400" b="1" u="sng" dirty="0">
                <a:effectLst>
                  <a:outerShdw blurRad="38100" dist="38100" dir="2700000" algn="tl">
                    <a:srgbClr val="000000">
                      <a:alpha val="43137"/>
                    </a:srgbClr>
                  </a:outerShdw>
                </a:effectLst>
              </a:rPr>
              <a:t>Entrata in vigore delle modifiche: 20 maggio 2017</a:t>
            </a:r>
            <a:endParaRPr lang="it-IT" altLang="it-IT" sz="2400" u="sng" dirty="0">
              <a:effectLst>
                <a:outerShdw blurRad="38100" dist="38100" dir="2700000" algn="tl">
                  <a:srgbClr val="000000">
                    <a:alpha val="43137"/>
                  </a:srgbClr>
                </a:outerShdw>
              </a:effectLst>
            </a:endParaRPr>
          </a:p>
        </p:txBody>
      </p:sp>
      <p:sp>
        <p:nvSpPr>
          <p:cNvPr id="512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5126" name="Segnaposto numero diapositiva 2"/>
          <p:cNvSpPr>
            <a:spLocks noGrp="1"/>
          </p:cNvSpPr>
          <p:nvPr>
            <p:ph type="sldNum" sz="quarter" idx="11"/>
          </p:nvPr>
        </p:nvSpPr>
        <p:spPr>
          <a:noFill/>
          <a:ln>
            <a:miter lim="800000"/>
            <a:headEnd/>
            <a:tailEnd/>
          </a:ln>
        </p:spPr>
        <p:txBody>
          <a:bodyPr/>
          <a:lstStyle/>
          <a:p>
            <a:fld id="{D124FBC5-065E-4A4B-90F6-8787A7A4F586}" type="slidenum">
              <a:rPr lang="it-IT" altLang="it-IT"/>
              <a:pPr/>
              <a:t>3</a:t>
            </a:fld>
            <a:endParaRPr lang="it-IT" altLang="it-IT"/>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2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144655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Alcune modifiche del D.lgs. 56/2017</a:t>
            </a:r>
          </a:p>
          <a:p>
            <a:r>
              <a:rPr lang="it-IT" sz="2200" b="1" dirty="0"/>
              <a:t>Art. 95 – </a:t>
            </a:r>
            <a:r>
              <a:rPr lang="it-IT" sz="2200" b="1" i="1" dirty="0"/>
              <a:t>Criteri di aggiudicazione dell’appalto  </a:t>
            </a:r>
          </a:p>
          <a:p>
            <a:r>
              <a:rPr lang="it-IT" sz="2200" b="1" u="sng" dirty="0"/>
              <a:t>Modifica con aggiunte al comma 3</a:t>
            </a:r>
            <a:r>
              <a:rPr lang="it-IT" altLang="it-IT" sz="2200" dirty="0">
                <a:solidFill>
                  <a:schemeClr val="accent1">
                    <a:lumMod val="75000"/>
                  </a:schemeClr>
                </a:solidFill>
              </a:rPr>
              <a:t> </a:t>
            </a:r>
          </a:p>
          <a:p>
            <a:r>
              <a:rPr lang="it-IT" altLang="it-IT" sz="2200" i="1" dirty="0">
                <a:solidFill>
                  <a:schemeClr val="accent1">
                    <a:lumMod val="75000"/>
                  </a:schemeClr>
                </a:solidFill>
                <a:effectLst>
                  <a:outerShdw blurRad="38100" dist="38100" dir="2700000" algn="tl">
                    <a:srgbClr val="000000">
                      <a:alpha val="43137"/>
                    </a:srgbClr>
                  </a:outerShdw>
                </a:effectLst>
              </a:rPr>
              <a:t>(con effetti sulle procedure sotto 40.000 euro lettera a)</a:t>
            </a:r>
            <a:endParaRPr lang="it-IT" altLang="it-IT" sz="2200" i="1" u="sng" dirty="0">
              <a:effectLst>
                <a:outerShdw blurRad="38100" dist="38100" dir="2700000" algn="tl">
                  <a:srgbClr val="000000">
                    <a:alpha val="43137"/>
                  </a:srgbClr>
                </a:outerShdw>
              </a:effectLst>
            </a:endParaRPr>
          </a:p>
        </p:txBody>
      </p:sp>
      <p:sp>
        <p:nvSpPr>
          <p:cNvPr id="9221" name="Segnaposto piè di pagina 1"/>
          <p:cNvSpPr>
            <a:spLocks noGrp="1"/>
          </p:cNvSpPr>
          <p:nvPr>
            <p:ph type="ftr" sz="quarter" idx="10"/>
          </p:nvPr>
        </p:nvSpPr>
        <p:spPr>
          <a:noFill/>
          <a:ln>
            <a:miter lim="800000"/>
            <a:headEnd/>
            <a:tailEnd/>
          </a:ln>
        </p:spPr>
        <p:txBody>
          <a:bodyPr/>
          <a:lstStyle/>
          <a:p>
            <a:r>
              <a:rPr lang="it-IT" dirty="0"/>
              <a:t>A cura di Marco Magrini</a:t>
            </a:r>
          </a:p>
        </p:txBody>
      </p:sp>
      <p:sp>
        <p:nvSpPr>
          <p:cNvPr id="9222" name="Segnaposto numero diapositiva 2"/>
          <p:cNvSpPr>
            <a:spLocks noGrp="1"/>
          </p:cNvSpPr>
          <p:nvPr>
            <p:ph type="sldNum" sz="quarter" idx="11"/>
          </p:nvPr>
        </p:nvSpPr>
        <p:spPr>
          <a:noFill/>
          <a:ln>
            <a:miter lim="800000"/>
            <a:headEnd/>
            <a:tailEnd/>
          </a:ln>
        </p:spPr>
        <p:txBody>
          <a:bodyPr/>
          <a:lstStyle/>
          <a:p>
            <a:fld id="{A4EECBA2-893A-4EA7-8307-172A0B69C138}" type="slidenum">
              <a:rPr lang="it-IT" altLang="it-IT"/>
              <a:pPr/>
              <a:t>30</a:t>
            </a:fld>
            <a:endParaRPr lang="it-IT" altLang="it-IT" dirty="0"/>
          </a:p>
        </p:txBody>
      </p:sp>
      <p:pic>
        <p:nvPicPr>
          <p:cNvPr id="5122" name="Picture 2"/>
          <p:cNvPicPr>
            <a:picLocks noChangeAspect="1" noChangeArrowheads="1"/>
          </p:cNvPicPr>
          <p:nvPr/>
        </p:nvPicPr>
        <p:blipFill>
          <a:blip r:embed="rId2" cstate="print"/>
          <a:srcRect/>
          <a:stretch>
            <a:fillRect/>
          </a:stretch>
        </p:blipFill>
        <p:spPr bwMode="auto">
          <a:xfrm>
            <a:off x="251520" y="2852936"/>
            <a:ext cx="8640960" cy="3456384"/>
          </a:xfrm>
          <a:prstGeom prst="rect">
            <a:avLst/>
          </a:prstGeom>
          <a:noFill/>
          <a:ln w="9525">
            <a:noFill/>
            <a:miter lim="800000"/>
            <a:headEnd/>
            <a:tailEnd/>
          </a:ln>
        </p:spPr>
      </p:pic>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2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144655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Alcune modifiche del D.lgs. 56/2017</a:t>
            </a:r>
          </a:p>
          <a:p>
            <a:r>
              <a:rPr lang="it-IT" sz="2200" b="1" dirty="0"/>
              <a:t>Art. 95 – </a:t>
            </a:r>
            <a:r>
              <a:rPr lang="it-IT" sz="2200" b="1" i="1" dirty="0"/>
              <a:t>Criteri di aggiudicazione dell’appalto  </a:t>
            </a:r>
          </a:p>
          <a:p>
            <a:r>
              <a:rPr lang="it-IT" sz="2200" b="1" u="sng" dirty="0"/>
              <a:t>Modifica del comma 10</a:t>
            </a:r>
            <a:r>
              <a:rPr lang="it-IT" altLang="it-IT" sz="2200" dirty="0">
                <a:solidFill>
                  <a:schemeClr val="accent1">
                    <a:lumMod val="75000"/>
                  </a:schemeClr>
                </a:solidFill>
              </a:rPr>
              <a:t> </a:t>
            </a:r>
          </a:p>
          <a:p>
            <a:r>
              <a:rPr lang="it-IT" altLang="it-IT" sz="2200" i="1" dirty="0">
                <a:solidFill>
                  <a:schemeClr val="accent1">
                    <a:lumMod val="75000"/>
                  </a:schemeClr>
                </a:solidFill>
                <a:effectLst>
                  <a:outerShdw blurRad="38100" dist="38100" dir="2700000" algn="tl">
                    <a:srgbClr val="000000">
                      <a:alpha val="43137"/>
                    </a:srgbClr>
                  </a:outerShdw>
                </a:effectLst>
              </a:rPr>
              <a:t>(con effetti sulle procedure sotto 40.000 euro lettera a)</a:t>
            </a:r>
            <a:endParaRPr lang="it-IT" altLang="it-IT" sz="2200" i="1" u="sng" dirty="0">
              <a:effectLst>
                <a:outerShdw blurRad="38100" dist="38100" dir="2700000" algn="tl">
                  <a:srgbClr val="000000">
                    <a:alpha val="43137"/>
                  </a:srgbClr>
                </a:outerShdw>
              </a:effectLst>
            </a:endParaRPr>
          </a:p>
        </p:txBody>
      </p:sp>
      <p:sp>
        <p:nvSpPr>
          <p:cNvPr id="9221" name="Segnaposto piè di pagina 1"/>
          <p:cNvSpPr>
            <a:spLocks noGrp="1"/>
          </p:cNvSpPr>
          <p:nvPr>
            <p:ph type="ftr" sz="quarter" idx="10"/>
          </p:nvPr>
        </p:nvSpPr>
        <p:spPr>
          <a:noFill/>
          <a:ln>
            <a:miter lim="800000"/>
            <a:headEnd/>
            <a:tailEnd/>
          </a:ln>
        </p:spPr>
        <p:txBody>
          <a:bodyPr/>
          <a:lstStyle/>
          <a:p>
            <a:r>
              <a:rPr lang="it-IT" dirty="0"/>
              <a:t>A cura di Marco Magrini</a:t>
            </a:r>
          </a:p>
        </p:txBody>
      </p:sp>
      <p:sp>
        <p:nvSpPr>
          <p:cNvPr id="9222" name="Segnaposto numero diapositiva 2"/>
          <p:cNvSpPr>
            <a:spLocks noGrp="1"/>
          </p:cNvSpPr>
          <p:nvPr>
            <p:ph type="sldNum" sz="quarter" idx="11"/>
          </p:nvPr>
        </p:nvSpPr>
        <p:spPr>
          <a:noFill/>
          <a:ln>
            <a:miter lim="800000"/>
            <a:headEnd/>
            <a:tailEnd/>
          </a:ln>
        </p:spPr>
        <p:txBody>
          <a:bodyPr/>
          <a:lstStyle/>
          <a:p>
            <a:fld id="{A4EECBA2-893A-4EA7-8307-172A0B69C138}" type="slidenum">
              <a:rPr lang="it-IT" altLang="it-IT"/>
              <a:pPr/>
              <a:t>31</a:t>
            </a:fld>
            <a:endParaRPr lang="it-IT" altLang="it-IT" dirty="0"/>
          </a:p>
        </p:txBody>
      </p:sp>
      <p:pic>
        <p:nvPicPr>
          <p:cNvPr id="6146" name="Picture 2"/>
          <p:cNvPicPr>
            <a:picLocks noChangeAspect="1" noChangeArrowheads="1"/>
          </p:cNvPicPr>
          <p:nvPr/>
        </p:nvPicPr>
        <p:blipFill>
          <a:blip r:embed="rId2" cstate="print"/>
          <a:srcRect/>
          <a:stretch>
            <a:fillRect/>
          </a:stretch>
        </p:blipFill>
        <p:spPr bwMode="auto">
          <a:xfrm>
            <a:off x="251520" y="2852936"/>
            <a:ext cx="8568952" cy="3528392"/>
          </a:xfrm>
          <a:prstGeom prst="rect">
            <a:avLst/>
          </a:prstGeom>
          <a:noFill/>
          <a:ln w="9525">
            <a:noFill/>
            <a:miter lim="800000"/>
            <a:headEnd/>
            <a:tailEnd/>
          </a:ln>
        </p:spPr>
      </p:pic>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2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144655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Alcune modifiche del D.lgs. 56/2017</a:t>
            </a:r>
          </a:p>
          <a:p>
            <a:r>
              <a:rPr lang="it-IT" sz="2200" b="1" dirty="0"/>
              <a:t>Art. 103 – </a:t>
            </a:r>
            <a:r>
              <a:rPr lang="it-IT" sz="2200" b="1" i="1" dirty="0"/>
              <a:t>Garanzie definitive  </a:t>
            </a:r>
          </a:p>
          <a:p>
            <a:r>
              <a:rPr lang="it-IT" sz="2200" b="1" u="sng" dirty="0"/>
              <a:t>Modifica del comma 11</a:t>
            </a:r>
            <a:r>
              <a:rPr lang="it-IT" altLang="it-IT" sz="2200" dirty="0">
                <a:solidFill>
                  <a:schemeClr val="accent1">
                    <a:lumMod val="75000"/>
                  </a:schemeClr>
                </a:solidFill>
              </a:rPr>
              <a:t> </a:t>
            </a:r>
          </a:p>
          <a:p>
            <a:r>
              <a:rPr lang="it-IT" altLang="it-IT" sz="2200" i="1" dirty="0">
                <a:solidFill>
                  <a:schemeClr val="accent1">
                    <a:lumMod val="75000"/>
                  </a:schemeClr>
                </a:solidFill>
                <a:effectLst>
                  <a:outerShdw blurRad="38100" dist="38100" dir="2700000" algn="tl">
                    <a:srgbClr val="000000">
                      <a:alpha val="43137"/>
                    </a:srgbClr>
                  </a:outerShdw>
                </a:effectLst>
              </a:rPr>
              <a:t>(con effetti sulle procedure sotto 40.000 euro lettera a)</a:t>
            </a:r>
            <a:endParaRPr lang="it-IT" altLang="it-IT" sz="2200" i="1" u="sng" dirty="0">
              <a:effectLst>
                <a:outerShdw blurRad="38100" dist="38100" dir="2700000" algn="tl">
                  <a:srgbClr val="000000">
                    <a:alpha val="43137"/>
                  </a:srgbClr>
                </a:outerShdw>
              </a:effectLst>
            </a:endParaRPr>
          </a:p>
        </p:txBody>
      </p:sp>
      <p:sp>
        <p:nvSpPr>
          <p:cNvPr id="9221" name="Segnaposto piè di pagina 1"/>
          <p:cNvSpPr>
            <a:spLocks noGrp="1"/>
          </p:cNvSpPr>
          <p:nvPr>
            <p:ph type="ftr" sz="quarter" idx="10"/>
          </p:nvPr>
        </p:nvSpPr>
        <p:spPr>
          <a:noFill/>
          <a:ln>
            <a:miter lim="800000"/>
            <a:headEnd/>
            <a:tailEnd/>
          </a:ln>
        </p:spPr>
        <p:txBody>
          <a:bodyPr/>
          <a:lstStyle/>
          <a:p>
            <a:r>
              <a:rPr lang="it-IT" dirty="0"/>
              <a:t>A cura di Marco Magrini</a:t>
            </a:r>
          </a:p>
        </p:txBody>
      </p:sp>
      <p:sp>
        <p:nvSpPr>
          <p:cNvPr id="9222" name="Segnaposto numero diapositiva 2"/>
          <p:cNvSpPr>
            <a:spLocks noGrp="1"/>
          </p:cNvSpPr>
          <p:nvPr>
            <p:ph type="sldNum" sz="quarter" idx="11"/>
          </p:nvPr>
        </p:nvSpPr>
        <p:spPr>
          <a:noFill/>
          <a:ln>
            <a:miter lim="800000"/>
            <a:headEnd/>
            <a:tailEnd/>
          </a:ln>
        </p:spPr>
        <p:txBody>
          <a:bodyPr/>
          <a:lstStyle/>
          <a:p>
            <a:fld id="{A4EECBA2-893A-4EA7-8307-172A0B69C138}" type="slidenum">
              <a:rPr lang="it-IT" altLang="it-IT"/>
              <a:pPr/>
              <a:t>32</a:t>
            </a:fld>
            <a:endParaRPr lang="it-IT" altLang="it-IT" dirty="0"/>
          </a:p>
        </p:txBody>
      </p:sp>
      <p:pic>
        <p:nvPicPr>
          <p:cNvPr id="7170" name="Picture 2"/>
          <p:cNvPicPr>
            <a:picLocks noChangeAspect="1" noChangeArrowheads="1"/>
          </p:cNvPicPr>
          <p:nvPr/>
        </p:nvPicPr>
        <p:blipFill>
          <a:blip r:embed="rId2" cstate="print"/>
          <a:srcRect/>
          <a:stretch>
            <a:fillRect/>
          </a:stretch>
        </p:blipFill>
        <p:spPr bwMode="auto">
          <a:xfrm>
            <a:off x="323528" y="2924944"/>
            <a:ext cx="8568952" cy="3384376"/>
          </a:xfrm>
          <a:prstGeom prst="rect">
            <a:avLst/>
          </a:prstGeom>
          <a:noFill/>
          <a:ln w="9525">
            <a:noFill/>
            <a:miter lim="800000"/>
            <a:headEnd/>
            <a:tailEnd/>
          </a:ln>
        </p:spPr>
      </p:pic>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536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30847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LINEE GUIDA ATTUATIVE A.N.A.C. </a:t>
            </a:r>
            <a:r>
              <a:rPr lang="it-IT" altLang="it-IT" sz="2400" b="1" i="1" u="sng" dirty="0">
                <a:effectLst>
                  <a:outerShdw blurRad="38100" dist="38100" dir="2700000" algn="tl">
                    <a:srgbClr val="000000">
                      <a:alpha val="43137"/>
                    </a:srgbClr>
                  </a:outerShdw>
                </a:effectLst>
              </a:rPr>
              <a:t>in fase di consultazione</a:t>
            </a:r>
            <a:endParaRPr lang="it-IT" altLang="it-IT" sz="2400" u="sng" dirty="0">
              <a:effectLst>
                <a:outerShdw blurRad="38100" dist="38100" dir="2700000" algn="tl">
                  <a:srgbClr val="000000">
                    <a:alpha val="43137"/>
                  </a:srgbClr>
                </a:outerShdw>
              </a:effectLst>
            </a:endParaRPr>
          </a:p>
          <a:p>
            <a:pPr>
              <a:defRPr/>
            </a:pPr>
            <a:r>
              <a:rPr lang="it-IT" altLang="it-IT" sz="2400" b="1" dirty="0">
                <a:effectLst>
                  <a:outerShdw blurRad="38100" dist="38100" dir="2700000" algn="tl">
                    <a:srgbClr val="000000">
                      <a:alpha val="43137"/>
                    </a:srgbClr>
                  </a:outerShdw>
                </a:effectLst>
              </a:rPr>
              <a:t>ANAC</a:t>
            </a:r>
            <a:r>
              <a:rPr lang="it-IT" altLang="it-IT" sz="2400" b="1" dirty="0"/>
              <a:t> ha ritenuto opportuno </a:t>
            </a:r>
            <a:r>
              <a:rPr lang="it-IT" altLang="it-IT" sz="2400" i="1" dirty="0">
                <a:effectLst>
                  <a:outerShdw blurRad="38100" dist="38100" dir="2700000" algn="tl">
                    <a:srgbClr val="000000">
                      <a:alpha val="43137"/>
                    </a:srgbClr>
                  </a:outerShdw>
                </a:effectLst>
              </a:rPr>
              <a:t>avviare una consultazione finalizzata alla definizione degli aspetti di dettaglio della disciplina applicabile agli affidamenti di valore inferiore alla soglia di rilievo europeo, nella quale vengono indicati gli elementi che si intende trattare nella stessa e le eventuali soluzioni prospettate</a:t>
            </a:r>
          </a:p>
          <a:p>
            <a:pPr>
              <a:defRPr/>
            </a:pPr>
            <a:r>
              <a:rPr lang="it-IT" altLang="it-IT" sz="2400" i="1" dirty="0"/>
              <a:t>termine per la presentazione delle osservazioni era stato fissato alle ore 12 del 27 giugno 2016, mediante compilazione dell’apposito modello nel sito ANAC</a:t>
            </a:r>
          </a:p>
        </p:txBody>
      </p:sp>
      <p:sp>
        <p:nvSpPr>
          <p:cNvPr id="1536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5366" name="Segnaposto numero diapositiva 2"/>
          <p:cNvSpPr>
            <a:spLocks noGrp="1"/>
          </p:cNvSpPr>
          <p:nvPr>
            <p:ph type="sldNum" sz="quarter" idx="11"/>
          </p:nvPr>
        </p:nvSpPr>
        <p:spPr>
          <a:noFill/>
          <a:ln>
            <a:miter lim="800000"/>
            <a:headEnd/>
            <a:tailEnd/>
          </a:ln>
        </p:spPr>
        <p:txBody>
          <a:bodyPr/>
          <a:lstStyle/>
          <a:p>
            <a:fld id="{DCACD6AC-6AD3-4CC0-B37C-C51268FFFC00}" type="slidenum">
              <a:rPr lang="it-IT" altLang="it-IT"/>
              <a:pPr/>
              <a:t>33</a:t>
            </a:fld>
            <a:endParaRPr lang="it-IT" altLang="it-IT"/>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638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43230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800" b="1" u="sng" dirty="0">
                <a:effectLst>
                  <a:outerShdw blurRad="38100" dist="38100" dir="2700000" algn="tl">
                    <a:srgbClr val="000000">
                      <a:alpha val="43137"/>
                    </a:srgbClr>
                  </a:outerShdw>
                </a:effectLst>
              </a:rPr>
              <a:t>LINEE GUIDA ATTUATIVE A.N.A.C. </a:t>
            </a:r>
            <a:r>
              <a:rPr lang="it-IT" altLang="it-IT" sz="2200" b="1" u="sng" dirty="0">
                <a:effectLst>
                  <a:outerShdw blurRad="38100" dist="38100" dir="2700000" algn="tl">
                    <a:srgbClr val="000000">
                      <a:alpha val="43137"/>
                    </a:srgbClr>
                  </a:outerShdw>
                </a:effectLst>
              </a:rPr>
              <a:t>post consultazione</a:t>
            </a:r>
            <a:endParaRPr lang="it-IT" altLang="it-IT" sz="2200" u="sng" dirty="0">
              <a:effectLst>
                <a:outerShdw blurRad="38100" dist="38100" dir="2700000" algn="tl">
                  <a:srgbClr val="000000">
                    <a:alpha val="43137"/>
                  </a:srgbClr>
                </a:outerShdw>
              </a:effectLst>
            </a:endParaRPr>
          </a:p>
          <a:p>
            <a:pPr>
              <a:defRPr/>
            </a:pPr>
            <a:r>
              <a:rPr lang="it-IT" altLang="it-IT" sz="2800" b="1" dirty="0">
                <a:effectLst>
                  <a:outerShdw blurRad="38100" dist="38100" dir="2700000" algn="tl">
                    <a:srgbClr val="000000">
                      <a:alpha val="43137"/>
                    </a:srgbClr>
                  </a:outerShdw>
                </a:effectLst>
              </a:rPr>
              <a:t>ANAC</a:t>
            </a:r>
            <a:r>
              <a:rPr lang="it-IT" altLang="it-IT" sz="2800" b="1" dirty="0"/>
              <a:t> al termine della consultazione ha predisposto:</a:t>
            </a:r>
          </a:p>
          <a:p>
            <a:pPr>
              <a:buFontTx/>
              <a:buChar char="-"/>
              <a:defRPr/>
            </a:pPr>
            <a:r>
              <a:rPr lang="it-IT" altLang="it-IT" sz="2800" b="1" dirty="0"/>
              <a:t> le proprie linee guida</a:t>
            </a:r>
          </a:p>
          <a:p>
            <a:pPr>
              <a:buFontTx/>
              <a:buChar char="-"/>
              <a:defRPr/>
            </a:pPr>
            <a:r>
              <a:rPr lang="it-IT" altLang="it-IT" sz="2800" b="1" dirty="0"/>
              <a:t> la relazione AIR (disciplina </a:t>
            </a:r>
            <a:r>
              <a:rPr lang="it-IT" altLang="it-IT" sz="2800" b="1" u="sng" dirty="0"/>
              <a:t>Analisi Impatto Regolamentazione</a:t>
            </a:r>
            <a:r>
              <a:rPr lang="it-IT" altLang="it-IT" sz="2800" b="1" dirty="0"/>
              <a:t>) che indicano le motivazioni delle scelte operate dall’ANAC in ragione delle osservazioni pervenute</a:t>
            </a:r>
          </a:p>
          <a:p>
            <a:pPr>
              <a:defRPr/>
            </a:pPr>
            <a:endParaRPr lang="it-IT" altLang="it-IT" sz="2400" i="1" dirty="0"/>
          </a:p>
        </p:txBody>
      </p:sp>
      <p:sp>
        <p:nvSpPr>
          <p:cNvPr id="1638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6390" name="Segnaposto numero diapositiva 2"/>
          <p:cNvSpPr>
            <a:spLocks noGrp="1"/>
          </p:cNvSpPr>
          <p:nvPr>
            <p:ph type="sldNum" sz="quarter" idx="11"/>
          </p:nvPr>
        </p:nvSpPr>
        <p:spPr>
          <a:noFill/>
          <a:ln>
            <a:miter lim="800000"/>
            <a:headEnd/>
            <a:tailEnd/>
          </a:ln>
        </p:spPr>
        <p:txBody>
          <a:bodyPr/>
          <a:lstStyle/>
          <a:p>
            <a:fld id="{C2984F52-CFA3-4479-9BA7-7317C06C0B88}" type="slidenum">
              <a:rPr lang="it-IT" altLang="it-IT"/>
              <a:pPr/>
              <a:t>34</a:t>
            </a:fld>
            <a:endParaRPr lang="it-IT" altLang="it-IT"/>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741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49421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LINEE GUIDA ATTUATIVE A.N.A.C. post consultazione</a:t>
            </a:r>
            <a:endParaRPr lang="it-IT" altLang="it-IT" sz="2400" u="sng" dirty="0">
              <a:effectLst>
                <a:outerShdw blurRad="38100" dist="38100" dir="2700000" algn="tl">
                  <a:srgbClr val="000000">
                    <a:alpha val="43137"/>
                  </a:srgbClr>
                </a:outerShdw>
              </a:effectLst>
            </a:endParaRPr>
          </a:p>
          <a:p>
            <a:pPr>
              <a:defRPr/>
            </a:pPr>
            <a:r>
              <a:rPr lang="it-IT" altLang="it-IT" sz="2600" b="1" u="sng" dirty="0">
                <a:solidFill>
                  <a:srgbClr val="FF0000"/>
                </a:solidFill>
              </a:rPr>
              <a:t>ANAC - </a:t>
            </a:r>
            <a:r>
              <a:rPr lang="it-IT" sz="2600" b="1" u="sng" dirty="0">
                <a:solidFill>
                  <a:srgbClr val="FF0000"/>
                </a:solidFill>
              </a:rPr>
              <a:t>Determinazione n. 1097 del 26/10/2016</a:t>
            </a:r>
          </a:p>
          <a:p>
            <a:pPr>
              <a:defRPr/>
            </a:pPr>
            <a:r>
              <a:rPr lang="it-IT" sz="2600" b="1" dirty="0">
                <a:effectLst>
                  <a:outerShdw blurRad="38100" dist="38100" dir="2700000" algn="tl">
                    <a:srgbClr val="000000">
                      <a:alpha val="43137"/>
                    </a:srgbClr>
                  </a:outerShdw>
                </a:effectLst>
              </a:rPr>
              <a:t>Delibera n. 1097  del 26 ottobre 2016 Linee Guida n. 4, di attuazione   del </a:t>
            </a:r>
            <a:r>
              <a:rPr lang="it-IT" sz="2600" b="1" dirty="0" err="1">
                <a:effectLst>
                  <a:outerShdw blurRad="38100" dist="38100" dir="2700000" algn="tl">
                    <a:srgbClr val="000000">
                      <a:alpha val="43137"/>
                    </a:srgbClr>
                  </a:outerShdw>
                </a:effectLst>
              </a:rPr>
              <a:t>D.Lgs.</a:t>
            </a:r>
            <a:r>
              <a:rPr lang="it-IT" sz="2600" b="1" dirty="0">
                <a:effectLst>
                  <a:outerShdw blurRad="38100" dist="38100" dir="2700000" algn="tl">
                    <a:srgbClr val="000000">
                      <a:alpha val="43137"/>
                    </a:srgbClr>
                  </a:outerShdw>
                </a:effectLst>
              </a:rPr>
              <a:t> 18 aprile 2016, n. 50</a:t>
            </a:r>
            <a:r>
              <a:rPr lang="it-IT" sz="2600" dirty="0"/>
              <a:t> </a:t>
            </a:r>
          </a:p>
          <a:p>
            <a:pPr>
              <a:defRPr/>
            </a:pPr>
            <a:r>
              <a:rPr lang="it-IT" sz="2400" dirty="0"/>
              <a:t>recanti</a:t>
            </a:r>
          </a:p>
          <a:p>
            <a:pPr>
              <a:defRPr/>
            </a:pPr>
            <a:r>
              <a:rPr lang="it-IT" sz="2400" dirty="0"/>
              <a:t>“</a:t>
            </a:r>
            <a:r>
              <a:rPr lang="it-IT" sz="2600" i="1" dirty="0">
                <a:effectLst>
                  <a:outerShdw blurRad="38100" dist="38100" dir="2700000" algn="tl">
                    <a:srgbClr val="000000">
                      <a:alpha val="43137"/>
                    </a:srgbClr>
                  </a:outerShdw>
                </a:effectLst>
              </a:rPr>
              <a:t>Procedure per l’affidamento   dei contratti pubblici di importo inferiore alle soglie di rilevanza   comunitaria, indagini di mercato e formazione e gestione degli elenchi   di operatori economici</a:t>
            </a:r>
            <a:r>
              <a:rPr lang="it-IT" sz="2400" dirty="0"/>
              <a:t>”</a:t>
            </a:r>
          </a:p>
          <a:p>
            <a:pPr>
              <a:defRPr/>
            </a:pPr>
            <a:endParaRPr lang="it-IT" altLang="it-IT" sz="2400" i="1" dirty="0"/>
          </a:p>
        </p:txBody>
      </p:sp>
      <p:sp>
        <p:nvSpPr>
          <p:cNvPr id="1741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7414" name="Segnaposto numero diapositiva 2"/>
          <p:cNvSpPr>
            <a:spLocks noGrp="1"/>
          </p:cNvSpPr>
          <p:nvPr>
            <p:ph type="sldNum" sz="quarter" idx="11"/>
          </p:nvPr>
        </p:nvSpPr>
        <p:spPr>
          <a:noFill/>
          <a:ln>
            <a:miter lim="800000"/>
            <a:headEnd/>
            <a:tailEnd/>
          </a:ln>
        </p:spPr>
        <p:txBody>
          <a:bodyPr/>
          <a:lstStyle/>
          <a:p>
            <a:fld id="{2BC42B65-F0A4-471C-B2D5-143A328EE5C7}" type="slidenum">
              <a:rPr lang="it-IT" altLang="it-IT"/>
              <a:pPr/>
              <a:t>35</a:t>
            </a:fld>
            <a:endParaRPr lang="it-IT" altLang="it-IT"/>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843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6196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2400" i="1" dirty="0"/>
          </a:p>
        </p:txBody>
      </p:sp>
      <p:pic>
        <p:nvPicPr>
          <p:cNvPr id="18437" name="Picture 2"/>
          <p:cNvPicPr>
            <a:picLocks noChangeAspect="1" noChangeArrowheads="1"/>
          </p:cNvPicPr>
          <p:nvPr/>
        </p:nvPicPr>
        <p:blipFill>
          <a:blip r:embed="rId2" cstate="print"/>
          <a:srcRect/>
          <a:stretch>
            <a:fillRect/>
          </a:stretch>
        </p:blipFill>
        <p:spPr bwMode="auto">
          <a:xfrm>
            <a:off x="468313" y="1916113"/>
            <a:ext cx="8280400" cy="4351337"/>
          </a:xfrm>
          <a:prstGeom prst="rect">
            <a:avLst/>
          </a:prstGeom>
          <a:noFill/>
          <a:ln w="9525">
            <a:noFill/>
            <a:miter lim="800000"/>
            <a:headEnd/>
            <a:tailEnd/>
          </a:ln>
        </p:spPr>
      </p:pic>
      <p:sp>
        <p:nvSpPr>
          <p:cNvPr id="18438"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8439" name="Segnaposto numero diapositiva 2"/>
          <p:cNvSpPr>
            <a:spLocks noGrp="1"/>
          </p:cNvSpPr>
          <p:nvPr>
            <p:ph type="sldNum" sz="quarter" idx="11"/>
          </p:nvPr>
        </p:nvSpPr>
        <p:spPr>
          <a:noFill/>
          <a:ln>
            <a:miter lim="800000"/>
            <a:headEnd/>
            <a:tailEnd/>
          </a:ln>
        </p:spPr>
        <p:txBody>
          <a:bodyPr/>
          <a:lstStyle/>
          <a:p>
            <a:fld id="{FACE477E-6C5D-4975-9FEF-5060EA713976}" type="slidenum">
              <a:rPr lang="it-IT" altLang="it-IT"/>
              <a:pPr/>
              <a:t>36</a:t>
            </a:fld>
            <a:endParaRPr lang="it-IT" altLang="it-IT"/>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1945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30847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LINEE GUIDA ATTUATIVE A.N.A.C. post consultazione</a:t>
            </a:r>
            <a:endParaRPr lang="it-IT" altLang="it-IT" sz="2400" u="sng" dirty="0">
              <a:effectLst>
                <a:outerShdw blurRad="38100" dist="38100" dir="2700000" algn="tl">
                  <a:srgbClr val="000000">
                    <a:alpha val="43137"/>
                  </a:srgbClr>
                </a:outerShdw>
              </a:effectLst>
            </a:endParaRPr>
          </a:p>
          <a:p>
            <a:pPr algn="ctr">
              <a:defRPr/>
            </a:pPr>
            <a:r>
              <a:rPr lang="it-IT" altLang="it-IT" sz="2400" b="1" u="sng" dirty="0">
                <a:effectLst>
                  <a:outerShdw blurRad="38100" dist="38100" dir="2700000" algn="tl">
                    <a:srgbClr val="000000">
                      <a:alpha val="43137"/>
                    </a:srgbClr>
                  </a:outerShdw>
                </a:effectLst>
              </a:rPr>
              <a:t>RELAZIONE AIR</a:t>
            </a:r>
          </a:p>
          <a:p>
            <a:pPr>
              <a:defRPr/>
            </a:pPr>
            <a:r>
              <a:rPr lang="it-IT" sz="2400" b="1" i="1" dirty="0"/>
              <a:t>4. Le scelte di fondo effettuate </a:t>
            </a:r>
          </a:p>
          <a:p>
            <a:pPr>
              <a:defRPr/>
            </a:pPr>
            <a:r>
              <a:rPr lang="it-IT" sz="2400" dirty="0"/>
              <a:t>Nel predisporre le Linee guida ANAC ha innanzi tutto tenuto presente il dettato dell’art. 36, </a:t>
            </a:r>
            <a:r>
              <a:rPr lang="it-IT" sz="2400" dirty="0" err="1"/>
              <a:t>co</a:t>
            </a:r>
            <a:r>
              <a:rPr lang="it-IT" sz="2400" dirty="0"/>
              <a:t>. 7, del Codice, che espressamente delimita il potere di regolazione assegnatole in materia e, pertanto, non ha ritenuto di accogliere tutte quelle osservazioni che, pur esprimendo delle considerazioni rilevanti sul nuovo Codice, esulano, tuttavia, dall’oggetto delle Linee guida, come definito dal legislatore. </a:t>
            </a:r>
          </a:p>
        </p:txBody>
      </p:sp>
      <p:sp>
        <p:nvSpPr>
          <p:cNvPr id="1946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19462" name="Segnaposto numero diapositiva 2"/>
          <p:cNvSpPr>
            <a:spLocks noGrp="1"/>
          </p:cNvSpPr>
          <p:nvPr>
            <p:ph type="sldNum" sz="quarter" idx="11"/>
          </p:nvPr>
        </p:nvSpPr>
        <p:spPr>
          <a:noFill/>
          <a:ln>
            <a:miter lim="800000"/>
            <a:headEnd/>
            <a:tailEnd/>
          </a:ln>
        </p:spPr>
        <p:txBody>
          <a:bodyPr/>
          <a:lstStyle/>
          <a:p>
            <a:fld id="{1B4A04AC-293C-46FF-8F61-FD7F2DE63447}" type="slidenum">
              <a:rPr lang="it-IT" altLang="it-IT"/>
              <a:pPr/>
              <a:t>37</a:t>
            </a:fld>
            <a:endParaRPr lang="it-IT" altLang="it-IT"/>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2048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67836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LINEE GUIDA ATTUATIVE A.N.A.C. post consultazione</a:t>
            </a:r>
            <a:endParaRPr lang="it-IT" altLang="it-IT" sz="2400" u="sng" dirty="0">
              <a:effectLst>
                <a:outerShdw blurRad="38100" dist="38100" dir="2700000" algn="tl">
                  <a:srgbClr val="000000">
                    <a:alpha val="43137"/>
                  </a:srgbClr>
                </a:outerShdw>
              </a:effectLst>
            </a:endParaRPr>
          </a:p>
          <a:p>
            <a:pPr algn="ctr">
              <a:defRPr/>
            </a:pPr>
            <a:r>
              <a:rPr lang="it-IT" altLang="it-IT" sz="2400" b="1" u="sng" dirty="0">
                <a:effectLst>
                  <a:outerShdw blurRad="38100" dist="38100" dir="2700000" algn="tl">
                    <a:srgbClr val="000000">
                      <a:alpha val="43137"/>
                    </a:srgbClr>
                  </a:outerShdw>
                </a:effectLst>
              </a:rPr>
              <a:t>RELAZIONE AIR</a:t>
            </a:r>
          </a:p>
          <a:p>
            <a:pPr>
              <a:defRPr/>
            </a:pPr>
            <a:r>
              <a:rPr lang="it-IT" sz="2400" b="1" i="1" dirty="0"/>
              <a:t>4. Le scelte di fondo effettuate </a:t>
            </a:r>
          </a:p>
          <a:p>
            <a:pPr>
              <a:defRPr/>
            </a:pPr>
            <a:r>
              <a:rPr lang="it-IT" sz="2400" dirty="0"/>
              <a:t>In secondo luogo ANAC nel valutare i contributi ricevuti alla luce del diritto vivente ha operato un bilanciamento tra i principi di semplificazione, razionalizzazione e recepimento degli strumenti di flessibilità previsti dalle direttive comunitarie di cui all’art. 1, lett. e), f) Legge 11/2016 ed i principi di cui all’art. 30, </a:t>
            </a:r>
            <a:r>
              <a:rPr lang="it-IT" sz="2400" dirty="0" err="1"/>
              <a:t>co</a:t>
            </a:r>
            <a:r>
              <a:rPr lang="it-IT" sz="2400" dirty="0"/>
              <a:t>. 1, del Codice, richiamati dal successivo art. 36, </a:t>
            </a:r>
            <a:r>
              <a:rPr lang="it-IT" sz="2400" dirty="0" err="1"/>
              <a:t>co</a:t>
            </a:r>
            <a:r>
              <a:rPr lang="it-IT" sz="2400" dirty="0"/>
              <a:t>. 1, nonché quelli posti a fondamento dell’azione amministrativa di cui alla Legge. 241/1990.</a:t>
            </a:r>
          </a:p>
        </p:txBody>
      </p:sp>
      <p:sp>
        <p:nvSpPr>
          <p:cNvPr id="2048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20486" name="Segnaposto numero diapositiva 2"/>
          <p:cNvSpPr>
            <a:spLocks noGrp="1"/>
          </p:cNvSpPr>
          <p:nvPr>
            <p:ph type="sldNum" sz="quarter" idx="11"/>
          </p:nvPr>
        </p:nvSpPr>
        <p:spPr>
          <a:noFill/>
          <a:ln>
            <a:miter lim="800000"/>
            <a:headEnd/>
            <a:tailEnd/>
          </a:ln>
        </p:spPr>
        <p:txBody>
          <a:bodyPr/>
          <a:lstStyle/>
          <a:p>
            <a:fld id="{EC035700-FA56-4BFF-8919-B2DCA12BB8E7}" type="slidenum">
              <a:rPr lang="it-IT" altLang="it-IT"/>
              <a:pPr/>
              <a:t>38</a:t>
            </a:fld>
            <a:endParaRPr lang="it-IT" altLang="it-IT"/>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2150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394017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LINEE GUIDA ATTUATIVE A.N.A.C. post consultazione</a:t>
            </a:r>
            <a:endParaRPr lang="it-IT" altLang="it-IT" sz="2400" u="sng" dirty="0">
              <a:effectLst>
                <a:outerShdw blurRad="38100" dist="38100" dir="2700000" algn="tl">
                  <a:srgbClr val="000000">
                    <a:alpha val="43137"/>
                  </a:srgbClr>
                </a:outerShdw>
              </a:effectLst>
            </a:endParaRPr>
          </a:p>
          <a:p>
            <a:pPr algn="ctr">
              <a:defRPr/>
            </a:pPr>
            <a:r>
              <a:rPr lang="it-IT" altLang="it-IT" sz="2400" b="1" u="sng" dirty="0">
                <a:effectLst>
                  <a:outerShdw blurRad="38100" dist="38100" dir="2700000" algn="tl">
                    <a:srgbClr val="000000">
                      <a:alpha val="43137"/>
                    </a:srgbClr>
                  </a:outerShdw>
                </a:effectLst>
              </a:rPr>
              <a:t>RELAZIONE AIR</a:t>
            </a:r>
          </a:p>
          <a:p>
            <a:pPr>
              <a:defRPr/>
            </a:pPr>
            <a:r>
              <a:rPr lang="it-IT" sz="2400" b="1" i="1" dirty="0"/>
              <a:t>4. Le scelte di fondo effettuate </a:t>
            </a:r>
          </a:p>
          <a:p>
            <a:pPr>
              <a:defRPr/>
            </a:pPr>
            <a:r>
              <a:rPr lang="it-IT" sz="2400" dirty="0"/>
              <a:t>Conseguentemente, ANAC, da un lato, ha richiamato le stazioni appaltanti al rispetto degli obblighi di legge in materia di trasparenza, pubblicità e motivazione degli atti adottati, e, dall’altro, ha diversificato la procedura di scelta del contraente in considerazione del valore dell’affidamento, prevedendo una disciplina più snella laddove tale valore sia più basso. </a:t>
            </a:r>
          </a:p>
        </p:txBody>
      </p:sp>
      <p:sp>
        <p:nvSpPr>
          <p:cNvPr id="2150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21510" name="Segnaposto numero diapositiva 2"/>
          <p:cNvSpPr>
            <a:spLocks noGrp="1"/>
          </p:cNvSpPr>
          <p:nvPr>
            <p:ph type="sldNum" sz="quarter" idx="11"/>
          </p:nvPr>
        </p:nvSpPr>
        <p:spPr>
          <a:noFill/>
          <a:ln>
            <a:miter lim="800000"/>
            <a:headEnd/>
            <a:tailEnd/>
          </a:ln>
        </p:spPr>
        <p:txBody>
          <a:bodyPr/>
          <a:lstStyle/>
          <a:p>
            <a:fld id="{E1714447-E3BE-434C-B879-9A10EE8D4C4B}" type="slidenum">
              <a:rPr lang="it-IT" altLang="it-IT"/>
              <a:pPr/>
              <a:t>39</a:t>
            </a:fld>
            <a:endParaRPr lang="it-IT" altLang="it-IT"/>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512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4755148"/>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500" dirty="0"/>
              <a:t>Il Decreto è stato modificato dal</a:t>
            </a:r>
          </a:p>
          <a:p>
            <a:pPr algn="ctr">
              <a:defRPr/>
            </a:pPr>
            <a:r>
              <a:rPr lang="it-IT" altLang="it-IT" sz="2500" b="1" u="sng" dirty="0">
                <a:solidFill>
                  <a:srgbClr val="FF0000"/>
                </a:solidFill>
                <a:effectLst>
                  <a:outerShdw blurRad="38100" dist="38100" dir="2700000" algn="tl">
                    <a:srgbClr val="000000">
                      <a:alpha val="43137"/>
                    </a:srgbClr>
                  </a:outerShdw>
                </a:effectLst>
              </a:rPr>
              <a:t>Decreto </a:t>
            </a:r>
            <a:r>
              <a:rPr lang="it-IT" sz="2800" b="1" u="sng" dirty="0">
                <a:solidFill>
                  <a:srgbClr val="FF0000"/>
                </a:solidFill>
                <a:effectLst>
                  <a:outerShdw blurRad="38100" dist="38100" dir="2700000" algn="tl">
                    <a:srgbClr val="000000">
                      <a:alpha val="43137"/>
                    </a:srgbClr>
                  </a:outerShdw>
                </a:effectLst>
              </a:rPr>
              <a:t>legislativo 19 aprile 2017, n. 56</a:t>
            </a:r>
          </a:p>
          <a:p>
            <a:pPr algn="ctr">
              <a:defRPr/>
            </a:pPr>
            <a:r>
              <a:rPr lang="it-IT" sz="2800" dirty="0"/>
              <a:t>“</a:t>
            </a:r>
            <a:r>
              <a:rPr lang="it-IT" sz="2800" b="1" i="1" dirty="0">
                <a:solidFill>
                  <a:schemeClr val="accent1">
                    <a:lumMod val="75000"/>
                  </a:schemeClr>
                </a:solidFill>
              </a:rPr>
              <a:t>Disposizioni integrative e correttive al decreto legislativo 18 aprile 2016, n. 50</a:t>
            </a:r>
            <a:r>
              <a:rPr lang="it-IT" sz="2800" dirty="0"/>
              <a:t>”</a:t>
            </a:r>
            <a:endParaRPr lang="it-IT" sz="2800" b="1" u="sng" dirty="0">
              <a:solidFill>
                <a:srgbClr val="FF0000"/>
              </a:solidFill>
              <a:effectLst>
                <a:outerShdw blurRad="38100" dist="38100" dir="2700000" algn="tl">
                  <a:srgbClr val="000000">
                    <a:alpha val="43137"/>
                  </a:srgbClr>
                </a:outerShdw>
              </a:effectLst>
            </a:endParaRPr>
          </a:p>
          <a:p>
            <a:pPr algn="ctr">
              <a:defRPr/>
            </a:pPr>
            <a:r>
              <a:rPr lang="it-IT" altLang="it-IT" sz="2800" dirty="0"/>
              <a:t>assume la nuova denominazione di</a:t>
            </a:r>
          </a:p>
          <a:p>
            <a:pPr algn="ctr"/>
            <a:r>
              <a:rPr lang="it-IT" sz="3000" b="1" u="sng" dirty="0">
                <a:solidFill>
                  <a:srgbClr val="FF0000"/>
                </a:solidFill>
                <a:effectLst>
                  <a:outerShdw blurRad="38100" dist="38100" dir="2700000" algn="tl">
                    <a:srgbClr val="000000">
                      <a:alpha val="43137"/>
                    </a:srgbClr>
                  </a:outerShdw>
                </a:effectLst>
              </a:rPr>
              <a:t>Codice dei contratti pubblici</a:t>
            </a:r>
            <a:endParaRPr lang="it-IT" altLang="it-IT" sz="3000" b="1" u="sng" dirty="0">
              <a:solidFill>
                <a:srgbClr val="FF0000"/>
              </a:solidFill>
              <a:effectLst>
                <a:outerShdw blurRad="38100" dist="38100" dir="2700000" algn="tl">
                  <a:srgbClr val="000000">
                    <a:alpha val="43137"/>
                  </a:srgbClr>
                </a:outerShdw>
              </a:effectLst>
            </a:endParaRPr>
          </a:p>
          <a:p>
            <a:pPr algn="just">
              <a:defRPr/>
            </a:pPr>
            <a:endParaRPr lang="it-IT" sz="2800" dirty="0"/>
          </a:p>
          <a:p>
            <a:pPr algn="just">
              <a:defRPr/>
            </a:pPr>
            <a:r>
              <a:rPr lang="it-IT" sz="2800" dirty="0"/>
              <a:t>Il Decreto Correttivo è stato pubblicato sulla GU n.103 del 05/</a:t>
            </a:r>
            <a:r>
              <a:rPr lang="it-IT" sz="2800" dirty="0" err="1"/>
              <a:t>05</a:t>
            </a:r>
            <a:r>
              <a:rPr lang="it-IT" sz="2800" dirty="0"/>
              <a:t>/2017, </a:t>
            </a:r>
            <a:r>
              <a:rPr lang="it-IT" sz="2800" dirty="0" err="1"/>
              <a:t>s.o.</a:t>
            </a:r>
            <a:r>
              <a:rPr lang="it-IT" sz="2800" dirty="0"/>
              <a:t> 22 ed è entrato</a:t>
            </a:r>
            <a:r>
              <a:rPr lang="it-IT" sz="2800" b="1" dirty="0"/>
              <a:t> </a:t>
            </a:r>
            <a:r>
              <a:rPr lang="it-IT" sz="2800" dirty="0"/>
              <a:t>in vigore 15 giorni dopo la pubblicazione.</a:t>
            </a:r>
            <a:endParaRPr lang="it-IT" altLang="it-IT" sz="2500" b="1" dirty="0"/>
          </a:p>
          <a:p>
            <a:pPr>
              <a:defRPr/>
            </a:pPr>
            <a:r>
              <a:rPr lang="it-IT" altLang="it-IT" sz="2600" b="1" u="sng" dirty="0">
                <a:effectLst>
                  <a:outerShdw blurRad="38100" dist="38100" dir="2700000" algn="tl">
                    <a:srgbClr val="000000">
                      <a:alpha val="43137"/>
                    </a:srgbClr>
                  </a:outerShdw>
                </a:effectLst>
              </a:rPr>
              <a:t>Entrata in vigore delle modifiche: 20 maggio 2017</a:t>
            </a:r>
            <a:endParaRPr lang="it-IT" altLang="it-IT" sz="2600" u="sng" dirty="0">
              <a:effectLst>
                <a:outerShdw blurRad="38100" dist="38100" dir="2700000" algn="tl">
                  <a:srgbClr val="000000">
                    <a:alpha val="43137"/>
                  </a:srgbClr>
                </a:outerShdw>
              </a:effectLst>
            </a:endParaRPr>
          </a:p>
        </p:txBody>
      </p:sp>
      <p:sp>
        <p:nvSpPr>
          <p:cNvPr id="512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5126" name="Segnaposto numero diapositiva 2"/>
          <p:cNvSpPr>
            <a:spLocks noGrp="1"/>
          </p:cNvSpPr>
          <p:nvPr>
            <p:ph type="sldNum" sz="quarter" idx="11"/>
          </p:nvPr>
        </p:nvSpPr>
        <p:spPr>
          <a:noFill/>
          <a:ln>
            <a:miter lim="800000"/>
            <a:headEnd/>
            <a:tailEnd/>
          </a:ln>
        </p:spPr>
        <p:txBody>
          <a:bodyPr/>
          <a:lstStyle/>
          <a:p>
            <a:fld id="{D124FBC5-065E-4A4B-90F6-8787A7A4F586}" type="slidenum">
              <a:rPr lang="it-IT" altLang="it-IT"/>
              <a:pPr/>
              <a:t>4</a:t>
            </a:fld>
            <a:endParaRPr lang="it-IT" altLang="it-IT"/>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2253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394017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LINEE GUIDA ATTUATIVE A.N.A.C. post consultazione</a:t>
            </a:r>
            <a:endParaRPr lang="it-IT" altLang="it-IT" sz="2400" u="sng" dirty="0">
              <a:effectLst>
                <a:outerShdw blurRad="38100" dist="38100" dir="2700000" algn="tl">
                  <a:srgbClr val="000000">
                    <a:alpha val="43137"/>
                  </a:srgbClr>
                </a:outerShdw>
              </a:effectLst>
            </a:endParaRPr>
          </a:p>
          <a:p>
            <a:pPr algn="ctr">
              <a:defRPr/>
            </a:pPr>
            <a:r>
              <a:rPr lang="it-IT" altLang="it-IT" sz="2400" b="1" u="sng" dirty="0">
                <a:effectLst>
                  <a:outerShdw blurRad="38100" dist="38100" dir="2700000" algn="tl">
                    <a:srgbClr val="000000">
                      <a:alpha val="43137"/>
                    </a:srgbClr>
                  </a:outerShdw>
                </a:effectLst>
              </a:rPr>
              <a:t>RELAZIONE AIR</a:t>
            </a:r>
          </a:p>
          <a:p>
            <a:pPr>
              <a:defRPr/>
            </a:pPr>
            <a:r>
              <a:rPr lang="it-IT" sz="2400" b="1" i="1" dirty="0"/>
              <a:t>4. Le scelte di fondo effettuate </a:t>
            </a:r>
          </a:p>
          <a:p>
            <a:pPr>
              <a:defRPr/>
            </a:pPr>
            <a:r>
              <a:rPr lang="it-IT" sz="2400" dirty="0"/>
              <a:t>Il rispetto dei predetti obblighi è determinante non solo ai fini di assicurare nel mercato dei contratti pubblici di importo inferiore alle soglie comunitarie il rispetto dei principi di concorrenza, parità di trattamento, non discriminazione, come raccomandato dalla stessa Commissione europea con Comunicazione 2006/C 179/02, ma anche per la prevenzione della corruzione. </a:t>
            </a:r>
            <a:endParaRPr lang="it-IT" altLang="it-IT" sz="2400" i="1" dirty="0"/>
          </a:p>
        </p:txBody>
      </p:sp>
      <p:sp>
        <p:nvSpPr>
          <p:cNvPr id="2253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22534" name="Segnaposto numero diapositiva 2"/>
          <p:cNvSpPr>
            <a:spLocks noGrp="1"/>
          </p:cNvSpPr>
          <p:nvPr>
            <p:ph type="sldNum" sz="quarter" idx="11"/>
          </p:nvPr>
        </p:nvSpPr>
        <p:spPr>
          <a:noFill/>
          <a:ln>
            <a:miter lim="800000"/>
            <a:headEnd/>
            <a:tailEnd/>
          </a:ln>
        </p:spPr>
        <p:txBody>
          <a:bodyPr/>
          <a:lstStyle/>
          <a:p>
            <a:fld id="{46408329-47AA-44BD-95F8-3552537F6C9A}" type="slidenum">
              <a:rPr lang="it-IT" altLang="it-IT"/>
              <a:pPr/>
              <a:t>40</a:t>
            </a:fld>
            <a:endParaRPr lang="it-IT" altLang="it-IT"/>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2355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98633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LINEE GUIDA ATTUATIVE A.N.A.C. post consultazione</a:t>
            </a:r>
            <a:endParaRPr lang="it-IT" altLang="it-IT" sz="2400" u="sng" dirty="0">
              <a:effectLst>
                <a:outerShdw blurRad="38100" dist="38100" dir="2700000" algn="tl">
                  <a:srgbClr val="000000">
                    <a:alpha val="43137"/>
                  </a:srgbClr>
                </a:outerShdw>
              </a:effectLst>
            </a:endParaRPr>
          </a:p>
          <a:p>
            <a:pPr algn="ctr">
              <a:defRPr/>
            </a:pPr>
            <a:r>
              <a:rPr lang="it-IT" altLang="it-IT" sz="2400" b="1" u="sng" dirty="0">
                <a:effectLst>
                  <a:outerShdw blurRad="38100" dist="38100" dir="2700000" algn="tl">
                    <a:srgbClr val="000000">
                      <a:alpha val="43137"/>
                    </a:srgbClr>
                  </a:outerShdw>
                </a:effectLst>
              </a:rPr>
              <a:t>RELAZIONE AIR</a:t>
            </a:r>
          </a:p>
          <a:p>
            <a:pPr>
              <a:defRPr/>
            </a:pPr>
            <a:r>
              <a:rPr lang="it-IT" sz="2200" b="1" i="1" dirty="0"/>
              <a:t>5. Principali osservazioni e opzione scelta: </a:t>
            </a:r>
            <a:r>
              <a:rPr lang="it-IT" sz="2000" b="1" i="1" dirty="0">
                <a:solidFill>
                  <a:srgbClr val="FF0000"/>
                </a:solidFill>
                <a:effectLst>
                  <a:outerShdw blurRad="38100" dist="38100" dir="2700000" algn="tl">
                    <a:srgbClr val="000000">
                      <a:alpha val="43137"/>
                    </a:srgbClr>
                  </a:outerShdw>
                </a:effectLst>
              </a:rPr>
              <a:t>Oggetto e Applicazione</a:t>
            </a:r>
          </a:p>
          <a:p>
            <a:pPr>
              <a:defRPr/>
            </a:pPr>
            <a:r>
              <a:rPr lang="it-IT" sz="2200" i="1" dirty="0"/>
              <a:t>Con riferimento all’ambito oggettivo di applicazione è stato chiesto di specificare se, nel caso di procedure svolte attraverso il MEPA, si ritengano soddisfatte le prescrizioni delle Linee guida che impongono indagini di mercato, verifica dei requisiti, sedute pubbliche </a:t>
            </a:r>
          </a:p>
          <a:p>
            <a:pPr>
              <a:defRPr/>
            </a:pPr>
            <a:r>
              <a:rPr lang="it-IT" sz="2100" b="1" dirty="0"/>
              <a:t>ANAC: restano fermi gli obblighi di utilizzo di strumenti di acquisto (art. 3, </a:t>
            </a:r>
            <a:r>
              <a:rPr lang="it-IT" sz="2100" b="1" dirty="0" err="1"/>
              <a:t>co</a:t>
            </a:r>
            <a:r>
              <a:rPr lang="it-IT" sz="2100" b="1" dirty="0"/>
              <a:t>. 1, lett. </a:t>
            </a:r>
            <a:r>
              <a:rPr lang="it-IT" sz="2100" b="1" dirty="0" err="1"/>
              <a:t>cccc</a:t>
            </a:r>
            <a:r>
              <a:rPr lang="it-IT" sz="2100" b="1" dirty="0"/>
              <a:t>) del Codice) e di negoziazione (art. 3, </a:t>
            </a:r>
            <a:r>
              <a:rPr lang="it-IT" sz="2100" b="1" dirty="0" err="1"/>
              <a:t>co</a:t>
            </a:r>
            <a:r>
              <a:rPr lang="it-IT" sz="2100" b="1" dirty="0"/>
              <a:t>. 1, lett. </a:t>
            </a:r>
            <a:r>
              <a:rPr lang="it-IT" sz="2100" b="1" dirty="0" err="1"/>
              <a:t>dddd</a:t>
            </a:r>
            <a:r>
              <a:rPr lang="it-IT" sz="2100" b="1" dirty="0"/>
              <a:t>) del Codice), anche telematici, previsti dalle vigenti disposizioni in materia di contenimento della spesa, nonché la normativa sulla qualificazione delle stazioni appaltanti e sulla centralizzazione e aggregazione della committenza </a:t>
            </a:r>
            <a:endParaRPr lang="it-IT" altLang="it-IT" sz="2100" b="1" i="1" dirty="0"/>
          </a:p>
        </p:txBody>
      </p:sp>
      <p:sp>
        <p:nvSpPr>
          <p:cNvPr id="2355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23558" name="Segnaposto numero diapositiva 2"/>
          <p:cNvSpPr>
            <a:spLocks noGrp="1"/>
          </p:cNvSpPr>
          <p:nvPr>
            <p:ph type="sldNum" sz="quarter" idx="11"/>
          </p:nvPr>
        </p:nvSpPr>
        <p:spPr>
          <a:noFill/>
          <a:ln>
            <a:miter lim="800000"/>
            <a:headEnd/>
            <a:tailEnd/>
          </a:ln>
        </p:spPr>
        <p:txBody>
          <a:bodyPr/>
          <a:lstStyle/>
          <a:p>
            <a:fld id="{27A65272-1276-4B84-B0C4-C55EB744EB71}" type="slidenum">
              <a:rPr lang="it-IT" altLang="it-IT"/>
              <a:pPr/>
              <a:t>41</a:t>
            </a:fld>
            <a:endParaRPr lang="it-IT" altLang="it-IT"/>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2457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26256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LINEE GUIDA ATTUATIVE A.N.A.C. post consultazione</a:t>
            </a:r>
            <a:endParaRPr lang="it-IT" altLang="it-IT" sz="2400" u="sng" dirty="0">
              <a:effectLst>
                <a:outerShdw blurRad="38100" dist="38100" dir="2700000" algn="tl">
                  <a:srgbClr val="000000">
                    <a:alpha val="43137"/>
                  </a:srgbClr>
                </a:outerShdw>
              </a:effectLst>
            </a:endParaRPr>
          </a:p>
          <a:p>
            <a:pPr algn="ctr">
              <a:defRPr/>
            </a:pPr>
            <a:r>
              <a:rPr lang="it-IT" altLang="it-IT" sz="2400" b="1" u="sng" dirty="0">
                <a:effectLst>
                  <a:outerShdw blurRad="38100" dist="38100" dir="2700000" algn="tl">
                    <a:srgbClr val="000000">
                      <a:alpha val="43137"/>
                    </a:srgbClr>
                  </a:outerShdw>
                </a:effectLst>
              </a:rPr>
              <a:t>RELAZIONE AIR</a:t>
            </a:r>
          </a:p>
          <a:p>
            <a:pPr>
              <a:defRPr/>
            </a:pPr>
            <a:r>
              <a:rPr lang="it-IT" sz="2200" b="1" i="1" dirty="0"/>
              <a:t>5. Principali osservazioni e opzione scelta </a:t>
            </a:r>
            <a:r>
              <a:rPr lang="it-IT" sz="2000" b="1" i="1" dirty="0">
                <a:solidFill>
                  <a:srgbClr val="FF0000"/>
                </a:solidFill>
                <a:effectLst>
                  <a:outerShdw blurRad="38100" dist="38100" dir="2700000" algn="tl">
                    <a:srgbClr val="000000">
                      <a:alpha val="43137"/>
                    </a:srgbClr>
                  </a:outerShdw>
                </a:effectLst>
              </a:rPr>
              <a:t>Oggetto e Applicazione</a:t>
            </a:r>
            <a:endParaRPr lang="it-IT" sz="2000" b="1" i="1" dirty="0">
              <a:solidFill>
                <a:srgbClr val="FF0000"/>
              </a:solidFill>
            </a:endParaRPr>
          </a:p>
          <a:p>
            <a:pPr>
              <a:defRPr/>
            </a:pPr>
            <a:r>
              <a:rPr lang="it-IT" sz="2200" i="1" dirty="0"/>
              <a:t>Procedure svolte attraverso il MEPA, sono implicitamente soddisfatte le prescrizioni delle Linee guida che impongono indagini di mercato, verifica dei requisiti, sedute pubbliche ; infatti</a:t>
            </a:r>
          </a:p>
          <a:p>
            <a:pPr>
              <a:defRPr/>
            </a:pPr>
            <a:r>
              <a:rPr lang="it-IT" sz="2200" b="1" dirty="0"/>
              <a:t>art. 3, </a:t>
            </a:r>
            <a:r>
              <a:rPr lang="it-IT" sz="2200" b="1" dirty="0" err="1"/>
              <a:t>co</a:t>
            </a:r>
            <a:r>
              <a:rPr lang="it-IT" sz="2200" b="1" dirty="0"/>
              <a:t>. 1, lett. </a:t>
            </a:r>
            <a:r>
              <a:rPr lang="it-IT" sz="2200" b="1" dirty="0" err="1"/>
              <a:t>cccc</a:t>
            </a:r>
            <a:r>
              <a:rPr lang="it-IT" sz="2200" b="1" dirty="0"/>
              <a:t>) del Codice</a:t>
            </a:r>
          </a:p>
          <a:p>
            <a:pPr>
              <a:defRPr/>
            </a:pPr>
            <a:r>
              <a:rPr lang="it-IT" sz="2200" dirty="0"/>
              <a:t>«</a:t>
            </a:r>
            <a:r>
              <a:rPr lang="it-IT" sz="2200" i="1" dirty="0"/>
              <a:t>strumenti di acquisto</a:t>
            </a:r>
            <a:r>
              <a:rPr lang="it-IT" sz="2200" dirty="0"/>
              <a:t>», strumenti di acquisizione che non richiedono apertura del confronto competitivo. Vi rientrano … </a:t>
            </a:r>
          </a:p>
          <a:p>
            <a:pPr>
              <a:defRPr/>
            </a:pPr>
            <a:r>
              <a:rPr lang="it-IT" sz="2200" dirty="0"/>
              <a:t>1) le convenzioni quadro di cui all'art. 26 Legge 488/1999, stipulate da CONSIP S.p.A. e dai soggetti aggregatori</a:t>
            </a:r>
          </a:p>
          <a:p>
            <a:pPr>
              <a:defRPr/>
            </a:pPr>
            <a:r>
              <a:rPr lang="it-IT" sz="2200" dirty="0"/>
              <a:t>3) l mercato elettronico realizzato da centrale di committenza nel caso di acquisti effettuati a catalogo</a:t>
            </a:r>
            <a:endParaRPr lang="it-IT" altLang="it-IT" sz="2200" b="1" i="1" dirty="0"/>
          </a:p>
        </p:txBody>
      </p:sp>
      <p:sp>
        <p:nvSpPr>
          <p:cNvPr id="2458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24582" name="Segnaposto numero diapositiva 2"/>
          <p:cNvSpPr>
            <a:spLocks noGrp="1"/>
          </p:cNvSpPr>
          <p:nvPr>
            <p:ph type="sldNum" sz="quarter" idx="11"/>
          </p:nvPr>
        </p:nvSpPr>
        <p:spPr>
          <a:noFill/>
          <a:ln>
            <a:miter lim="800000"/>
            <a:headEnd/>
            <a:tailEnd/>
          </a:ln>
        </p:spPr>
        <p:txBody>
          <a:bodyPr/>
          <a:lstStyle/>
          <a:p>
            <a:fld id="{4B00735E-307C-48FD-A77B-E41ECBF1407D}" type="slidenum">
              <a:rPr lang="it-IT" altLang="it-IT"/>
              <a:pPr/>
              <a:t>42</a:t>
            </a:fld>
            <a:endParaRPr lang="it-IT" altLang="it-IT"/>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2560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14032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1800" b="1" i="1" dirty="0"/>
              <a:t>5. Principali osservazioni e opzione scelta </a:t>
            </a:r>
            <a:r>
              <a:rPr lang="it-IT" sz="1800" b="1" i="1" dirty="0">
                <a:solidFill>
                  <a:srgbClr val="FF0000"/>
                </a:solidFill>
                <a:effectLst>
                  <a:outerShdw blurRad="38100" dist="38100" dir="2700000" algn="tl">
                    <a:srgbClr val="000000">
                      <a:alpha val="43137"/>
                    </a:srgbClr>
                  </a:outerShdw>
                </a:effectLst>
              </a:rPr>
              <a:t>Oggetto e Applicazione</a:t>
            </a:r>
            <a:endParaRPr lang="it-IT" sz="1800" b="1" i="1" dirty="0">
              <a:solidFill>
                <a:srgbClr val="FF0000"/>
              </a:solidFill>
            </a:endParaRPr>
          </a:p>
          <a:p>
            <a:pPr>
              <a:defRPr/>
            </a:pPr>
            <a:r>
              <a:rPr lang="it-IT" sz="1800" i="1" dirty="0"/>
              <a:t>Procedure svolte attraverso il MEPA, sono implicitamente soddisfatte le prescrizioni delle Linee guida che impongono indagini di mercato, verifica dei requisiti, sedute pubbliche ; infatti</a:t>
            </a:r>
          </a:p>
          <a:p>
            <a:pPr>
              <a:defRPr/>
            </a:pPr>
            <a:r>
              <a:rPr lang="it-IT" sz="1800" b="1" dirty="0"/>
              <a:t>art. 3, </a:t>
            </a:r>
            <a:r>
              <a:rPr lang="it-IT" sz="1800" b="1" dirty="0" err="1"/>
              <a:t>co</a:t>
            </a:r>
            <a:r>
              <a:rPr lang="it-IT" sz="1800" b="1" dirty="0"/>
              <a:t>. 1, lett. </a:t>
            </a:r>
            <a:r>
              <a:rPr lang="it-IT" sz="1800" b="1" dirty="0" err="1"/>
              <a:t>dddd</a:t>
            </a:r>
            <a:r>
              <a:rPr lang="it-IT" sz="1800" b="1" dirty="0"/>
              <a:t>) del Codice</a:t>
            </a:r>
          </a:p>
          <a:p>
            <a:pPr>
              <a:defRPr/>
            </a:pPr>
            <a:r>
              <a:rPr lang="it-IT" sz="1800" dirty="0"/>
              <a:t>«</a:t>
            </a:r>
            <a:r>
              <a:rPr lang="it-IT" sz="1800" i="1" dirty="0"/>
              <a:t>strumenti di negoziazione</a:t>
            </a:r>
            <a:r>
              <a:rPr lang="it-IT" sz="1800" dirty="0"/>
              <a:t>», strumenti di acquisizione che richiedono apertura del confronto competitivo. Vi rientrano …</a:t>
            </a:r>
          </a:p>
          <a:p>
            <a:pPr marL="354013" indent="-354013">
              <a:buFontTx/>
              <a:buAutoNum type="arabicParenR"/>
              <a:defRPr/>
            </a:pPr>
            <a:r>
              <a:rPr lang="it-IT" sz="1800" dirty="0"/>
              <a:t>gli accordi quadro stipulati da centrali di committenza nel caso in cui gli appalti specifici vengono aggiudicati con riapertura del confronto competitivo; </a:t>
            </a:r>
          </a:p>
          <a:p>
            <a:pPr marL="354013" indent="-354013">
              <a:buFontTx/>
              <a:buAutoNum type="arabicParenR"/>
              <a:defRPr/>
            </a:pPr>
            <a:r>
              <a:rPr lang="it-IT" sz="1800" dirty="0"/>
              <a:t>il sistema dinamico di acquisizione realizzato da centrali di committenza; </a:t>
            </a:r>
          </a:p>
          <a:p>
            <a:pPr marL="354013" indent="-354013">
              <a:buFontTx/>
              <a:buAutoNum type="arabicParenR"/>
              <a:defRPr/>
            </a:pPr>
            <a:r>
              <a:rPr lang="it-IT" sz="1800" dirty="0"/>
              <a:t>il mercato elettronico realizzato da centrali di committenza nel caso di acquisti effettuati attraverso confronto concorrenziale; </a:t>
            </a:r>
          </a:p>
          <a:p>
            <a:pPr marL="354013" indent="-354013">
              <a:buFontTx/>
              <a:buAutoNum type="arabicParenR"/>
              <a:defRPr/>
            </a:pPr>
            <a:r>
              <a:rPr lang="it-IT" sz="1800" dirty="0"/>
              <a:t>i sistemi realizzati da centrali di committenza che comunque consentono lo svolgimento delle procedure ai sensi del presente codice;</a:t>
            </a:r>
            <a:endParaRPr lang="it-IT" sz="1800" b="1" dirty="0"/>
          </a:p>
        </p:txBody>
      </p:sp>
      <p:sp>
        <p:nvSpPr>
          <p:cNvPr id="2560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25606" name="Segnaposto numero diapositiva 2"/>
          <p:cNvSpPr>
            <a:spLocks noGrp="1"/>
          </p:cNvSpPr>
          <p:nvPr>
            <p:ph type="sldNum" sz="quarter" idx="11"/>
          </p:nvPr>
        </p:nvSpPr>
        <p:spPr>
          <a:noFill/>
          <a:ln>
            <a:miter lim="800000"/>
            <a:headEnd/>
            <a:tailEnd/>
          </a:ln>
        </p:spPr>
        <p:txBody>
          <a:bodyPr/>
          <a:lstStyle/>
          <a:p>
            <a:fld id="{3E597054-AA07-469E-866D-9D2EA7AD66E3}" type="slidenum">
              <a:rPr lang="it-IT" altLang="it-IT"/>
              <a:pPr/>
              <a:t>43</a:t>
            </a:fld>
            <a:endParaRPr lang="it-IT" altLang="it-IT"/>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2662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95458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2000" b="1" i="1" dirty="0"/>
              <a:t>5. Principali osservazioni e opzione scelta </a:t>
            </a:r>
            <a:r>
              <a:rPr lang="it-IT" sz="2000" b="1" i="1" dirty="0">
                <a:solidFill>
                  <a:srgbClr val="FF0000"/>
                </a:solidFill>
                <a:effectLst>
                  <a:outerShdw blurRad="38100" dist="38100" dir="2700000" algn="tl">
                    <a:srgbClr val="000000">
                      <a:alpha val="43137"/>
                    </a:srgbClr>
                  </a:outerShdw>
                </a:effectLst>
              </a:rPr>
              <a:t>Avvio Procedura</a:t>
            </a:r>
            <a:endParaRPr lang="it-IT" sz="2000" b="1" i="1" dirty="0">
              <a:solidFill>
                <a:srgbClr val="FF0000"/>
              </a:solidFill>
            </a:endParaRPr>
          </a:p>
          <a:p>
            <a:pPr>
              <a:defRPr/>
            </a:pPr>
            <a:r>
              <a:rPr lang="it-IT" sz="2000" i="1" dirty="0"/>
              <a:t>Sono state proposte soluzioni volte alla semplificazione della procedura soprattutto con riguardo ai micro affidamenti, suggerendo di demandare la regolamentazione degli affidamenti diretti a regolamenti interni e di prevedere, in luogo della determina a contrarre e della determina di aggiudicazione, l’adozione di un unico provvedimento (determinazione e non deliberazione), riassuntivo ed esplicativo del procedimento informale all’esito del quale è stato individuato il contraente.</a:t>
            </a:r>
          </a:p>
          <a:p>
            <a:pPr>
              <a:defRPr/>
            </a:pPr>
            <a:r>
              <a:rPr lang="it-IT" sz="2000" b="1" dirty="0"/>
              <a:t>ANAC ha condiviso l’esigenza di avere per gli affidamenti di importo inferiore a euro 40.000 una disciplina più snella, senza però rinunciare al rispetto degli obblighi di trasparenza e motivazione disposti dalla legislazione vigente.   </a:t>
            </a:r>
            <a:r>
              <a:rPr lang="it-IT" sz="2000" b="1" i="1" dirty="0"/>
              <a:t>Vedi soluzione ANAC</a:t>
            </a:r>
          </a:p>
        </p:txBody>
      </p:sp>
      <p:sp>
        <p:nvSpPr>
          <p:cNvPr id="2662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26630" name="Segnaposto numero diapositiva 2"/>
          <p:cNvSpPr>
            <a:spLocks noGrp="1"/>
          </p:cNvSpPr>
          <p:nvPr>
            <p:ph type="sldNum" sz="quarter" idx="11"/>
          </p:nvPr>
        </p:nvSpPr>
        <p:spPr>
          <a:noFill/>
          <a:ln>
            <a:miter lim="800000"/>
            <a:headEnd/>
            <a:tailEnd/>
          </a:ln>
        </p:spPr>
        <p:txBody>
          <a:bodyPr/>
          <a:lstStyle/>
          <a:p>
            <a:fld id="{B4AF91E4-15B8-48E8-B3B7-8F0FC5319748}" type="slidenum">
              <a:rPr lang="it-IT" altLang="it-IT"/>
              <a:pPr/>
              <a:t>44</a:t>
            </a:fld>
            <a:endParaRPr lang="it-IT" altLang="it-IT"/>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2765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26256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2000" b="1" i="1" dirty="0"/>
              <a:t>5. Principali osservazioni e opzione scelta </a:t>
            </a:r>
            <a:r>
              <a:rPr lang="it-IT" sz="2000" b="1" i="1" dirty="0">
                <a:solidFill>
                  <a:srgbClr val="FF0000"/>
                </a:solidFill>
                <a:effectLst>
                  <a:outerShdw blurRad="38100" dist="38100" dir="2700000" algn="tl">
                    <a:srgbClr val="000000">
                      <a:alpha val="43137"/>
                    </a:srgbClr>
                  </a:outerShdw>
                </a:effectLst>
              </a:rPr>
              <a:t>Avvio Procedura</a:t>
            </a:r>
            <a:endParaRPr lang="it-IT" sz="2000" b="1" i="1" dirty="0">
              <a:solidFill>
                <a:srgbClr val="FF0000"/>
              </a:solidFill>
            </a:endParaRPr>
          </a:p>
          <a:p>
            <a:pPr>
              <a:defRPr/>
            </a:pPr>
            <a:r>
              <a:rPr lang="it-IT" sz="2000" dirty="0"/>
              <a:t>ANAC precisa la possibilità di ricorrere in questi casi all’affidamento diretto art. 36, </a:t>
            </a:r>
            <a:r>
              <a:rPr lang="it-IT" sz="2000" dirty="0" err="1"/>
              <a:t>co</a:t>
            </a:r>
            <a:r>
              <a:rPr lang="it-IT" sz="2000" dirty="0"/>
              <a:t>. 2, lett. a) del Codice e le Linee guida hanno:</a:t>
            </a:r>
          </a:p>
          <a:p>
            <a:pPr>
              <a:defRPr/>
            </a:pPr>
            <a:r>
              <a:rPr lang="it-IT" sz="2000" dirty="0"/>
              <a:t>a) rimesso alla discrezionalità della singola stazione appaltante, la facoltà di svolgere una preliminare indagine, semplicemente esplorativa del mercato, volta a identificare le soluzioni presenti sul mercato per soddisfare i propri fabbisogni e la platea dei potenziali affidatari; </a:t>
            </a:r>
          </a:p>
          <a:p>
            <a:pPr>
              <a:defRPr/>
            </a:pPr>
            <a:r>
              <a:rPr lang="it-IT" sz="2000" dirty="0"/>
              <a:t>b) previsto che la procedura ha inizio di regola con la determina a contrarre, ovvero con atto a essa equivalente secondo l’ordinamento della singola stazione appaltante; fissato il contenuto minimo che quest’ultima deve avere, prevedendo, tuttavia che lo stesso, in determinate situazioni, potrebbe essere semplificato; </a:t>
            </a:r>
          </a:p>
          <a:p>
            <a:pPr>
              <a:defRPr/>
            </a:pPr>
            <a:r>
              <a:rPr lang="it-IT" sz="2000" b="1" i="1" dirty="0"/>
              <a:t>segue</a:t>
            </a:r>
          </a:p>
        </p:txBody>
      </p:sp>
      <p:sp>
        <p:nvSpPr>
          <p:cNvPr id="2765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27654" name="Segnaposto numero diapositiva 2"/>
          <p:cNvSpPr>
            <a:spLocks noGrp="1"/>
          </p:cNvSpPr>
          <p:nvPr>
            <p:ph type="sldNum" sz="quarter" idx="11"/>
          </p:nvPr>
        </p:nvSpPr>
        <p:spPr>
          <a:noFill/>
          <a:ln>
            <a:miter lim="800000"/>
            <a:headEnd/>
            <a:tailEnd/>
          </a:ln>
        </p:spPr>
        <p:txBody>
          <a:bodyPr/>
          <a:lstStyle/>
          <a:p>
            <a:fld id="{5AEC507C-8925-41B6-9AB3-7D421026930E}" type="slidenum">
              <a:rPr lang="it-IT" altLang="it-IT"/>
              <a:pPr/>
              <a:t>45</a:t>
            </a:fld>
            <a:endParaRPr lang="it-IT" altLang="it-IT"/>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2867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95458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2000" b="1" i="1" dirty="0"/>
              <a:t>5. Principali osservazioni e opzione scelta </a:t>
            </a:r>
            <a:r>
              <a:rPr lang="it-IT" sz="2000" b="1" i="1" dirty="0">
                <a:solidFill>
                  <a:srgbClr val="FF0000"/>
                </a:solidFill>
                <a:effectLst>
                  <a:outerShdw blurRad="38100" dist="38100" dir="2700000" algn="tl">
                    <a:srgbClr val="000000">
                      <a:alpha val="43137"/>
                    </a:srgbClr>
                  </a:outerShdw>
                </a:effectLst>
              </a:rPr>
              <a:t>Avvio Procedura</a:t>
            </a:r>
            <a:endParaRPr lang="it-IT" sz="2000" b="1" i="1" dirty="0">
              <a:solidFill>
                <a:srgbClr val="FF0000"/>
              </a:solidFill>
            </a:endParaRPr>
          </a:p>
          <a:p>
            <a:pPr>
              <a:defRPr/>
            </a:pPr>
            <a:r>
              <a:rPr lang="it-IT" sz="2000" dirty="0"/>
              <a:t>ANAC precisa la possibilità di ricorrere in questi casi all’affidamento diretto art. 36, </a:t>
            </a:r>
            <a:r>
              <a:rPr lang="it-IT" sz="2000" dirty="0" err="1"/>
              <a:t>co</a:t>
            </a:r>
            <a:r>
              <a:rPr lang="it-IT" sz="2000" dirty="0"/>
              <a:t>. 2, lett. a) del Codice e le Linee guida hanno:</a:t>
            </a:r>
          </a:p>
          <a:p>
            <a:pPr>
              <a:defRPr/>
            </a:pPr>
            <a:r>
              <a:rPr lang="it-IT" sz="2000" dirty="0"/>
              <a:t>c) ricordato la necessità di motivare adeguatamente la scelta dell’aggiudicatario con particolare riferimento alla rispondenza della stessa all’interesse pubblico che la stazione appaltante intende soddisfare ed all’economicità dell’affidamento. </a:t>
            </a:r>
          </a:p>
          <a:p>
            <a:pPr>
              <a:defRPr/>
            </a:pPr>
            <a:r>
              <a:rPr lang="it-IT" sz="2000" dirty="0"/>
              <a:t>Al riguardo ANAC, </a:t>
            </a:r>
            <a:r>
              <a:rPr lang="it-IT" sz="2000" b="1" dirty="0"/>
              <a:t>ha ritenuto opportuno graduare il predetto obbligo motivazionale in riferimento sia al valore dell’affidamento sia all’eventuale adozione da parte della stazione appaltante di un apposito regolamento per l’acquisizione di lavori, beni e servizi redatto nel rispetto dei principi contenuti nel Codice</a:t>
            </a:r>
            <a:r>
              <a:rPr lang="it-IT" sz="2000" dirty="0"/>
              <a:t> </a:t>
            </a:r>
          </a:p>
        </p:txBody>
      </p:sp>
      <p:sp>
        <p:nvSpPr>
          <p:cNvPr id="2867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28678" name="Segnaposto numero diapositiva 2"/>
          <p:cNvSpPr>
            <a:spLocks noGrp="1"/>
          </p:cNvSpPr>
          <p:nvPr>
            <p:ph type="sldNum" sz="quarter" idx="11"/>
          </p:nvPr>
        </p:nvSpPr>
        <p:spPr>
          <a:noFill/>
          <a:ln>
            <a:miter lim="800000"/>
            <a:headEnd/>
            <a:tailEnd/>
          </a:ln>
        </p:spPr>
        <p:txBody>
          <a:bodyPr/>
          <a:lstStyle/>
          <a:p>
            <a:fld id="{8BD2403C-9EDF-4EF9-A797-39AE1FE46B46}" type="slidenum">
              <a:rPr lang="it-IT" altLang="it-IT"/>
              <a:pPr/>
              <a:t>46</a:t>
            </a:fld>
            <a:endParaRPr lang="it-IT" altLang="it-IT"/>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2969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26256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2000" b="1" i="1" dirty="0"/>
              <a:t>5. Principali osservazioni e opzione scelta </a:t>
            </a:r>
            <a:r>
              <a:rPr lang="it-IT" sz="2000" b="1" i="1" dirty="0">
                <a:solidFill>
                  <a:srgbClr val="FF0000"/>
                </a:solidFill>
                <a:effectLst>
                  <a:outerShdw blurRad="38100" dist="38100" dir="2700000" algn="tl">
                    <a:srgbClr val="000000">
                      <a:alpha val="43137"/>
                    </a:srgbClr>
                  </a:outerShdw>
                </a:effectLst>
              </a:rPr>
              <a:t>Criteri di Selezione</a:t>
            </a:r>
          </a:p>
          <a:p>
            <a:pPr>
              <a:defRPr/>
            </a:pPr>
            <a:r>
              <a:rPr lang="it-IT" sz="2000" dirty="0"/>
              <a:t>Con riferimento ai requisiti di capacità economico-finanziaria e tecnico-professionale è stato proposto di: </a:t>
            </a:r>
          </a:p>
          <a:p>
            <a:pPr>
              <a:defRPr/>
            </a:pPr>
            <a:r>
              <a:rPr lang="it-IT" sz="2000" dirty="0"/>
              <a:t>a) non richiedere l’esibizione del CCIAA a seguito delle modifiche apportate dalla legge di stabilità 2012 al DPR 445/2000 e di utilizzare al paragrafo 4 la formulazione “affidamenti di importo inferiore a 40.000 euro” anziché “affidamenti di importo non superiore a 40.000 euro”; </a:t>
            </a:r>
          </a:p>
          <a:p>
            <a:pPr>
              <a:defRPr/>
            </a:pPr>
            <a:r>
              <a:rPr lang="it-IT" sz="2000" dirty="0"/>
              <a:t>b) eliminare la richiesta di esperienze maturate nello specifico settore, in quanto potrebbe costituire una barriera all’accesso per le imprese di nuova costituzione e pertanto propongono di prevedere tale requisito solo al fine dell’attribuzione di un punteggio aggiuntivo oppure di prevedere, in alternativa, un’adeguata copertura assicurativa o il possesso di certificazioni standard; </a:t>
            </a:r>
          </a:p>
        </p:txBody>
      </p:sp>
      <p:sp>
        <p:nvSpPr>
          <p:cNvPr id="2970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29702" name="Segnaposto numero diapositiva 2"/>
          <p:cNvSpPr>
            <a:spLocks noGrp="1"/>
          </p:cNvSpPr>
          <p:nvPr>
            <p:ph type="sldNum" sz="quarter" idx="11"/>
          </p:nvPr>
        </p:nvSpPr>
        <p:spPr>
          <a:noFill/>
          <a:ln>
            <a:miter lim="800000"/>
            <a:headEnd/>
            <a:tailEnd/>
          </a:ln>
        </p:spPr>
        <p:txBody>
          <a:bodyPr/>
          <a:lstStyle/>
          <a:p>
            <a:fld id="{09C7AC03-D742-4514-A61F-CD404B3433A9}" type="slidenum">
              <a:rPr lang="it-IT" altLang="it-IT"/>
              <a:pPr/>
              <a:t>47</a:t>
            </a:fld>
            <a:endParaRPr lang="it-IT" altLang="it-IT"/>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3072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34022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2000" b="1" i="1" dirty="0"/>
              <a:t>5. Principali osservazioni e opzione scelta </a:t>
            </a:r>
            <a:r>
              <a:rPr lang="it-IT" sz="2000" b="1" i="1" dirty="0">
                <a:solidFill>
                  <a:srgbClr val="FF0000"/>
                </a:solidFill>
                <a:effectLst>
                  <a:outerShdw blurRad="38100" dist="38100" dir="2700000" algn="tl">
                    <a:srgbClr val="000000">
                      <a:alpha val="43137"/>
                    </a:srgbClr>
                  </a:outerShdw>
                </a:effectLst>
              </a:rPr>
              <a:t>Criteri di Selezione</a:t>
            </a:r>
            <a:endParaRPr lang="it-IT" sz="2000" b="1" i="1" dirty="0">
              <a:solidFill>
                <a:srgbClr val="FF0000"/>
              </a:solidFill>
            </a:endParaRPr>
          </a:p>
          <a:p>
            <a:pPr>
              <a:defRPr/>
            </a:pPr>
            <a:r>
              <a:rPr lang="it-IT" sz="2000" dirty="0"/>
              <a:t>Con riferimento ai requisiti di capacità economico-finanziaria e tecnico-professionale è stato proposto di: </a:t>
            </a:r>
          </a:p>
          <a:p>
            <a:pPr>
              <a:defRPr/>
            </a:pPr>
            <a:r>
              <a:rPr lang="it-IT" sz="2000" dirty="0"/>
              <a:t>c) individuare specificatamente i requisiti, senza lasciarli alla discrezionalità delle stazioni appaltanti; </a:t>
            </a:r>
          </a:p>
          <a:p>
            <a:pPr>
              <a:defRPr/>
            </a:pPr>
            <a:r>
              <a:rPr lang="it-IT" sz="2000" dirty="0"/>
              <a:t>d) di utilizzare criteri oggettivi di selezione, di rapida verifica, quali l’inserimento in elenchi di imprese qualificate con criterio di selezione a rotazione; </a:t>
            </a:r>
          </a:p>
          <a:p>
            <a:pPr>
              <a:defRPr/>
            </a:pPr>
            <a:r>
              <a:rPr lang="it-IT" sz="2000" dirty="0"/>
              <a:t>e) di attingere direttamente dalle </a:t>
            </a:r>
            <a:r>
              <a:rPr lang="it-IT" sz="2000" dirty="0" err="1"/>
              <a:t>white</a:t>
            </a:r>
            <a:r>
              <a:rPr lang="it-IT" sz="2000" dirty="0"/>
              <a:t> </a:t>
            </a:r>
            <a:r>
              <a:rPr lang="it-IT" sz="2000" dirty="0" err="1"/>
              <a:t>list</a:t>
            </a:r>
            <a:r>
              <a:rPr lang="it-IT" sz="2000" dirty="0"/>
              <a:t> della Prefettura di appartenenza per le attività previste nell’art. 1 comma 53 della Legge 190/2012. </a:t>
            </a:r>
          </a:p>
        </p:txBody>
      </p:sp>
      <p:sp>
        <p:nvSpPr>
          <p:cNvPr id="3072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30726" name="Segnaposto numero diapositiva 2"/>
          <p:cNvSpPr>
            <a:spLocks noGrp="1"/>
          </p:cNvSpPr>
          <p:nvPr>
            <p:ph type="sldNum" sz="quarter" idx="11"/>
          </p:nvPr>
        </p:nvSpPr>
        <p:spPr>
          <a:noFill/>
          <a:ln>
            <a:miter lim="800000"/>
            <a:headEnd/>
            <a:tailEnd/>
          </a:ln>
        </p:spPr>
        <p:txBody>
          <a:bodyPr/>
          <a:lstStyle/>
          <a:p>
            <a:fld id="{515108AC-23EF-4EF5-B295-96776BBDE928}" type="slidenum">
              <a:rPr lang="it-IT" altLang="it-IT"/>
              <a:pPr/>
              <a:t>48</a:t>
            </a:fld>
            <a:endParaRPr lang="it-IT" altLang="it-IT"/>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3277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26256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2000" b="1" i="1" dirty="0"/>
              <a:t>5. Principali osservazioni e opzione scelta</a:t>
            </a:r>
            <a:r>
              <a:rPr lang="it-IT" sz="2000" b="1" i="1" dirty="0">
                <a:effectLst>
                  <a:outerShdw blurRad="38100" dist="38100" dir="2700000" algn="tl">
                    <a:srgbClr val="000000">
                      <a:alpha val="43137"/>
                    </a:srgbClr>
                  </a:outerShdw>
                </a:effectLst>
              </a:rPr>
              <a:t> </a:t>
            </a:r>
            <a:r>
              <a:rPr lang="it-IT" sz="2000" b="1" i="1" dirty="0">
                <a:solidFill>
                  <a:srgbClr val="FF0000"/>
                </a:solidFill>
                <a:effectLst>
                  <a:outerShdw blurRad="38100" dist="38100" dir="2700000" algn="tl">
                    <a:srgbClr val="000000">
                      <a:alpha val="43137"/>
                    </a:srgbClr>
                  </a:outerShdw>
                </a:effectLst>
              </a:rPr>
              <a:t>Criteri di Selezione</a:t>
            </a:r>
            <a:endParaRPr lang="it-IT" sz="2000" b="1" i="1" dirty="0">
              <a:solidFill>
                <a:srgbClr val="FF0000"/>
              </a:solidFill>
            </a:endParaRPr>
          </a:p>
          <a:p>
            <a:pPr>
              <a:defRPr/>
            </a:pPr>
            <a:r>
              <a:rPr lang="it-IT" sz="2000" dirty="0"/>
              <a:t>In parziale accoglimento delle osservazioni formulate ANAC ha riformulato il paragrafo, prevedendo non più l’esibizione del certificato camerale, ma, eventualmente, l’attestazione dell’iscrizione al registro della CCIAA;</a:t>
            </a:r>
          </a:p>
          <a:p>
            <a:pPr>
              <a:defRPr/>
            </a:pPr>
            <a:r>
              <a:rPr lang="it-IT" sz="2000" dirty="0"/>
              <a:t>ha, inoltre, disciplinato un regime “peculiare” per consentire la partecipazione anche di imprese di nuova costituzione.</a:t>
            </a:r>
          </a:p>
          <a:p>
            <a:pPr>
              <a:defRPr/>
            </a:pPr>
            <a:r>
              <a:rPr lang="it-IT" sz="2000" dirty="0"/>
              <a:t>Invece, stante la possibilità di ricorrere all’affidamento diretto e l’autonomia organizzativa riconosciuta alle stazioni appaltanti dall’ordinamento, non sono stati individuati specifici requisiti, rimandando tale scelta alla discrezionalità dell’amministrazione procedente.</a:t>
            </a:r>
          </a:p>
          <a:p>
            <a:pPr>
              <a:defRPr/>
            </a:pPr>
            <a:r>
              <a:rPr lang="it-IT" sz="2000" dirty="0"/>
              <a:t>Non ritenuta possibile utilizzare, ai fini della scelta del contraente, l’uso delle </a:t>
            </a:r>
            <a:r>
              <a:rPr lang="it-IT" sz="2000" dirty="0" err="1"/>
              <a:t>white</a:t>
            </a:r>
            <a:r>
              <a:rPr lang="it-IT" sz="2000" dirty="0"/>
              <a:t> </a:t>
            </a:r>
            <a:r>
              <a:rPr lang="it-IT" sz="2000" dirty="0" err="1"/>
              <a:t>list</a:t>
            </a:r>
            <a:r>
              <a:rPr lang="it-IT" sz="2000" dirty="0"/>
              <a:t> delle Prefetture in quanto le stesse si riferiscono esclusivamente al alcuni settori merceologici e tale iscrizione. inoltre, è su base volontaria</a:t>
            </a:r>
          </a:p>
        </p:txBody>
      </p:sp>
      <p:sp>
        <p:nvSpPr>
          <p:cNvPr id="3277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32774" name="Segnaposto numero diapositiva 2"/>
          <p:cNvSpPr>
            <a:spLocks noGrp="1"/>
          </p:cNvSpPr>
          <p:nvPr>
            <p:ph type="sldNum" sz="quarter" idx="11"/>
          </p:nvPr>
        </p:nvSpPr>
        <p:spPr>
          <a:noFill/>
          <a:ln>
            <a:miter lim="800000"/>
            <a:headEnd/>
            <a:tailEnd/>
          </a:ln>
        </p:spPr>
        <p:txBody>
          <a:bodyPr/>
          <a:lstStyle/>
          <a:p>
            <a:fld id="{E665782D-AEA2-4CF2-9056-9C41A97BE4E8}" type="slidenum">
              <a:rPr lang="it-IT" altLang="it-IT"/>
              <a:pPr/>
              <a:t>49</a:t>
            </a:fld>
            <a:endParaRPr lang="it-IT" altLang="it-IT"/>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614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421640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err="1">
                <a:effectLst>
                  <a:outerShdw blurRad="38100" dist="38100" dir="2700000" algn="tl">
                    <a:srgbClr val="000000">
                      <a:alpha val="43137"/>
                    </a:srgbClr>
                  </a:outerShdw>
                </a:effectLst>
              </a:rPr>
              <a:t>D.Lgs.</a:t>
            </a:r>
            <a:r>
              <a:rPr lang="it-IT" altLang="it-IT" sz="2400" b="1" u="sng" dirty="0">
                <a:effectLst>
                  <a:outerShdw blurRad="38100" dist="38100" dir="2700000" algn="tl">
                    <a:srgbClr val="000000">
                      <a:alpha val="43137"/>
                    </a:srgbClr>
                  </a:outerShdw>
                </a:effectLst>
              </a:rPr>
              <a:t> 18 aprile 2016, n. 50</a:t>
            </a:r>
          </a:p>
          <a:p>
            <a:pPr>
              <a:defRPr/>
            </a:pPr>
            <a:r>
              <a:rPr lang="it-IT" altLang="it-IT" sz="2400" b="1" u="sng" dirty="0">
                <a:effectLst>
                  <a:outerShdw blurRad="38100" dist="38100" dir="2700000" algn="tl">
                    <a:srgbClr val="000000">
                      <a:alpha val="43137"/>
                    </a:srgbClr>
                  </a:outerShdw>
                </a:effectLst>
              </a:rPr>
              <a:t>c.d. «Codice appalti pubblici e contratti di concessione»</a:t>
            </a:r>
          </a:p>
          <a:p>
            <a:pPr>
              <a:defRPr/>
            </a:pPr>
            <a:endParaRPr lang="it-IT" altLang="it-IT" sz="1000" b="1" u="sng" dirty="0">
              <a:effectLst>
                <a:outerShdw blurRad="38100" dist="38100" dir="2700000" algn="tl">
                  <a:srgbClr val="000000">
                    <a:alpha val="43137"/>
                  </a:srgbClr>
                </a:outerShdw>
              </a:effectLst>
            </a:endParaRPr>
          </a:p>
          <a:p>
            <a:pPr>
              <a:defRPr/>
            </a:pPr>
            <a:endParaRPr lang="it-IT" altLang="it-IT" sz="1800" b="1" u="sng" dirty="0">
              <a:effectLst>
                <a:outerShdw blurRad="38100" dist="38100" dir="2700000" algn="tl">
                  <a:srgbClr val="000000">
                    <a:alpha val="43137"/>
                  </a:srgbClr>
                </a:outerShdw>
              </a:effectLst>
            </a:endParaRPr>
          </a:p>
          <a:p>
            <a:pPr>
              <a:defRPr/>
            </a:pPr>
            <a:r>
              <a:rPr lang="it-IT" altLang="it-IT" sz="2600" b="1" u="sng" dirty="0">
                <a:effectLst>
                  <a:outerShdw blurRad="38100" dist="38100" dir="2700000" algn="tl">
                    <a:srgbClr val="000000">
                      <a:alpha val="43137"/>
                    </a:srgbClr>
                  </a:outerShdw>
                </a:effectLst>
              </a:rPr>
              <a:t>Il provvedimento - </a:t>
            </a:r>
            <a:r>
              <a:rPr lang="it-IT" altLang="it-IT" sz="2800" b="1" u="sng" dirty="0">
                <a:effectLst>
                  <a:outerShdw blurRad="38100" dist="38100" dir="2700000" algn="tl">
                    <a:srgbClr val="000000">
                      <a:alpha val="43137"/>
                    </a:srgbClr>
                  </a:outerShdw>
                </a:effectLst>
              </a:rPr>
              <a:t>artt. 217, co. 1 </a:t>
            </a:r>
            <a:r>
              <a:rPr lang="it-IT" altLang="it-IT" sz="2800" b="1" u="sng" dirty="0" err="1">
                <a:effectLst>
                  <a:outerShdw blurRad="38100" dist="38100" dir="2700000" algn="tl">
                    <a:srgbClr val="000000">
                      <a:alpha val="43137"/>
                    </a:srgbClr>
                  </a:outerShdw>
                </a:effectLst>
              </a:rPr>
              <a:t>lett</a:t>
            </a:r>
            <a:r>
              <a:rPr lang="it-IT" altLang="it-IT" sz="2800" b="1" u="sng" dirty="0">
                <a:effectLst>
                  <a:outerShdw blurRad="38100" dist="38100" dir="2700000" algn="tl">
                    <a:srgbClr val="000000">
                      <a:alpha val="43137"/>
                    </a:srgbClr>
                  </a:outerShdw>
                </a:effectLst>
              </a:rPr>
              <a:t>. e) </a:t>
            </a:r>
            <a:r>
              <a:rPr lang="it-IT" altLang="it-IT" sz="2800" b="1" u="sng" dirty="0" err="1">
                <a:effectLst>
                  <a:outerShdw blurRad="38100" dist="38100" dir="2700000" algn="tl">
                    <a:srgbClr val="000000">
                      <a:alpha val="43137"/>
                    </a:srgbClr>
                  </a:outerShdw>
                </a:effectLst>
              </a:rPr>
              <a:t>e</a:t>
            </a:r>
            <a:r>
              <a:rPr lang="it-IT" altLang="it-IT" sz="2800" b="1" u="sng" dirty="0">
                <a:effectLst>
                  <a:outerShdw blurRad="38100" dist="38100" dir="2700000" algn="tl">
                    <a:srgbClr val="000000">
                      <a:alpha val="43137"/>
                    </a:srgbClr>
                  </a:outerShdw>
                </a:effectLst>
              </a:rPr>
              <a:t> 220</a:t>
            </a:r>
          </a:p>
          <a:p>
            <a:pPr>
              <a:defRPr/>
            </a:pPr>
            <a:r>
              <a:rPr lang="it-IT" altLang="it-IT" sz="2600" b="1" u="sng" dirty="0">
                <a:effectLst>
                  <a:outerShdw blurRad="38100" dist="38100" dir="2700000" algn="tl">
                    <a:srgbClr val="000000">
                      <a:alpha val="43137"/>
                    </a:srgbClr>
                  </a:outerShdw>
                </a:effectLst>
              </a:rPr>
              <a:t>ha abrogato e sostituito il </a:t>
            </a:r>
          </a:p>
          <a:p>
            <a:pPr>
              <a:defRPr/>
            </a:pPr>
            <a:r>
              <a:rPr lang="it-IT" altLang="it-IT" sz="2600" b="1" u="sng" dirty="0">
                <a:effectLst>
                  <a:outerShdw blurRad="38100" dist="38100" dir="2700000" algn="tl">
                    <a:srgbClr val="000000">
                      <a:alpha val="43137"/>
                    </a:srgbClr>
                  </a:outerShdw>
                </a:effectLst>
              </a:rPr>
              <a:t>Decreto Legislativo 12 aprile 2006 n. 163</a:t>
            </a:r>
          </a:p>
          <a:p>
            <a:pPr>
              <a:defRPr/>
            </a:pPr>
            <a:r>
              <a:rPr lang="it-IT" altLang="it-IT" sz="2600" b="1" u="sng" dirty="0">
                <a:effectLst>
                  <a:outerShdw blurRad="38100" dist="38100" dir="2700000" algn="tl">
                    <a:srgbClr val="000000">
                      <a:alpha val="43137"/>
                    </a:srgbClr>
                  </a:outerShdw>
                </a:effectLst>
              </a:rPr>
              <a:t>fra cui anche l’art. 125 (Lavori, servizi e forniture in economia)</a:t>
            </a:r>
          </a:p>
          <a:p>
            <a:pPr>
              <a:defRPr/>
            </a:pPr>
            <a:r>
              <a:rPr lang="it-IT" altLang="it-IT" sz="2600" b="1" u="sng" dirty="0">
                <a:effectLst>
                  <a:outerShdw blurRad="38100" dist="38100" dir="2700000" algn="tl">
                    <a:srgbClr val="000000">
                      <a:alpha val="43137"/>
                    </a:srgbClr>
                  </a:outerShdw>
                </a:effectLst>
              </a:rPr>
              <a:t>Nonché di fatto (almeno in larga parte) le disposizioni di attuazione del </a:t>
            </a:r>
            <a:r>
              <a:rPr lang="it-IT" altLang="it-IT" sz="2600" b="1" u="sng" dirty="0" err="1">
                <a:effectLst>
                  <a:outerShdw blurRad="38100" dist="38100" dir="2700000" algn="tl">
                    <a:srgbClr val="000000">
                      <a:alpha val="43137"/>
                    </a:srgbClr>
                  </a:outerShdw>
                </a:effectLst>
              </a:rPr>
              <a:t>Dpr</a:t>
            </a:r>
            <a:r>
              <a:rPr lang="it-IT" altLang="it-IT" sz="2600" b="1" u="sng" dirty="0">
                <a:effectLst>
                  <a:outerShdw blurRad="38100" dist="38100" dir="2700000" algn="tl">
                    <a:srgbClr val="000000">
                      <a:alpha val="43137"/>
                    </a:srgbClr>
                  </a:outerShdw>
                </a:effectLst>
              </a:rPr>
              <a:t>. 207/2010</a:t>
            </a:r>
          </a:p>
        </p:txBody>
      </p:sp>
      <p:sp>
        <p:nvSpPr>
          <p:cNvPr id="614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6150" name="Segnaposto numero diapositiva 2"/>
          <p:cNvSpPr>
            <a:spLocks noGrp="1"/>
          </p:cNvSpPr>
          <p:nvPr>
            <p:ph type="sldNum" sz="quarter" idx="11"/>
          </p:nvPr>
        </p:nvSpPr>
        <p:spPr>
          <a:noFill/>
          <a:ln>
            <a:miter lim="800000"/>
            <a:headEnd/>
            <a:tailEnd/>
          </a:ln>
        </p:spPr>
        <p:txBody>
          <a:bodyPr/>
          <a:lstStyle/>
          <a:p>
            <a:fld id="{704D8251-1249-4A74-B82F-99298E12F303}" type="slidenum">
              <a:rPr lang="it-IT" altLang="it-IT"/>
              <a:pPr/>
              <a:t>5</a:t>
            </a:fld>
            <a:endParaRPr lang="it-IT" altLang="it-IT"/>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3379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394017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2000" b="1" i="1" dirty="0"/>
              <a:t>5. Principali osservazioni </a:t>
            </a:r>
            <a:r>
              <a:rPr lang="it-IT" sz="2000" b="1" i="1" dirty="0">
                <a:solidFill>
                  <a:srgbClr val="FF0000"/>
                </a:solidFill>
                <a:effectLst>
                  <a:outerShdw blurRad="38100" dist="38100" dir="2700000" algn="tl">
                    <a:srgbClr val="000000">
                      <a:alpha val="43137"/>
                    </a:srgbClr>
                  </a:outerShdw>
                </a:effectLst>
              </a:rPr>
              <a:t>Scelta Contraente e Obbligo Motivazione</a:t>
            </a:r>
            <a:endParaRPr lang="it-IT" sz="2000" b="1" i="1" dirty="0">
              <a:solidFill>
                <a:srgbClr val="FF0000"/>
              </a:solidFill>
            </a:endParaRPr>
          </a:p>
          <a:p>
            <a:pPr>
              <a:defRPr/>
            </a:pPr>
            <a:r>
              <a:rPr lang="it-IT" sz="2200" dirty="0"/>
              <a:t>Alcuni operatori hanno proposto di specificare che l’indagine “semplicemente esplorativa” ai fini del successivo affidamento diretto debba essere svolta in maniera rigorosamente informale e non tracciabile, senza alcuna formalizzazione della relativa procedura altrimenti verrebbe a coincidere con la procedura negoziata e specificare se deve essere effettuata prima della determina a contrarre o successivamente alla stessa. </a:t>
            </a:r>
          </a:p>
        </p:txBody>
      </p:sp>
      <p:sp>
        <p:nvSpPr>
          <p:cNvPr id="3379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33798" name="Segnaposto numero diapositiva 2"/>
          <p:cNvSpPr>
            <a:spLocks noGrp="1"/>
          </p:cNvSpPr>
          <p:nvPr>
            <p:ph type="sldNum" sz="quarter" idx="11"/>
          </p:nvPr>
        </p:nvSpPr>
        <p:spPr>
          <a:noFill/>
          <a:ln>
            <a:miter lim="800000"/>
            <a:headEnd/>
            <a:tailEnd/>
          </a:ln>
        </p:spPr>
        <p:txBody>
          <a:bodyPr/>
          <a:lstStyle/>
          <a:p>
            <a:fld id="{450B1B65-D0FB-463D-9760-DD57EB5FBFAB}" type="slidenum">
              <a:rPr lang="it-IT" altLang="it-IT"/>
              <a:pPr/>
              <a:t>50</a:t>
            </a:fld>
            <a:endParaRPr lang="it-IT" altLang="it-IT"/>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348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27831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2000" b="1" i="1" dirty="0"/>
              <a:t>5. Principali osservazioni </a:t>
            </a:r>
            <a:r>
              <a:rPr lang="it-IT" sz="2000" b="1" i="1" dirty="0">
                <a:solidFill>
                  <a:srgbClr val="FF0000"/>
                </a:solidFill>
                <a:effectLst>
                  <a:outerShdw blurRad="38100" dist="38100" dir="2700000" algn="tl">
                    <a:srgbClr val="000000">
                      <a:alpha val="43137"/>
                    </a:srgbClr>
                  </a:outerShdw>
                </a:effectLst>
              </a:rPr>
              <a:t>Scelta Contraente e Obbligo Motivazione</a:t>
            </a:r>
            <a:endParaRPr lang="it-IT" sz="2000" b="1" i="1" dirty="0">
              <a:solidFill>
                <a:srgbClr val="FF0000"/>
              </a:solidFill>
            </a:endParaRPr>
          </a:p>
          <a:p>
            <a:pPr>
              <a:defRPr/>
            </a:pPr>
            <a:r>
              <a:rPr lang="it-IT" sz="2200" dirty="0"/>
              <a:t>Altri soggetti hanno proposto una soluzione alternativa all’indagine di mercato per gli acquisti al di fuori del </a:t>
            </a:r>
            <a:r>
              <a:rPr lang="it-IT" sz="2200" dirty="0" err="1"/>
              <a:t>MePA</a:t>
            </a:r>
            <a:r>
              <a:rPr lang="it-IT" sz="2200" dirty="0"/>
              <a:t>, rappresentata dalla possibilità che la stazione appaltante ad inizio anno, per macrosettori e </a:t>
            </a:r>
            <a:r>
              <a:rPr lang="it-IT" sz="2200" dirty="0" err="1"/>
              <a:t>metaprodotti</a:t>
            </a:r>
            <a:r>
              <a:rPr lang="it-IT" sz="2200" dirty="0"/>
              <a:t> dei quali si conosce orientativamente il fabbisogno (su dati triennio Precedente), effettui una ricognizione valida per tutto l’anno nella quale si siano invitati almeno tre operatori e che il servizio in via di massima sia affidato al miglior sconto proposto e valido per l’intero anno. </a:t>
            </a:r>
          </a:p>
        </p:txBody>
      </p:sp>
      <p:sp>
        <p:nvSpPr>
          <p:cNvPr id="3482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34822" name="Segnaposto numero diapositiva 2"/>
          <p:cNvSpPr>
            <a:spLocks noGrp="1"/>
          </p:cNvSpPr>
          <p:nvPr>
            <p:ph type="sldNum" sz="quarter" idx="11"/>
          </p:nvPr>
        </p:nvSpPr>
        <p:spPr>
          <a:noFill/>
          <a:ln>
            <a:miter lim="800000"/>
            <a:headEnd/>
            <a:tailEnd/>
          </a:ln>
        </p:spPr>
        <p:txBody>
          <a:bodyPr/>
          <a:lstStyle/>
          <a:p>
            <a:fld id="{D937AFDA-9DA0-4062-A3B8-50955E061068}" type="slidenum">
              <a:rPr lang="it-IT" altLang="it-IT"/>
              <a:pPr/>
              <a:t>51</a:t>
            </a:fld>
            <a:endParaRPr lang="it-IT" altLang="it-IT"/>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3584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26256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2000" b="1" i="1" dirty="0"/>
              <a:t>5. Principali osservazioni </a:t>
            </a:r>
            <a:r>
              <a:rPr lang="it-IT" sz="2000" b="1" i="1" dirty="0">
                <a:solidFill>
                  <a:srgbClr val="FF0000"/>
                </a:solidFill>
                <a:effectLst>
                  <a:outerShdw blurRad="38100" dist="38100" dir="2700000" algn="tl">
                    <a:srgbClr val="000000">
                      <a:alpha val="43137"/>
                    </a:srgbClr>
                  </a:outerShdw>
                </a:effectLst>
              </a:rPr>
              <a:t>Scelta Contraente e Obbligo Motivazione</a:t>
            </a:r>
            <a:endParaRPr lang="it-IT" sz="2000" b="1" i="1" dirty="0">
              <a:solidFill>
                <a:srgbClr val="FF0000"/>
              </a:solidFill>
            </a:endParaRPr>
          </a:p>
          <a:p>
            <a:pPr>
              <a:defRPr/>
            </a:pPr>
            <a:r>
              <a:rPr lang="it-IT" sz="2000" dirty="0"/>
              <a:t>In merito alla valutazione dei preventivi è stato chiesto se questi debbano vertere esclusivamente su fattori economici, tenendo conto che nel successivo paragrafo si fa riferimento alle “eventuali caratteristiche migliorative ed alla convenienza del prezzo in relazione alla qualità della prestazione. </a:t>
            </a:r>
          </a:p>
          <a:p>
            <a:pPr>
              <a:defRPr/>
            </a:pPr>
            <a:r>
              <a:rPr lang="it-IT" sz="2000" dirty="0"/>
              <a:t>In ordine all’obbligo di motivazione del ricorso all’affidamento diretto, è stato evidenziato che l’imposizione di un onere motivazionale specifico in sede di ciascun acquisto sia incompatibile con il principio costituzionale di buon andamento dell’azione amministrativa e con i principi di economicità, efficacia, efficienza e proporzionalità che ne costituiscono il corollario, anche in considerazione del fatto che il legislatore non richiede specifici obblighi motivazionali. </a:t>
            </a:r>
          </a:p>
        </p:txBody>
      </p:sp>
      <p:sp>
        <p:nvSpPr>
          <p:cNvPr id="3584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35846" name="Segnaposto numero diapositiva 2"/>
          <p:cNvSpPr>
            <a:spLocks noGrp="1"/>
          </p:cNvSpPr>
          <p:nvPr>
            <p:ph type="sldNum" sz="quarter" idx="11"/>
          </p:nvPr>
        </p:nvSpPr>
        <p:spPr>
          <a:noFill/>
          <a:ln>
            <a:miter lim="800000"/>
            <a:headEnd/>
            <a:tailEnd/>
          </a:ln>
        </p:spPr>
        <p:txBody>
          <a:bodyPr/>
          <a:lstStyle/>
          <a:p>
            <a:fld id="{635E6E8E-5133-4F6F-B048-5455EA10DF61}" type="slidenum">
              <a:rPr lang="it-IT" altLang="it-IT"/>
              <a:pPr/>
              <a:t>52</a:t>
            </a:fld>
            <a:endParaRPr lang="it-IT" altLang="it-IT"/>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3686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61645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2000" b="1" i="1" dirty="0"/>
              <a:t>5. Principali osservazioni </a:t>
            </a:r>
            <a:r>
              <a:rPr lang="it-IT" sz="2000" b="1" i="1" dirty="0">
                <a:solidFill>
                  <a:srgbClr val="FF0000"/>
                </a:solidFill>
                <a:effectLst>
                  <a:outerShdw blurRad="38100" dist="38100" dir="2700000" algn="tl">
                    <a:srgbClr val="000000">
                      <a:alpha val="43137"/>
                    </a:srgbClr>
                  </a:outerShdw>
                </a:effectLst>
              </a:rPr>
              <a:t>Scelta Contraente e Obbligo Motivazione</a:t>
            </a:r>
            <a:endParaRPr lang="it-IT" sz="2000" b="1" i="1" dirty="0">
              <a:solidFill>
                <a:srgbClr val="FF0000"/>
              </a:solidFill>
            </a:endParaRPr>
          </a:p>
          <a:p>
            <a:pPr>
              <a:defRPr/>
            </a:pPr>
            <a:r>
              <a:rPr lang="it-IT" sz="2200" dirty="0"/>
              <a:t>Altri operatori hanno richiesto di prevedere, per gli appalti di servizio ad alta intensità di manodopera, che l’affidamento diretto sia motivato in relazione alla congruità del prezzo rispetto all’oggetto del servizio e tenuto conto dell’incidenza del costo del lavoro. </a:t>
            </a:r>
          </a:p>
          <a:p>
            <a:pPr>
              <a:defRPr/>
            </a:pPr>
            <a:r>
              <a:rPr lang="it-IT" sz="2200" dirty="0"/>
              <a:t>Nel caso di conferma dell’affidamento all’operatore uscente, la motivazione dovrebbe riguardare anche il grado di soddisfazione maturato nel precedente rapporto contrattuale, la competitività del prezzo offerto rispetto alla media dei prezzi praticati nel settore di mercato di riferimento.</a:t>
            </a:r>
          </a:p>
        </p:txBody>
      </p:sp>
      <p:sp>
        <p:nvSpPr>
          <p:cNvPr id="3686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36870" name="Segnaposto numero diapositiva 2"/>
          <p:cNvSpPr>
            <a:spLocks noGrp="1"/>
          </p:cNvSpPr>
          <p:nvPr>
            <p:ph type="sldNum" sz="quarter" idx="11"/>
          </p:nvPr>
        </p:nvSpPr>
        <p:spPr>
          <a:noFill/>
          <a:ln>
            <a:miter lim="800000"/>
            <a:headEnd/>
            <a:tailEnd/>
          </a:ln>
        </p:spPr>
        <p:txBody>
          <a:bodyPr/>
          <a:lstStyle/>
          <a:p>
            <a:fld id="{32AD4569-C053-478C-9197-C1F0BB0B6B98}" type="slidenum">
              <a:rPr lang="it-IT" altLang="it-IT"/>
              <a:pPr/>
              <a:t>53</a:t>
            </a:fld>
            <a:endParaRPr lang="it-IT" altLang="it-IT"/>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3789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95458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2000" b="1" i="1" dirty="0"/>
              <a:t>5. Principali osservazioni </a:t>
            </a:r>
            <a:r>
              <a:rPr lang="it-IT" sz="2000" b="1" i="1" dirty="0">
                <a:solidFill>
                  <a:srgbClr val="FF0000"/>
                </a:solidFill>
                <a:effectLst>
                  <a:outerShdw blurRad="38100" dist="38100" dir="2700000" algn="tl">
                    <a:srgbClr val="000000">
                      <a:alpha val="43137"/>
                    </a:srgbClr>
                  </a:outerShdw>
                </a:effectLst>
              </a:rPr>
              <a:t>Scelta Contraente e Obbligo Motivazione</a:t>
            </a:r>
            <a:endParaRPr lang="it-IT" sz="2000" b="1" i="1" dirty="0">
              <a:solidFill>
                <a:srgbClr val="FF0000"/>
              </a:solidFill>
            </a:endParaRPr>
          </a:p>
          <a:p>
            <a:pPr>
              <a:defRPr/>
            </a:pPr>
            <a:r>
              <a:rPr lang="it-IT" sz="2200" dirty="0"/>
              <a:t>ANAC in accoglimento dell’osservazione presentata e tenuto conto di quanto disposto dall’art. 36, </a:t>
            </a:r>
            <a:r>
              <a:rPr lang="it-IT" sz="2200" dirty="0" err="1"/>
              <a:t>co</a:t>
            </a:r>
            <a:r>
              <a:rPr lang="it-IT" sz="2200" dirty="0"/>
              <a:t>. 2, lett. a) che - a differenza di quanto disposto dalle lettere b) e c) - non richiede lo svolgimento di indagini di mercato, ha rimesso alla discrezionalità della stazione appaltante la scelta, ove lo ritenga necessario, di svolgere una mera indagine esplorativa, senza imporre l’osservanza di alcuna formalità. </a:t>
            </a:r>
          </a:p>
          <a:p>
            <a:pPr>
              <a:defRPr/>
            </a:pPr>
            <a:r>
              <a:rPr lang="it-IT" sz="2200" dirty="0"/>
              <a:t>Il ricorso alla soluzione alternativa prospettata da alcuni non è sembrato idoneo a contemperare i principi di cui all’art. 30 del Codice con le esigenze di flessibilità e snellezza della procedura e pertanto tale soluzione non è stata inserita nelle Linee guida.</a:t>
            </a:r>
          </a:p>
        </p:txBody>
      </p:sp>
      <p:sp>
        <p:nvSpPr>
          <p:cNvPr id="3789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37894" name="Segnaposto numero diapositiva 2"/>
          <p:cNvSpPr>
            <a:spLocks noGrp="1"/>
          </p:cNvSpPr>
          <p:nvPr>
            <p:ph type="sldNum" sz="quarter" idx="11"/>
          </p:nvPr>
        </p:nvSpPr>
        <p:spPr>
          <a:noFill/>
          <a:ln>
            <a:miter lim="800000"/>
            <a:headEnd/>
            <a:tailEnd/>
          </a:ln>
        </p:spPr>
        <p:txBody>
          <a:bodyPr/>
          <a:lstStyle/>
          <a:p>
            <a:fld id="{F74EF0B0-9ECC-4B8D-893A-7F1155C62F95}" type="slidenum">
              <a:rPr lang="it-IT" altLang="it-IT"/>
              <a:pPr/>
              <a:t>54</a:t>
            </a:fld>
            <a:endParaRPr lang="it-IT" altLang="it-IT"/>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3891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89426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2000" b="1" i="1" dirty="0"/>
              <a:t>5. Principali osservazioni </a:t>
            </a:r>
            <a:r>
              <a:rPr lang="it-IT" sz="2000" b="1" i="1" dirty="0">
                <a:solidFill>
                  <a:srgbClr val="FF0000"/>
                </a:solidFill>
                <a:effectLst>
                  <a:outerShdw blurRad="38100" dist="38100" dir="2700000" algn="tl">
                    <a:srgbClr val="000000">
                      <a:alpha val="43137"/>
                    </a:srgbClr>
                  </a:outerShdw>
                </a:effectLst>
              </a:rPr>
              <a:t>Scelta Contraente e Obbligo Motivazione</a:t>
            </a:r>
            <a:endParaRPr lang="it-IT" sz="2000" b="1" i="1" dirty="0">
              <a:solidFill>
                <a:srgbClr val="FF0000"/>
              </a:solidFill>
            </a:endParaRPr>
          </a:p>
          <a:p>
            <a:pPr>
              <a:defRPr/>
            </a:pPr>
            <a:r>
              <a:rPr lang="it-IT" sz="2400" dirty="0"/>
              <a:t>ANAC non ha condiviso le osservazioni che ritengono eccessivo l’obbligo di motivare in relazione alla procedura seguita e al contraente scelto in quanto quest’ultimo è funzionale ad assicurare il rispetto dei principi di economicità, efficacia, correttezza trasparenza e proporzionalità sanciti dall’art. 30, </a:t>
            </a:r>
            <a:r>
              <a:rPr lang="it-IT" sz="2400" dirty="0" err="1"/>
              <a:t>co</a:t>
            </a:r>
            <a:r>
              <a:rPr lang="it-IT" sz="2400" dirty="0"/>
              <a:t>. 1, del Codice ed espressamente richiamati dal successivo art. 36, comma 1. </a:t>
            </a:r>
          </a:p>
          <a:p>
            <a:pPr>
              <a:defRPr/>
            </a:pPr>
            <a:r>
              <a:rPr lang="it-IT" sz="2400" dirty="0"/>
              <a:t>Inoltre occorre ricordare che lo stesso è sancito in via generale dall’art. 3 della Legge 241/1990. </a:t>
            </a:r>
          </a:p>
        </p:txBody>
      </p:sp>
      <p:sp>
        <p:nvSpPr>
          <p:cNvPr id="3891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38918" name="Segnaposto numero diapositiva 2"/>
          <p:cNvSpPr>
            <a:spLocks noGrp="1"/>
          </p:cNvSpPr>
          <p:nvPr>
            <p:ph type="sldNum" sz="quarter" idx="11"/>
          </p:nvPr>
        </p:nvSpPr>
        <p:spPr>
          <a:noFill/>
          <a:ln>
            <a:miter lim="800000"/>
            <a:headEnd/>
            <a:tailEnd/>
          </a:ln>
        </p:spPr>
        <p:txBody>
          <a:bodyPr/>
          <a:lstStyle/>
          <a:p>
            <a:fld id="{887BE953-F93F-431C-B317-BFE44DBC2D0E}" type="slidenum">
              <a:rPr lang="it-IT" altLang="it-IT"/>
              <a:pPr/>
              <a:t>55</a:t>
            </a:fld>
            <a:endParaRPr lang="it-IT" altLang="it-IT"/>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3993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341630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2000" b="1" i="1" dirty="0"/>
              <a:t>5. Principali osservazioni </a:t>
            </a:r>
            <a:r>
              <a:rPr lang="it-IT" sz="2000" b="1" i="1" dirty="0">
                <a:solidFill>
                  <a:srgbClr val="FF0000"/>
                </a:solidFill>
                <a:effectLst>
                  <a:outerShdw blurRad="38100" dist="38100" dir="2700000" algn="tl">
                    <a:srgbClr val="000000">
                      <a:alpha val="43137"/>
                    </a:srgbClr>
                  </a:outerShdw>
                </a:effectLst>
              </a:rPr>
              <a:t>Scelta Contraente e Obbligo Motivazione</a:t>
            </a:r>
            <a:endParaRPr lang="it-IT" sz="2000" b="1" i="1" dirty="0">
              <a:solidFill>
                <a:srgbClr val="FF0000"/>
              </a:solidFill>
            </a:endParaRPr>
          </a:p>
          <a:p>
            <a:pPr>
              <a:defRPr/>
            </a:pPr>
            <a:r>
              <a:rPr lang="it-IT" sz="2400" dirty="0"/>
              <a:t>ANAC ha precisato che il confronto tra due o più preventivi può essere utilizzato per adempiere correttamente all’obbligo di motivare la scelta del concorrente con riferimento sia al profilo dell’economicità dell’affidamento sia del rispetto dei principi di concorrenza.</a:t>
            </a:r>
            <a:endParaRPr lang="it-IT" sz="2200" dirty="0"/>
          </a:p>
        </p:txBody>
      </p:sp>
      <p:sp>
        <p:nvSpPr>
          <p:cNvPr id="3994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39942" name="Segnaposto numero diapositiva 2"/>
          <p:cNvSpPr>
            <a:spLocks noGrp="1"/>
          </p:cNvSpPr>
          <p:nvPr>
            <p:ph type="sldNum" sz="quarter" idx="11"/>
          </p:nvPr>
        </p:nvSpPr>
        <p:spPr>
          <a:noFill/>
          <a:ln>
            <a:miter lim="800000"/>
            <a:headEnd/>
            <a:tailEnd/>
          </a:ln>
        </p:spPr>
        <p:txBody>
          <a:bodyPr/>
          <a:lstStyle/>
          <a:p>
            <a:fld id="{866D091C-ED6F-4030-AFA6-B461C904FE78}" type="slidenum">
              <a:rPr lang="it-IT" altLang="it-IT"/>
              <a:pPr/>
              <a:t>56</a:t>
            </a:fld>
            <a:endParaRPr lang="it-IT" altLang="it-IT"/>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4096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83235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2000" b="1" i="1" dirty="0"/>
              <a:t>5. Principali osservazioni e opzione scelta</a:t>
            </a:r>
            <a:r>
              <a:rPr lang="it-IT" sz="2000" b="1" i="1" dirty="0">
                <a:effectLst>
                  <a:outerShdw blurRad="38100" dist="38100" dir="2700000" algn="tl">
                    <a:srgbClr val="000000">
                      <a:alpha val="43137"/>
                    </a:srgbClr>
                  </a:outerShdw>
                </a:effectLst>
              </a:rPr>
              <a:t> </a:t>
            </a:r>
          </a:p>
          <a:p>
            <a:pPr>
              <a:defRPr/>
            </a:pPr>
            <a:r>
              <a:rPr lang="it-IT" sz="2000" b="1" i="1" dirty="0">
                <a:solidFill>
                  <a:srgbClr val="FF0000"/>
                </a:solidFill>
                <a:effectLst>
                  <a:outerShdw blurRad="38100" dist="38100" dir="2700000" algn="tl">
                    <a:srgbClr val="000000">
                      <a:alpha val="43137"/>
                    </a:srgbClr>
                  </a:outerShdw>
                </a:effectLst>
              </a:rPr>
              <a:t>Stipula Contratto e Pubblicazione</a:t>
            </a:r>
          </a:p>
          <a:p>
            <a:pPr>
              <a:defRPr/>
            </a:pPr>
            <a:r>
              <a:rPr lang="it-IT" sz="2400" dirty="0"/>
              <a:t>Alcuni hanno suggerito di rinviare alle normali pratiche commerciali, le quali ammettono l’accettazione mediante esecuzione, o di chiarire se strumenti semplificati quali gli “ordinativi” possano rappresentare una forma di contratto concluso “mediante corrispondenza secondo l’uso del commercio” ed essere utilizzati per approvvigionamenti di importo e complessità minore, in presenza di condizioni generali di contratto accettate dai fornitori. </a:t>
            </a:r>
          </a:p>
        </p:txBody>
      </p:sp>
      <p:sp>
        <p:nvSpPr>
          <p:cNvPr id="4096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40966" name="Segnaposto numero diapositiva 2"/>
          <p:cNvSpPr>
            <a:spLocks noGrp="1"/>
          </p:cNvSpPr>
          <p:nvPr>
            <p:ph type="sldNum" sz="quarter" idx="11"/>
          </p:nvPr>
        </p:nvSpPr>
        <p:spPr>
          <a:noFill/>
          <a:ln>
            <a:miter lim="800000"/>
            <a:headEnd/>
            <a:tailEnd/>
          </a:ln>
        </p:spPr>
        <p:txBody>
          <a:bodyPr/>
          <a:lstStyle/>
          <a:p>
            <a:fld id="{8F9051C3-2D72-41A3-AA2A-F4588AF10AAC}" type="slidenum">
              <a:rPr lang="it-IT" altLang="it-IT"/>
              <a:pPr/>
              <a:t>57</a:t>
            </a:fld>
            <a:endParaRPr lang="it-IT" altLang="it-IT"/>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4198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92442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2000" b="1" i="1" dirty="0"/>
              <a:t>5. Principali osservazioni e opzione scelta</a:t>
            </a:r>
            <a:r>
              <a:rPr lang="it-IT" sz="2000" b="1" i="1" dirty="0">
                <a:effectLst>
                  <a:outerShdw blurRad="38100" dist="38100" dir="2700000" algn="tl">
                    <a:srgbClr val="000000">
                      <a:alpha val="43137"/>
                    </a:srgbClr>
                  </a:outerShdw>
                </a:effectLst>
              </a:rPr>
              <a:t> </a:t>
            </a:r>
          </a:p>
          <a:p>
            <a:pPr>
              <a:defRPr/>
            </a:pPr>
            <a:r>
              <a:rPr lang="it-IT" sz="2000" b="1" i="1" dirty="0">
                <a:solidFill>
                  <a:srgbClr val="FF0000"/>
                </a:solidFill>
                <a:effectLst>
                  <a:outerShdw blurRad="38100" dist="38100" dir="2700000" algn="tl">
                    <a:srgbClr val="000000">
                      <a:alpha val="43137"/>
                    </a:srgbClr>
                  </a:outerShdw>
                </a:effectLst>
              </a:rPr>
              <a:t>Stipula Contratto e Pubblicazione</a:t>
            </a:r>
          </a:p>
          <a:p>
            <a:pPr>
              <a:defRPr/>
            </a:pPr>
            <a:r>
              <a:rPr lang="it-IT" sz="1800" dirty="0"/>
              <a:t>Altri hanno chiesto di chiarire se: </a:t>
            </a:r>
          </a:p>
          <a:p>
            <a:pPr>
              <a:defRPr/>
            </a:pPr>
            <a:r>
              <a:rPr lang="it-IT" sz="1800" dirty="0"/>
              <a:t>- per gli affidamenti di importo non superiore a 40.000 euro la stipula del contratto con la suddetta modalità sia esclusiva o sia ammessa anche la scrittura privata; </a:t>
            </a:r>
          </a:p>
          <a:p>
            <a:pPr>
              <a:defRPr/>
            </a:pPr>
            <a:r>
              <a:rPr lang="it-IT" sz="1800" dirty="0"/>
              <a:t>- per gli affidamenti avvenuti a seguito dell’esperimento delle procedure negoziate la stipula del contratto debba avvenire esclusivamente mediante scrittura privata o possa avvenire anche in forma pubblica amministrativa a cura dell’ufficiale rogante della stazione appaltante; </a:t>
            </a:r>
          </a:p>
          <a:p>
            <a:pPr>
              <a:defRPr/>
            </a:pPr>
            <a:r>
              <a:rPr lang="it-IT" sz="1800" dirty="0"/>
              <a:t>- per gli affidamenti di importo inferiore ad € 40.000, nel caso in cui l’amministrazione decida di effettuare una procedura aperta o negoziata, sia comunque possibile stipulare il contratto mediante corrispondenza o se occorre, in base alla procedura di gara scelta, procedere necessariamente con atto pubblico o scrittura privata. </a:t>
            </a:r>
          </a:p>
        </p:txBody>
      </p:sp>
      <p:sp>
        <p:nvSpPr>
          <p:cNvPr id="4198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41990" name="Segnaposto numero diapositiva 2"/>
          <p:cNvSpPr>
            <a:spLocks noGrp="1"/>
          </p:cNvSpPr>
          <p:nvPr>
            <p:ph type="sldNum" sz="quarter" idx="11"/>
          </p:nvPr>
        </p:nvSpPr>
        <p:spPr>
          <a:noFill/>
          <a:ln>
            <a:miter lim="800000"/>
            <a:headEnd/>
            <a:tailEnd/>
          </a:ln>
        </p:spPr>
        <p:txBody>
          <a:bodyPr/>
          <a:lstStyle/>
          <a:p>
            <a:fld id="{24088E72-AFB7-4331-B5A7-3D7F5EE396BC}" type="slidenum">
              <a:rPr lang="it-IT" altLang="it-IT"/>
              <a:pPr/>
              <a:t>58</a:t>
            </a:fld>
            <a:endParaRPr lang="it-IT" altLang="it-IT"/>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4301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83235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200" b="1" u="sng" dirty="0">
                <a:effectLst>
                  <a:outerShdw blurRad="38100" dist="38100" dir="2700000" algn="tl">
                    <a:srgbClr val="000000">
                      <a:alpha val="43137"/>
                    </a:srgbClr>
                  </a:outerShdw>
                </a:effectLst>
              </a:rPr>
              <a:t>LINEE GUIDA ATTUATIVE A.N.A.C. post consultazione</a:t>
            </a:r>
            <a:endParaRPr lang="it-IT" altLang="it-IT" sz="2200" u="sng" dirty="0">
              <a:effectLst>
                <a:outerShdw blurRad="38100" dist="38100" dir="2700000" algn="tl">
                  <a:srgbClr val="000000">
                    <a:alpha val="43137"/>
                  </a:srgbClr>
                </a:outerShdw>
              </a:effectLst>
            </a:endParaRPr>
          </a:p>
          <a:p>
            <a:pPr algn="ctr">
              <a:defRPr/>
            </a:pPr>
            <a:r>
              <a:rPr lang="it-IT" altLang="it-IT" sz="2200" b="1" u="sng" dirty="0">
                <a:effectLst>
                  <a:outerShdw blurRad="38100" dist="38100" dir="2700000" algn="tl">
                    <a:srgbClr val="000000">
                      <a:alpha val="43137"/>
                    </a:srgbClr>
                  </a:outerShdw>
                </a:effectLst>
              </a:rPr>
              <a:t>RELAZIONE AIR</a:t>
            </a:r>
          </a:p>
          <a:p>
            <a:pPr>
              <a:defRPr/>
            </a:pPr>
            <a:r>
              <a:rPr lang="it-IT" sz="2000" b="1" i="1" dirty="0"/>
              <a:t>5. Principali osservazioni e opzione scelta</a:t>
            </a:r>
            <a:r>
              <a:rPr lang="it-IT" sz="2000" b="1" i="1" dirty="0">
                <a:effectLst>
                  <a:outerShdw blurRad="38100" dist="38100" dir="2700000" algn="tl">
                    <a:srgbClr val="000000">
                      <a:alpha val="43137"/>
                    </a:srgbClr>
                  </a:outerShdw>
                </a:effectLst>
              </a:rPr>
              <a:t> </a:t>
            </a:r>
          </a:p>
          <a:p>
            <a:pPr>
              <a:defRPr/>
            </a:pPr>
            <a:r>
              <a:rPr lang="it-IT" sz="2000" b="1" i="1" dirty="0">
                <a:solidFill>
                  <a:srgbClr val="FF0000"/>
                </a:solidFill>
                <a:effectLst>
                  <a:outerShdw blurRad="38100" dist="38100" dir="2700000" algn="tl">
                    <a:srgbClr val="000000">
                      <a:alpha val="43137"/>
                    </a:srgbClr>
                  </a:outerShdw>
                </a:effectLst>
              </a:rPr>
              <a:t>Stipula Contratto e Pubblicazione</a:t>
            </a:r>
          </a:p>
          <a:p>
            <a:pPr>
              <a:defRPr/>
            </a:pPr>
            <a:r>
              <a:rPr lang="it-IT" sz="2400" dirty="0"/>
              <a:t>ANAC ha ritenuto sufficiente a chiarire i dubbi sopra avanzati richiamare la disposizione dell’art. 32, </a:t>
            </a:r>
            <a:r>
              <a:rPr lang="it-IT" sz="2400" dirty="0" err="1"/>
              <a:t>co</a:t>
            </a:r>
            <a:r>
              <a:rPr lang="it-IT" sz="2400" dirty="0"/>
              <a:t>. 14, del Codice e prevedere conseguentemente che la stipula del contratto per gli affidamenti di importo inferiore a 40.000 euro avviene mediante corrispondenza secondo l’uso del commercio consistente in un apposito scambio di lettere. </a:t>
            </a:r>
          </a:p>
          <a:p>
            <a:pPr>
              <a:defRPr/>
            </a:pPr>
            <a:r>
              <a:rPr lang="it-IT" sz="2400" dirty="0"/>
              <a:t>Le parti possono effettuare lo scambio mediante posta elettronica certificata o strumenti analoghi negli Stati membri</a:t>
            </a:r>
          </a:p>
        </p:txBody>
      </p:sp>
      <p:sp>
        <p:nvSpPr>
          <p:cNvPr id="4301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43014" name="Segnaposto numero diapositiva 2"/>
          <p:cNvSpPr>
            <a:spLocks noGrp="1"/>
          </p:cNvSpPr>
          <p:nvPr>
            <p:ph type="sldNum" sz="quarter" idx="11"/>
          </p:nvPr>
        </p:nvSpPr>
        <p:spPr>
          <a:noFill/>
          <a:ln>
            <a:miter lim="800000"/>
            <a:headEnd/>
            <a:tailEnd/>
          </a:ln>
        </p:spPr>
        <p:txBody>
          <a:bodyPr/>
          <a:lstStyle/>
          <a:p>
            <a:fld id="{77F13190-975C-4A6D-B9EC-8B2DC9E61103}" type="slidenum">
              <a:rPr lang="it-IT" altLang="it-IT"/>
              <a:pPr/>
              <a:t>59</a:t>
            </a:fld>
            <a:endParaRPr lang="it-IT" altLang="it-IT"/>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717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430847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Disposizioni transitorie – art. 216 </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dirty="0"/>
              <a:t>Fatto salvo quanto previsto nell’art. 216 ovvero nelle  singole disposizioni del Codice, </a:t>
            </a:r>
            <a:r>
              <a:rPr lang="it-IT" altLang="it-IT" sz="2400" b="1" dirty="0"/>
              <a:t>lo stesso si applica alle procedure e ai contratti </a:t>
            </a:r>
          </a:p>
          <a:p>
            <a:pPr marL="342900" indent="-342900">
              <a:buFontTx/>
              <a:buChar char="-"/>
              <a:defRPr/>
            </a:pPr>
            <a:r>
              <a:rPr lang="it-IT" altLang="it-IT" sz="2400" b="1" dirty="0"/>
              <a:t>per i quali i bandi o avvisi con cui si indice la procedura di scelta del contraente siano pubblicati dopo la data di entrata in vigore (dal 20 aprile 2016)</a:t>
            </a:r>
            <a:r>
              <a:rPr lang="it-IT" altLang="it-IT" sz="2400" dirty="0"/>
              <a:t> </a:t>
            </a:r>
          </a:p>
          <a:p>
            <a:pPr marL="342900" indent="-342900">
              <a:buFontTx/>
              <a:buChar char="-"/>
              <a:defRPr/>
            </a:pPr>
            <a:r>
              <a:rPr lang="it-IT" altLang="it-IT" sz="2400" dirty="0"/>
              <a:t>in caso di contratti senza  pubblicazione di bandi o di avvisi, alle procedure e ai contratti per i quali, alla data di entrata in vigore del codice, </a:t>
            </a:r>
            <a:r>
              <a:rPr lang="it-IT" altLang="it-IT" sz="2400" b="1" dirty="0"/>
              <a:t>non siano ancora stati inviati gli inviti a presentare le offerte</a:t>
            </a:r>
          </a:p>
        </p:txBody>
      </p:sp>
      <p:sp>
        <p:nvSpPr>
          <p:cNvPr id="717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7174" name="Segnaposto numero diapositiva 2"/>
          <p:cNvSpPr>
            <a:spLocks noGrp="1"/>
          </p:cNvSpPr>
          <p:nvPr>
            <p:ph type="sldNum" sz="quarter" idx="11"/>
          </p:nvPr>
        </p:nvSpPr>
        <p:spPr>
          <a:noFill/>
          <a:ln>
            <a:miter lim="800000"/>
            <a:headEnd/>
            <a:tailEnd/>
          </a:ln>
        </p:spPr>
        <p:txBody>
          <a:bodyPr/>
          <a:lstStyle/>
          <a:p>
            <a:fld id="{C6AD0F7C-180E-43BB-9F88-0820DCF437C7}" type="slidenum">
              <a:rPr lang="it-IT" altLang="it-IT"/>
              <a:pPr/>
              <a:t>6</a:t>
            </a:fld>
            <a:endParaRPr lang="it-IT" altLang="it-IT"/>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4403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110807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Acquisti SOTTO SOGLIA – art. 36, co. 7</a:t>
            </a:r>
          </a:p>
          <a:p>
            <a:pPr>
              <a:defRPr/>
            </a:pPr>
            <a:r>
              <a:rPr lang="it-IT" altLang="it-IT" sz="2200" b="1" u="sng" dirty="0">
                <a:effectLst>
                  <a:outerShdw blurRad="38100" dist="38100" dir="2700000" algn="tl">
                    <a:srgbClr val="000000">
                      <a:alpha val="43137"/>
                    </a:srgbClr>
                  </a:outerShdw>
                </a:effectLst>
              </a:rPr>
              <a:t>Senato: dossier n. 359 – Camera: documentazione e ricerche n. 249 del 27 luglio 2016</a:t>
            </a:r>
            <a:endParaRPr lang="it-IT" altLang="it-IT" sz="1000" b="1" u="sng" dirty="0">
              <a:effectLst>
                <a:outerShdw blurRad="38100" dist="38100" dir="2700000" algn="tl">
                  <a:srgbClr val="000000">
                    <a:alpha val="43137"/>
                  </a:srgbClr>
                </a:outerShdw>
              </a:effectLst>
            </a:endParaRPr>
          </a:p>
        </p:txBody>
      </p:sp>
      <p:pic>
        <p:nvPicPr>
          <p:cNvPr id="44037" name="Picture 2"/>
          <p:cNvPicPr>
            <a:picLocks noChangeAspect="1" noChangeArrowheads="1"/>
          </p:cNvPicPr>
          <p:nvPr/>
        </p:nvPicPr>
        <p:blipFill>
          <a:blip r:embed="rId2" cstate="print"/>
          <a:srcRect/>
          <a:stretch>
            <a:fillRect/>
          </a:stretch>
        </p:blipFill>
        <p:spPr bwMode="auto">
          <a:xfrm>
            <a:off x="395288" y="2557463"/>
            <a:ext cx="8497887" cy="3319462"/>
          </a:xfrm>
          <a:prstGeom prst="rect">
            <a:avLst/>
          </a:prstGeom>
          <a:noFill/>
          <a:ln w="9525">
            <a:noFill/>
            <a:miter lim="800000"/>
            <a:headEnd/>
            <a:tailEnd/>
          </a:ln>
        </p:spPr>
      </p:pic>
      <p:sp>
        <p:nvSpPr>
          <p:cNvPr id="44038"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44039" name="Segnaposto numero diapositiva 2"/>
          <p:cNvSpPr>
            <a:spLocks noGrp="1"/>
          </p:cNvSpPr>
          <p:nvPr>
            <p:ph type="sldNum" sz="quarter" idx="11"/>
          </p:nvPr>
        </p:nvSpPr>
        <p:spPr>
          <a:noFill/>
          <a:ln>
            <a:miter lim="800000"/>
            <a:headEnd/>
            <a:tailEnd/>
          </a:ln>
        </p:spPr>
        <p:txBody>
          <a:bodyPr/>
          <a:lstStyle/>
          <a:p>
            <a:fld id="{A6604AB3-1CA0-4ABF-A317-95D7869781FF}" type="slidenum">
              <a:rPr lang="it-IT" altLang="it-IT"/>
              <a:pPr/>
              <a:t>60</a:t>
            </a:fld>
            <a:endParaRPr lang="it-IT" altLang="it-IT"/>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4505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64611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1800" b="1" u="sng" dirty="0">
                <a:effectLst>
                  <a:outerShdw blurRad="38100" dist="38100" dir="2700000" algn="tl">
                    <a:srgbClr val="000000">
                      <a:alpha val="43137"/>
                    </a:srgbClr>
                  </a:outerShdw>
                </a:effectLst>
              </a:rPr>
              <a:t>Acquisti SOTTO SOGLIA – art. 36, co. 7</a:t>
            </a:r>
          </a:p>
          <a:p>
            <a:pPr>
              <a:defRPr/>
            </a:pPr>
            <a:r>
              <a:rPr lang="it-IT" altLang="it-IT" sz="1800" b="1" u="sng" dirty="0">
                <a:effectLst>
                  <a:outerShdw blurRad="38100" dist="38100" dir="2700000" algn="tl">
                    <a:srgbClr val="000000">
                      <a:alpha val="43137"/>
                    </a:srgbClr>
                  </a:outerShdw>
                </a:effectLst>
              </a:rPr>
              <a:t>Senato: dossier n. 359 – Camera: documentazione e ricerche n. 249  27/07/2016</a:t>
            </a:r>
          </a:p>
        </p:txBody>
      </p:sp>
      <p:pic>
        <p:nvPicPr>
          <p:cNvPr id="45061" name="Picture 2"/>
          <p:cNvPicPr>
            <a:picLocks noChangeAspect="1" noChangeArrowheads="1"/>
          </p:cNvPicPr>
          <p:nvPr/>
        </p:nvPicPr>
        <p:blipFill>
          <a:blip r:embed="rId2" cstate="print"/>
          <a:srcRect/>
          <a:stretch>
            <a:fillRect/>
          </a:stretch>
        </p:blipFill>
        <p:spPr bwMode="auto">
          <a:xfrm>
            <a:off x="250825" y="1989138"/>
            <a:ext cx="8642350" cy="1511300"/>
          </a:xfrm>
          <a:prstGeom prst="rect">
            <a:avLst/>
          </a:prstGeom>
          <a:noFill/>
          <a:ln w="9525">
            <a:noFill/>
            <a:miter lim="800000"/>
            <a:headEnd/>
            <a:tailEnd/>
          </a:ln>
        </p:spPr>
      </p:pic>
      <p:sp>
        <p:nvSpPr>
          <p:cNvPr id="45062" name="Text Box 4"/>
          <p:cNvSpPr txBox="1">
            <a:spLocks noChangeArrowheads="1"/>
          </p:cNvSpPr>
          <p:nvPr/>
        </p:nvSpPr>
        <p:spPr bwMode="auto">
          <a:xfrm>
            <a:off x="250825" y="3644900"/>
            <a:ext cx="8569325" cy="2862263"/>
          </a:xfrm>
          <a:prstGeom prst="rect">
            <a:avLst/>
          </a:prstGeom>
          <a:noFill/>
          <a:ln w="9525">
            <a:solidFill>
              <a:schemeClr val="tx1"/>
            </a:solidFill>
            <a:miter lim="800000"/>
            <a:headEnd/>
            <a:tailEnd/>
          </a:ln>
        </p:spPr>
        <p:txBody>
          <a:bodyPr>
            <a:spAutoFit/>
          </a:bodyPr>
          <a:lstStyle/>
          <a:p>
            <a:r>
              <a:rPr lang="it-IT" altLang="it-IT" sz="1800"/>
              <a:t>Le </a:t>
            </a:r>
            <a:r>
              <a:rPr lang="it-IT" altLang="it-IT" sz="1800" b="1"/>
              <a:t>linee guida sono state trasmesse al Consiglio di Stato</a:t>
            </a:r>
            <a:r>
              <a:rPr lang="it-IT" altLang="it-IT" sz="1800"/>
              <a:t>, che esprimerà un parere, e alle competenti </a:t>
            </a:r>
            <a:r>
              <a:rPr lang="it-IT" altLang="it-IT" sz="1800" b="1"/>
              <a:t>Commissioni parlamentari della Camera e del Senato</a:t>
            </a:r>
            <a:r>
              <a:rPr lang="it-IT" altLang="it-IT" sz="1800"/>
              <a:t>.</a:t>
            </a:r>
          </a:p>
          <a:p>
            <a:r>
              <a:rPr lang="it-IT" altLang="it-IT" sz="1800"/>
              <a:t>Nell'analisi di impatto della regolamentazione (AIR), allegata al testo delle linee guida in esame, l‘ANAC richiama le suddette ragioni dell'intervento, rilevando come il nuovo Codice le affidi </a:t>
            </a:r>
            <a:r>
              <a:rPr lang="it-IT" altLang="it-IT" sz="1800" b="1"/>
              <a:t>la definizione delle modalità di dettaglio per supportare le stazioni appaltanti nelle attività relative ai contratti di importo inferiore alla soglia di rilevanza europea e migliorare la qualità delle procedure, delle indagini di mercato nonché la formazione e gestione degli elenchi degli operatori economici.</a:t>
            </a:r>
            <a:endParaRPr lang="it-IT" altLang="it-IT" sz="1800"/>
          </a:p>
        </p:txBody>
      </p:sp>
      <p:sp>
        <p:nvSpPr>
          <p:cNvPr id="4506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45064" name="Segnaposto numero diapositiva 2"/>
          <p:cNvSpPr>
            <a:spLocks noGrp="1"/>
          </p:cNvSpPr>
          <p:nvPr>
            <p:ph type="sldNum" sz="quarter" idx="11"/>
          </p:nvPr>
        </p:nvSpPr>
        <p:spPr>
          <a:noFill/>
          <a:ln>
            <a:miter lim="800000"/>
            <a:headEnd/>
            <a:tailEnd/>
          </a:ln>
        </p:spPr>
        <p:txBody>
          <a:bodyPr/>
          <a:lstStyle/>
          <a:p>
            <a:fld id="{815BC9AC-2ED5-4A5C-B125-A222FAC95BC3}" type="slidenum">
              <a:rPr lang="it-IT" altLang="it-IT"/>
              <a:pPr/>
              <a:t>61</a:t>
            </a:fld>
            <a:endParaRPr lang="it-IT" altLang="it-IT"/>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4608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64611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1800" b="1" u="sng" dirty="0">
                <a:effectLst>
                  <a:outerShdw blurRad="38100" dist="38100" dir="2700000" algn="tl">
                    <a:srgbClr val="000000">
                      <a:alpha val="43137"/>
                    </a:srgbClr>
                  </a:outerShdw>
                </a:effectLst>
              </a:rPr>
              <a:t>Acquisti SOTTO SOGLIA – art. 36, co. 7</a:t>
            </a:r>
          </a:p>
          <a:p>
            <a:pPr>
              <a:defRPr/>
            </a:pPr>
            <a:r>
              <a:rPr lang="it-IT" altLang="it-IT" sz="1800" b="1" u="sng" dirty="0">
                <a:effectLst>
                  <a:outerShdw blurRad="38100" dist="38100" dir="2700000" algn="tl">
                    <a:srgbClr val="000000">
                      <a:alpha val="43137"/>
                    </a:srgbClr>
                  </a:outerShdw>
                </a:effectLst>
              </a:rPr>
              <a:t>Senato: dossier n. 359 – Camera: documentazione e ricerche n. 249  27/07/2016</a:t>
            </a:r>
          </a:p>
        </p:txBody>
      </p:sp>
      <p:pic>
        <p:nvPicPr>
          <p:cNvPr id="46085" name="Picture 2"/>
          <p:cNvPicPr>
            <a:picLocks noChangeAspect="1" noChangeArrowheads="1"/>
          </p:cNvPicPr>
          <p:nvPr/>
        </p:nvPicPr>
        <p:blipFill>
          <a:blip r:embed="rId2" cstate="print"/>
          <a:srcRect/>
          <a:stretch>
            <a:fillRect/>
          </a:stretch>
        </p:blipFill>
        <p:spPr bwMode="auto">
          <a:xfrm>
            <a:off x="250825" y="1989138"/>
            <a:ext cx="8642350" cy="1511300"/>
          </a:xfrm>
          <a:prstGeom prst="rect">
            <a:avLst/>
          </a:prstGeom>
          <a:noFill/>
          <a:ln w="9525">
            <a:noFill/>
            <a:miter lim="800000"/>
            <a:headEnd/>
            <a:tailEnd/>
          </a:ln>
        </p:spPr>
      </p:pic>
      <p:sp>
        <p:nvSpPr>
          <p:cNvPr id="46086" name="Text Box 4"/>
          <p:cNvSpPr txBox="1">
            <a:spLocks noChangeArrowheads="1"/>
          </p:cNvSpPr>
          <p:nvPr/>
        </p:nvSpPr>
        <p:spPr bwMode="auto">
          <a:xfrm>
            <a:off x="250825" y="3644900"/>
            <a:ext cx="8569325" cy="2308225"/>
          </a:xfrm>
          <a:prstGeom prst="rect">
            <a:avLst/>
          </a:prstGeom>
          <a:noFill/>
          <a:ln w="9525">
            <a:solidFill>
              <a:schemeClr val="tx1"/>
            </a:solidFill>
            <a:miter lim="800000"/>
            <a:headEnd/>
            <a:tailEnd/>
          </a:ln>
        </p:spPr>
        <p:txBody>
          <a:bodyPr>
            <a:spAutoFit/>
          </a:bodyPr>
          <a:lstStyle/>
          <a:p>
            <a:r>
              <a:rPr lang="it-IT" altLang="it-IT" sz="1800" dirty="0"/>
              <a:t>ANAC tenendo conto delle esigenze di trasparenza, pubblicità e motivazione degli atti, si è valorizzata una </a:t>
            </a:r>
            <a:r>
              <a:rPr lang="it-IT" altLang="it-IT" sz="1800" b="1" dirty="0"/>
              <a:t>diversificazione delle procedure di scelta del contraente a seconda dei valori degli affidamenti, adottando discipline più snelle </a:t>
            </a:r>
            <a:r>
              <a:rPr lang="it-IT" altLang="it-IT" sz="1800" dirty="0"/>
              <a:t>in relazione a valori più bassi.</a:t>
            </a:r>
          </a:p>
          <a:p>
            <a:r>
              <a:rPr lang="it-IT" altLang="it-IT" sz="1800" dirty="0"/>
              <a:t>Il rispetto dei </a:t>
            </a:r>
            <a:r>
              <a:rPr lang="it-IT" altLang="it-IT" sz="1800" dirty="0" err="1"/>
              <a:t>princìpi</a:t>
            </a:r>
            <a:r>
              <a:rPr lang="it-IT" altLang="it-IT" sz="1800" dirty="0"/>
              <a:t> richiamati, anche per gli affidamenti sotto soglia, dei cardini di concorrenza, non discriminazione e </a:t>
            </a:r>
            <a:r>
              <a:rPr lang="it-IT" altLang="it-IT" sz="1800" b="1" dirty="0"/>
              <a:t>parità di trattamento, si accompagnano - </a:t>
            </a:r>
            <a:r>
              <a:rPr lang="it-IT" altLang="it-IT" sz="1800" dirty="0"/>
              <a:t>come raccomandato dalla </a:t>
            </a:r>
            <a:r>
              <a:rPr lang="it-IT" altLang="it-IT" sz="1800" b="1" dirty="0"/>
              <a:t>Commissione europea nella Comunicazione 2006/C 179/02 - alla prevenzione della corruzione.</a:t>
            </a:r>
            <a:endParaRPr lang="it-IT" altLang="it-IT" sz="1800" dirty="0"/>
          </a:p>
        </p:txBody>
      </p:sp>
      <p:sp>
        <p:nvSpPr>
          <p:cNvPr id="4608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46088" name="Segnaposto numero diapositiva 2"/>
          <p:cNvSpPr>
            <a:spLocks noGrp="1"/>
          </p:cNvSpPr>
          <p:nvPr>
            <p:ph type="sldNum" sz="quarter" idx="11"/>
          </p:nvPr>
        </p:nvSpPr>
        <p:spPr>
          <a:noFill/>
          <a:ln>
            <a:miter lim="800000"/>
            <a:headEnd/>
            <a:tailEnd/>
          </a:ln>
        </p:spPr>
        <p:txBody>
          <a:bodyPr/>
          <a:lstStyle/>
          <a:p>
            <a:fld id="{9B9164B5-FEF1-4266-A905-8F04CE41E929}" type="slidenum">
              <a:rPr lang="it-IT" altLang="it-IT"/>
              <a:pPr/>
              <a:t>62</a:t>
            </a:fld>
            <a:endParaRPr lang="it-IT" altLang="it-IT"/>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4710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6196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2400" i="1" dirty="0"/>
          </a:p>
        </p:txBody>
      </p:sp>
      <p:pic>
        <p:nvPicPr>
          <p:cNvPr id="47109" name="Picture 9"/>
          <p:cNvPicPr>
            <a:picLocks noChangeAspect="1" noChangeArrowheads="1"/>
          </p:cNvPicPr>
          <p:nvPr/>
        </p:nvPicPr>
        <p:blipFill>
          <a:blip r:embed="rId2" cstate="print"/>
          <a:srcRect/>
          <a:stretch>
            <a:fillRect/>
          </a:stretch>
        </p:blipFill>
        <p:spPr bwMode="auto">
          <a:xfrm>
            <a:off x="323850" y="1773238"/>
            <a:ext cx="8569325" cy="719137"/>
          </a:xfrm>
          <a:prstGeom prst="rect">
            <a:avLst/>
          </a:prstGeom>
          <a:noFill/>
          <a:ln w="9525">
            <a:noFill/>
            <a:miter lim="800000"/>
            <a:headEnd/>
            <a:tailEnd/>
          </a:ln>
        </p:spPr>
      </p:pic>
      <p:pic>
        <p:nvPicPr>
          <p:cNvPr id="47110" name="Picture 10"/>
          <p:cNvPicPr>
            <a:picLocks noChangeAspect="1" noChangeArrowheads="1"/>
          </p:cNvPicPr>
          <p:nvPr/>
        </p:nvPicPr>
        <p:blipFill>
          <a:blip r:embed="rId3" cstate="print"/>
          <a:srcRect/>
          <a:stretch>
            <a:fillRect/>
          </a:stretch>
        </p:blipFill>
        <p:spPr bwMode="auto">
          <a:xfrm>
            <a:off x="323850" y="2636838"/>
            <a:ext cx="8569325" cy="647700"/>
          </a:xfrm>
          <a:prstGeom prst="rect">
            <a:avLst/>
          </a:prstGeom>
          <a:noFill/>
          <a:ln w="9525">
            <a:noFill/>
            <a:miter lim="800000"/>
            <a:headEnd/>
            <a:tailEnd/>
          </a:ln>
        </p:spPr>
      </p:pic>
      <p:pic>
        <p:nvPicPr>
          <p:cNvPr id="47111" name="Picture 11"/>
          <p:cNvPicPr>
            <a:picLocks noChangeAspect="1" noChangeArrowheads="1"/>
          </p:cNvPicPr>
          <p:nvPr/>
        </p:nvPicPr>
        <p:blipFill>
          <a:blip r:embed="rId4" cstate="print"/>
          <a:srcRect/>
          <a:stretch>
            <a:fillRect/>
          </a:stretch>
        </p:blipFill>
        <p:spPr bwMode="auto">
          <a:xfrm>
            <a:off x="323850" y="3357563"/>
            <a:ext cx="8569325" cy="1295400"/>
          </a:xfrm>
          <a:prstGeom prst="rect">
            <a:avLst/>
          </a:prstGeom>
          <a:noFill/>
          <a:ln w="9525">
            <a:noFill/>
            <a:miter lim="800000"/>
            <a:headEnd/>
            <a:tailEnd/>
          </a:ln>
        </p:spPr>
      </p:pic>
      <p:pic>
        <p:nvPicPr>
          <p:cNvPr id="47112" name="Picture 13"/>
          <p:cNvPicPr>
            <a:picLocks noChangeAspect="1" noChangeArrowheads="1"/>
          </p:cNvPicPr>
          <p:nvPr/>
        </p:nvPicPr>
        <p:blipFill>
          <a:blip r:embed="rId5" cstate="print"/>
          <a:srcRect/>
          <a:stretch>
            <a:fillRect/>
          </a:stretch>
        </p:blipFill>
        <p:spPr bwMode="auto">
          <a:xfrm>
            <a:off x="323850" y="4724400"/>
            <a:ext cx="8569325" cy="576263"/>
          </a:xfrm>
          <a:prstGeom prst="rect">
            <a:avLst/>
          </a:prstGeom>
          <a:noFill/>
          <a:ln w="9525">
            <a:noFill/>
            <a:miter lim="800000"/>
            <a:headEnd/>
            <a:tailEnd/>
          </a:ln>
        </p:spPr>
      </p:pic>
      <p:pic>
        <p:nvPicPr>
          <p:cNvPr id="47113" name="Picture 14"/>
          <p:cNvPicPr>
            <a:picLocks noChangeAspect="1" noChangeArrowheads="1"/>
          </p:cNvPicPr>
          <p:nvPr/>
        </p:nvPicPr>
        <p:blipFill>
          <a:blip r:embed="rId6" cstate="print"/>
          <a:srcRect/>
          <a:stretch>
            <a:fillRect/>
          </a:stretch>
        </p:blipFill>
        <p:spPr bwMode="auto">
          <a:xfrm>
            <a:off x="323850" y="5373688"/>
            <a:ext cx="8569325" cy="935037"/>
          </a:xfrm>
          <a:prstGeom prst="rect">
            <a:avLst/>
          </a:prstGeom>
          <a:noFill/>
          <a:ln w="9525">
            <a:noFill/>
            <a:miter lim="800000"/>
            <a:headEnd/>
            <a:tailEnd/>
          </a:ln>
        </p:spPr>
      </p:pic>
      <p:sp>
        <p:nvSpPr>
          <p:cNvPr id="47114"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47115" name="Segnaposto numero diapositiva 2"/>
          <p:cNvSpPr>
            <a:spLocks noGrp="1"/>
          </p:cNvSpPr>
          <p:nvPr>
            <p:ph type="sldNum" sz="quarter" idx="11"/>
          </p:nvPr>
        </p:nvSpPr>
        <p:spPr>
          <a:noFill/>
          <a:ln>
            <a:miter lim="800000"/>
            <a:headEnd/>
            <a:tailEnd/>
          </a:ln>
        </p:spPr>
        <p:txBody>
          <a:bodyPr/>
          <a:lstStyle/>
          <a:p>
            <a:fld id="{AE75B60C-3D07-4874-8C64-D25EF7899A76}" type="slidenum">
              <a:rPr lang="it-IT" altLang="it-IT"/>
              <a:pPr/>
              <a:t>63</a:t>
            </a:fld>
            <a:endParaRPr lang="it-IT" altLang="it-IT"/>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4813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6196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2400" i="1" dirty="0"/>
          </a:p>
        </p:txBody>
      </p:sp>
      <p:pic>
        <p:nvPicPr>
          <p:cNvPr id="48133" name="Picture 8"/>
          <p:cNvPicPr>
            <a:picLocks noChangeAspect="1" noChangeArrowheads="1"/>
          </p:cNvPicPr>
          <p:nvPr/>
        </p:nvPicPr>
        <p:blipFill>
          <a:blip r:embed="rId2" cstate="print"/>
          <a:srcRect/>
          <a:stretch>
            <a:fillRect/>
          </a:stretch>
        </p:blipFill>
        <p:spPr bwMode="auto">
          <a:xfrm>
            <a:off x="250825" y="1844675"/>
            <a:ext cx="8569325" cy="4392613"/>
          </a:xfrm>
          <a:prstGeom prst="rect">
            <a:avLst/>
          </a:prstGeom>
          <a:noFill/>
          <a:ln w="9525">
            <a:noFill/>
            <a:miter lim="800000"/>
            <a:headEnd/>
            <a:tailEnd/>
          </a:ln>
        </p:spPr>
      </p:pic>
      <p:sp>
        <p:nvSpPr>
          <p:cNvPr id="48134"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48135" name="Segnaposto numero diapositiva 2"/>
          <p:cNvSpPr>
            <a:spLocks noGrp="1"/>
          </p:cNvSpPr>
          <p:nvPr>
            <p:ph type="sldNum" sz="quarter" idx="11"/>
          </p:nvPr>
        </p:nvSpPr>
        <p:spPr>
          <a:noFill/>
          <a:ln>
            <a:miter lim="800000"/>
            <a:headEnd/>
            <a:tailEnd/>
          </a:ln>
        </p:spPr>
        <p:txBody>
          <a:bodyPr/>
          <a:lstStyle/>
          <a:p>
            <a:fld id="{646F7CF3-ECAB-4CB1-88E2-EB1C36C3D78A}" type="slidenum">
              <a:rPr lang="it-IT" altLang="it-IT"/>
              <a:pPr/>
              <a:t>64</a:t>
            </a:fld>
            <a:endParaRPr lang="it-IT" altLang="it-IT"/>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4915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01650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sz="2200" b="1" u="sng" dirty="0"/>
              <a:t>Struttura delle LINEE GUIDA ANAC</a:t>
            </a:r>
          </a:p>
          <a:p>
            <a:pPr>
              <a:defRPr/>
            </a:pPr>
            <a:r>
              <a:rPr lang="it-IT" sz="2200" dirty="0"/>
              <a:t>Le Linee guida si compongono di una </a:t>
            </a:r>
            <a:r>
              <a:rPr lang="it-IT" sz="2200" b="1" dirty="0"/>
              <a:t>Premessa </a:t>
            </a:r>
            <a:r>
              <a:rPr lang="it-IT" sz="2200" dirty="0"/>
              <a:t>e </a:t>
            </a:r>
            <a:r>
              <a:rPr lang="it-IT" sz="2200" b="1" dirty="0"/>
              <a:t>5 Paragrafi</a:t>
            </a:r>
            <a:r>
              <a:rPr lang="it-IT" sz="2200" dirty="0"/>
              <a:t>:</a:t>
            </a:r>
          </a:p>
          <a:p>
            <a:pPr>
              <a:defRPr/>
            </a:pPr>
            <a:r>
              <a:rPr lang="it-IT" sz="2200" dirty="0"/>
              <a:t>- </a:t>
            </a:r>
            <a:r>
              <a:rPr lang="it-IT" sz="2200" dirty="0">
                <a:effectLst>
                  <a:outerShdw blurRad="38100" dist="38100" dir="2700000" algn="tl">
                    <a:srgbClr val="000000">
                      <a:alpha val="43137"/>
                    </a:srgbClr>
                  </a:outerShdw>
                </a:effectLst>
              </a:rPr>
              <a:t>paragrafo 1</a:t>
            </a:r>
            <a:r>
              <a:rPr lang="it-IT" sz="2200" dirty="0"/>
              <a:t>, relativo ad </a:t>
            </a:r>
            <a:r>
              <a:rPr lang="it-IT" sz="2200" b="1" dirty="0"/>
              <a:t>Oggetto ed ambito di applicazione, in cui vengono enucleati i soggetti cui la </a:t>
            </a:r>
            <a:r>
              <a:rPr lang="it-IT" sz="2200" dirty="0"/>
              <a:t>regolamentazione si applica e gli obblighi in cui questa si sostanzia;</a:t>
            </a:r>
          </a:p>
          <a:p>
            <a:pPr>
              <a:defRPr/>
            </a:pPr>
            <a:r>
              <a:rPr lang="it-IT" sz="2200" dirty="0"/>
              <a:t>- </a:t>
            </a:r>
            <a:r>
              <a:rPr lang="it-IT" sz="2200" dirty="0">
                <a:effectLst>
                  <a:outerShdw blurRad="38100" dist="38100" dir="2700000" algn="tl">
                    <a:srgbClr val="000000">
                      <a:alpha val="43137"/>
                    </a:srgbClr>
                  </a:outerShdw>
                </a:effectLst>
              </a:rPr>
              <a:t>paragrafo 2</a:t>
            </a:r>
            <a:r>
              <a:rPr lang="it-IT" sz="2200" dirty="0"/>
              <a:t>, che contiene i </a:t>
            </a:r>
            <a:r>
              <a:rPr lang="it-IT" sz="2200" b="1" dirty="0"/>
              <a:t>principi comuni desumibili dalle disposizioni del nuovo Codice (</a:t>
            </a:r>
            <a:r>
              <a:rPr lang="it-IT" sz="2200" b="1" dirty="0" err="1"/>
              <a:t>D.Lgs.</a:t>
            </a:r>
            <a:r>
              <a:rPr lang="it-IT" sz="2200" b="1" dirty="0"/>
              <a:t> 50/2016</a:t>
            </a:r>
            <a:r>
              <a:rPr lang="it-IT" sz="2200" dirty="0"/>
              <a:t>), che vengono integrati soprattutto da </a:t>
            </a:r>
            <a:r>
              <a:rPr lang="it-IT" sz="2200" b="1" dirty="0"/>
              <a:t>chiarimenti interpretativi;</a:t>
            </a:r>
          </a:p>
          <a:p>
            <a:pPr>
              <a:defRPr/>
            </a:pPr>
            <a:r>
              <a:rPr lang="it-IT" sz="2200" dirty="0"/>
              <a:t>- </a:t>
            </a:r>
            <a:r>
              <a:rPr lang="it-IT" sz="2200" dirty="0">
                <a:effectLst>
                  <a:outerShdw blurRad="38100" dist="38100" dir="2700000" algn="tl">
                    <a:srgbClr val="000000">
                      <a:alpha val="43137"/>
                    </a:srgbClr>
                  </a:outerShdw>
                </a:effectLst>
              </a:rPr>
              <a:t>paragrafo 3</a:t>
            </a:r>
            <a:r>
              <a:rPr lang="it-IT" sz="2200" dirty="0"/>
              <a:t>, dedicato all'</a:t>
            </a:r>
            <a:r>
              <a:rPr lang="it-IT" sz="2200" b="1" dirty="0"/>
              <a:t>affidamento ed esecuzione di lavori, servizi e forniture di importo inferiore a 40.000 euro</a:t>
            </a:r>
            <a:r>
              <a:rPr lang="it-IT" sz="2200" dirty="0"/>
              <a:t>, a sua volta articolato in quattro sottoparagrafi relativi a: avvio della procedura;</a:t>
            </a:r>
          </a:p>
          <a:p>
            <a:pPr>
              <a:defRPr/>
            </a:pPr>
            <a:r>
              <a:rPr lang="it-IT" sz="2200" dirty="0"/>
              <a:t>i criteri di selezione; scelta del contraente e l'obbligo di motivazione; stipula del contratto.</a:t>
            </a:r>
          </a:p>
        </p:txBody>
      </p:sp>
      <p:sp>
        <p:nvSpPr>
          <p:cNvPr id="4915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49158" name="Segnaposto numero diapositiva 2"/>
          <p:cNvSpPr>
            <a:spLocks noGrp="1"/>
          </p:cNvSpPr>
          <p:nvPr>
            <p:ph type="sldNum" sz="quarter" idx="11"/>
          </p:nvPr>
        </p:nvSpPr>
        <p:spPr>
          <a:noFill/>
          <a:ln>
            <a:miter lim="800000"/>
            <a:headEnd/>
            <a:tailEnd/>
          </a:ln>
        </p:spPr>
        <p:txBody>
          <a:bodyPr/>
          <a:lstStyle/>
          <a:p>
            <a:fld id="{AA860F7E-F218-4B78-B308-9F8D2FA0AD7F}" type="slidenum">
              <a:rPr lang="it-IT" altLang="it-IT"/>
              <a:pPr/>
              <a:t>65</a:t>
            </a:fld>
            <a:endParaRPr lang="it-IT" altLang="it-IT"/>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5017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354012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sz="2200" b="1" u="sng" dirty="0"/>
              <a:t>Struttura delle LINEE GUIDA ANAC</a:t>
            </a:r>
          </a:p>
          <a:p>
            <a:pPr>
              <a:defRPr/>
            </a:pPr>
            <a:r>
              <a:rPr lang="it-IT" sz="2400" dirty="0"/>
              <a:t>Le Linee guida si compongono di una </a:t>
            </a:r>
            <a:r>
              <a:rPr lang="it-IT" sz="2400" b="1" dirty="0"/>
              <a:t>Premessa </a:t>
            </a:r>
            <a:r>
              <a:rPr lang="it-IT" sz="2400" dirty="0"/>
              <a:t>e </a:t>
            </a:r>
            <a:r>
              <a:rPr lang="it-IT" sz="2400" b="1" dirty="0"/>
              <a:t>5 Paragrafi</a:t>
            </a:r>
            <a:r>
              <a:rPr lang="it-IT" sz="2400" dirty="0"/>
              <a:t>:</a:t>
            </a:r>
          </a:p>
          <a:p>
            <a:pPr>
              <a:defRPr/>
            </a:pPr>
            <a:r>
              <a:rPr lang="it-IT" sz="2400" dirty="0"/>
              <a:t>- </a:t>
            </a:r>
            <a:r>
              <a:rPr lang="it-IT" sz="2400" dirty="0">
                <a:effectLst>
                  <a:outerShdw blurRad="38100" dist="38100" dir="2700000" algn="tl">
                    <a:srgbClr val="000000">
                      <a:alpha val="43137"/>
                    </a:srgbClr>
                  </a:outerShdw>
                </a:effectLst>
              </a:rPr>
              <a:t>paragrafo 4</a:t>
            </a:r>
            <a:r>
              <a:rPr lang="it-IT" sz="2400" dirty="0"/>
              <a:t>, che riguarda la </a:t>
            </a:r>
            <a:r>
              <a:rPr lang="it-IT" sz="2400" b="1" dirty="0"/>
              <a:t>procedura negoziata per l'affidamento di contratti di lavori, servizi e forniture di importo pari o superiore a 40.000 euro</a:t>
            </a:r>
            <a:r>
              <a:rPr lang="it-IT" sz="2400" dirty="0"/>
              <a:t>;</a:t>
            </a:r>
          </a:p>
          <a:p>
            <a:pPr>
              <a:defRPr/>
            </a:pPr>
            <a:r>
              <a:rPr lang="it-IT" sz="2400" dirty="0"/>
              <a:t>- </a:t>
            </a:r>
            <a:r>
              <a:rPr lang="it-IT" sz="2400" dirty="0">
                <a:effectLst>
                  <a:outerShdw blurRad="38100" dist="38100" dir="2700000" algn="tl">
                    <a:srgbClr val="000000">
                      <a:alpha val="43137"/>
                    </a:srgbClr>
                  </a:outerShdw>
                </a:effectLst>
              </a:rPr>
              <a:t>paragrafo 5</a:t>
            </a:r>
            <a:r>
              <a:rPr lang="it-IT" sz="2400" dirty="0"/>
              <a:t>, relativo all'</a:t>
            </a:r>
            <a:r>
              <a:rPr lang="it-IT" sz="2400" b="1" dirty="0"/>
              <a:t>affidamento di contratti di lavori di importo pari o superiore a 150.000 euro ed inferiore a 1 milione di euro</a:t>
            </a:r>
            <a:r>
              <a:rPr lang="it-IT" sz="2400" dirty="0"/>
              <a:t>.</a:t>
            </a:r>
            <a:endParaRPr lang="it-IT" altLang="it-IT" sz="2400" i="1" dirty="0"/>
          </a:p>
        </p:txBody>
      </p:sp>
      <p:sp>
        <p:nvSpPr>
          <p:cNvPr id="5018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50182" name="Segnaposto numero diapositiva 2"/>
          <p:cNvSpPr>
            <a:spLocks noGrp="1"/>
          </p:cNvSpPr>
          <p:nvPr>
            <p:ph type="sldNum" sz="quarter" idx="11"/>
          </p:nvPr>
        </p:nvSpPr>
        <p:spPr>
          <a:noFill/>
          <a:ln>
            <a:miter lim="800000"/>
            <a:headEnd/>
            <a:tailEnd/>
          </a:ln>
        </p:spPr>
        <p:txBody>
          <a:bodyPr/>
          <a:lstStyle/>
          <a:p>
            <a:fld id="{1738E31B-1F59-497C-B507-B24F385020C7}" type="slidenum">
              <a:rPr lang="it-IT" altLang="it-IT"/>
              <a:pPr/>
              <a:t>66</a:t>
            </a:fld>
            <a:endParaRPr lang="it-IT" altLang="it-IT"/>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5120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52437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sz="2200" b="1" u="sng" dirty="0">
                <a:solidFill>
                  <a:srgbClr val="FF0000"/>
                </a:solidFill>
              </a:rPr>
              <a:t>Struttura delle LINEE GUIDA ANAC</a:t>
            </a:r>
          </a:p>
          <a:p>
            <a:pPr>
              <a:defRPr/>
            </a:pPr>
            <a:r>
              <a:rPr lang="it-IT" sz="2400" b="1" dirty="0">
                <a:solidFill>
                  <a:srgbClr val="FF0000"/>
                </a:solidFill>
              </a:rPr>
              <a:t>Premessa</a:t>
            </a:r>
          </a:p>
          <a:p>
            <a:pPr>
              <a:defRPr/>
            </a:pPr>
            <a:r>
              <a:rPr lang="it-IT" sz="2600" dirty="0"/>
              <a:t>Le linee guida sono redatte ai sensi dell’art. 36, </a:t>
            </a:r>
            <a:r>
              <a:rPr lang="it-IT" sz="2600" dirty="0" err="1"/>
              <a:t>co</a:t>
            </a:r>
            <a:r>
              <a:rPr lang="it-IT" sz="2600" dirty="0"/>
              <a:t>. 7, del decreto legislativo 18 aprile 2016, n. 50 (di seguito “Codice”) che affida all’ANAC la definizione delle modalità di dettaglio per supportare le stazioni appaltanti nelle attività relative ai contratti di importo inferiore alla soglia di rilevanza europea e migliorare la qualità delle procedure, delle indagini di mercato nonché la formazione e gestione degli elenchi degli operatori economici </a:t>
            </a:r>
            <a:endParaRPr lang="it-IT" altLang="it-IT" sz="2600" i="1" dirty="0"/>
          </a:p>
        </p:txBody>
      </p:sp>
      <p:sp>
        <p:nvSpPr>
          <p:cNvPr id="5120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51206" name="Segnaposto numero diapositiva 2"/>
          <p:cNvSpPr>
            <a:spLocks noGrp="1"/>
          </p:cNvSpPr>
          <p:nvPr>
            <p:ph type="sldNum" sz="quarter" idx="11"/>
          </p:nvPr>
        </p:nvSpPr>
        <p:spPr>
          <a:noFill/>
          <a:ln>
            <a:miter lim="800000"/>
            <a:headEnd/>
            <a:tailEnd/>
          </a:ln>
        </p:spPr>
        <p:txBody>
          <a:bodyPr/>
          <a:lstStyle/>
          <a:p>
            <a:fld id="{A4ACF0EF-7FA0-4F10-84A5-D048E6FF1517}" type="slidenum">
              <a:rPr lang="it-IT" altLang="it-IT"/>
              <a:pPr/>
              <a:t>67</a:t>
            </a:fld>
            <a:endParaRPr lang="it-IT" altLang="it-IT"/>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5222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30847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dirty="0">
                <a:solidFill>
                  <a:srgbClr val="FF0000"/>
                </a:solidFill>
                <a:effectLst>
                  <a:outerShdw blurRad="38100" dist="38100" dir="2700000" algn="tl">
                    <a:srgbClr val="000000">
                      <a:alpha val="43137"/>
                    </a:srgbClr>
                  </a:outerShdw>
                </a:effectLst>
              </a:rPr>
              <a:t>1. Oggetto e Ambito di Applicazione</a:t>
            </a:r>
          </a:p>
          <a:p>
            <a:pPr>
              <a:defRPr/>
            </a:pPr>
            <a:endParaRPr lang="it-IT" altLang="it-IT" sz="1000" i="1" dirty="0"/>
          </a:p>
          <a:p>
            <a:pPr>
              <a:defRPr/>
            </a:pPr>
            <a:r>
              <a:rPr lang="it-IT" altLang="it-IT" sz="2600" i="1" dirty="0"/>
              <a:t>Le procedure di amministrazione diretta, affidamento diretto e le procedure negoziate enunciate dall’art. 36, poste in essere dalle stazioni appaltanti, ad eccezione dei soggetti aggiudicatori che non sono amministrazioni aggiudicatrici, si applicano:</a:t>
            </a:r>
          </a:p>
          <a:p>
            <a:pPr>
              <a:defRPr/>
            </a:pPr>
            <a:r>
              <a:rPr lang="it-IT" altLang="it-IT" sz="2600" i="1" dirty="0"/>
              <a:t>1) agli appalti aggiudicati</a:t>
            </a:r>
          </a:p>
          <a:p>
            <a:pPr>
              <a:defRPr/>
            </a:pPr>
            <a:r>
              <a:rPr lang="it-IT" altLang="it-IT" sz="2600" i="1" dirty="0"/>
              <a:t>2) alle concessioni di lavori pubblici e di servizi</a:t>
            </a:r>
          </a:p>
        </p:txBody>
      </p:sp>
      <p:sp>
        <p:nvSpPr>
          <p:cNvPr id="5222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52230" name="Segnaposto numero diapositiva 2"/>
          <p:cNvSpPr>
            <a:spLocks noGrp="1"/>
          </p:cNvSpPr>
          <p:nvPr>
            <p:ph type="sldNum" sz="quarter" idx="11"/>
          </p:nvPr>
        </p:nvSpPr>
        <p:spPr>
          <a:noFill/>
          <a:ln>
            <a:miter lim="800000"/>
            <a:headEnd/>
            <a:tailEnd/>
          </a:ln>
        </p:spPr>
        <p:txBody>
          <a:bodyPr/>
          <a:lstStyle/>
          <a:p>
            <a:fld id="{21EC5FC0-D3D2-417F-8403-73FC678F3D15}" type="slidenum">
              <a:rPr lang="it-IT" altLang="it-IT"/>
              <a:pPr/>
              <a:t>68</a:t>
            </a:fld>
            <a:endParaRPr lang="it-IT" altLang="it-IT"/>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5325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20065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dirty="0">
                <a:solidFill>
                  <a:srgbClr val="FF0000"/>
                </a:solidFill>
                <a:effectLst>
                  <a:outerShdw blurRad="38100" dist="38100" dir="2700000" algn="tl">
                    <a:srgbClr val="000000">
                      <a:alpha val="43137"/>
                    </a:srgbClr>
                  </a:outerShdw>
                </a:effectLst>
              </a:rPr>
              <a:t>1. Oggetto e Ambito di Applicazione</a:t>
            </a:r>
          </a:p>
          <a:p>
            <a:pPr>
              <a:defRPr/>
            </a:pPr>
            <a:endParaRPr lang="it-IT" altLang="it-IT" sz="1000" i="1" dirty="0">
              <a:effectLst>
                <a:outerShdw blurRad="38100" dist="38100" dir="2700000" algn="tl">
                  <a:srgbClr val="000000">
                    <a:alpha val="43137"/>
                  </a:srgbClr>
                </a:outerShdw>
              </a:effectLst>
            </a:endParaRPr>
          </a:p>
          <a:p>
            <a:pPr>
              <a:defRPr/>
            </a:pPr>
            <a:r>
              <a:rPr lang="it-IT" sz="2400" dirty="0"/>
              <a:t>Restano fermi gli </a:t>
            </a:r>
            <a:r>
              <a:rPr lang="it-IT" sz="2400" b="1" dirty="0"/>
              <a:t>obblighi di utilizzo di strumenti di acquisto </a:t>
            </a:r>
            <a:r>
              <a:rPr lang="it-IT" sz="2400" dirty="0"/>
              <a:t>(di cui all’art. 3, comma 1, lett. </a:t>
            </a:r>
            <a:r>
              <a:rPr lang="it-IT" sz="2400" dirty="0" err="1"/>
              <a:t>cccc</a:t>
            </a:r>
            <a:r>
              <a:rPr lang="it-IT" sz="2400" dirty="0"/>
              <a:t>) del Codice) e </a:t>
            </a:r>
            <a:r>
              <a:rPr lang="it-IT" sz="2400" b="1" dirty="0"/>
              <a:t>di negoziazione</a:t>
            </a:r>
            <a:r>
              <a:rPr lang="it-IT" sz="2400" dirty="0"/>
              <a:t> (di cui all’art. 3, comma 1, lett. </a:t>
            </a:r>
            <a:r>
              <a:rPr lang="it-IT" sz="2400" dirty="0" err="1"/>
              <a:t>dddd</a:t>
            </a:r>
            <a:r>
              <a:rPr lang="it-IT" sz="2400" dirty="0"/>
              <a:t>) del Codice), </a:t>
            </a:r>
            <a:r>
              <a:rPr lang="it-IT" sz="2400" b="1" dirty="0"/>
              <a:t>anche telematici</a:t>
            </a:r>
            <a:r>
              <a:rPr lang="it-IT" sz="2400" dirty="0"/>
              <a:t>, previsti dalle vigenti </a:t>
            </a:r>
            <a:r>
              <a:rPr lang="it-IT" sz="2400" dirty="0">
                <a:effectLst>
                  <a:outerShdw blurRad="38100" dist="38100" dir="2700000" algn="tl">
                    <a:srgbClr val="000000">
                      <a:alpha val="43137"/>
                    </a:srgbClr>
                  </a:outerShdw>
                </a:effectLst>
              </a:rPr>
              <a:t>disposizioni in materia di contenimento della spesa nonché la normativa sulla qualificazione delle stazioni appaltanti e sulla centralizzazione e aggregazione della committenza</a:t>
            </a:r>
            <a:r>
              <a:rPr lang="it-IT" sz="2400" dirty="0"/>
              <a:t>.</a:t>
            </a:r>
          </a:p>
          <a:p>
            <a:pPr>
              <a:defRPr/>
            </a:pPr>
            <a:r>
              <a:rPr lang="it-IT" sz="2400" dirty="0"/>
              <a:t>Per il ricorso a tali strumenti si applicano le medesime condizioni di </a:t>
            </a:r>
            <a:r>
              <a:rPr lang="it-IT" sz="2400" dirty="0">
                <a:effectLst>
                  <a:outerShdw blurRad="38100" dist="38100" dir="2700000" algn="tl">
                    <a:srgbClr val="000000">
                      <a:alpha val="43137"/>
                    </a:srgbClr>
                  </a:outerShdw>
                </a:effectLst>
              </a:rPr>
              <a:t>trasparenza, pubblicità e motivazione </a:t>
            </a:r>
            <a:r>
              <a:rPr lang="it-IT" sz="2400" dirty="0"/>
              <a:t>descritte nelle linee guida</a:t>
            </a:r>
            <a:endParaRPr lang="it-IT" altLang="it-IT" sz="2400" i="1" dirty="0">
              <a:effectLst>
                <a:outerShdw blurRad="38100" dist="38100" dir="2700000" algn="tl">
                  <a:srgbClr val="000000">
                    <a:alpha val="43137"/>
                  </a:srgbClr>
                </a:outerShdw>
              </a:effectLst>
            </a:endParaRPr>
          </a:p>
        </p:txBody>
      </p:sp>
      <p:sp>
        <p:nvSpPr>
          <p:cNvPr id="5325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53254" name="Segnaposto numero diapositiva 2"/>
          <p:cNvSpPr>
            <a:spLocks noGrp="1"/>
          </p:cNvSpPr>
          <p:nvPr>
            <p:ph type="sldNum" sz="quarter" idx="11"/>
          </p:nvPr>
        </p:nvSpPr>
        <p:spPr>
          <a:noFill/>
          <a:ln>
            <a:miter lim="800000"/>
            <a:headEnd/>
            <a:tailEnd/>
          </a:ln>
        </p:spPr>
        <p:txBody>
          <a:bodyPr/>
          <a:lstStyle/>
          <a:p>
            <a:fld id="{319ABCC9-A70F-4637-B464-8C8A04B8E1D7}" type="slidenum">
              <a:rPr lang="it-IT" altLang="it-IT"/>
              <a:pPr/>
              <a:t>69</a:t>
            </a:fld>
            <a:endParaRPr lang="it-IT" altLang="it-IT"/>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819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430847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Disposizioni transitorie – art. 216 </a:t>
            </a: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dirty="0"/>
              <a:t>Il </a:t>
            </a:r>
            <a:r>
              <a:rPr lang="it-IT" altLang="it-IT" sz="2400" b="1" dirty="0">
                <a:effectLst>
                  <a:outerShdw blurRad="38100" dist="38100" dir="2700000" algn="tl">
                    <a:srgbClr val="000000">
                      <a:alpha val="43137"/>
                    </a:srgbClr>
                  </a:outerShdw>
                </a:effectLst>
              </a:rPr>
              <a:t>comma 9</a:t>
            </a:r>
            <a:r>
              <a:rPr lang="it-IT" altLang="it-IT" sz="2400" dirty="0"/>
              <a:t> stabilisce che fino all'adozione delle </a:t>
            </a:r>
            <a:r>
              <a:rPr lang="it-IT" altLang="it-IT" sz="2400" b="1" dirty="0"/>
              <a:t>linee guida previste dall'art. 36, co. 7</a:t>
            </a:r>
            <a:r>
              <a:rPr lang="it-IT" altLang="it-IT" sz="2400" dirty="0"/>
              <a:t>, l'individuazione degli operatori economici avviene tramite </a:t>
            </a:r>
            <a:r>
              <a:rPr lang="it-IT" altLang="it-IT" sz="2400" u="sng" dirty="0">
                <a:effectLst>
                  <a:outerShdw blurRad="38100" dist="38100" dir="2700000" algn="tl">
                    <a:srgbClr val="000000">
                      <a:alpha val="43137"/>
                    </a:srgbClr>
                  </a:outerShdw>
                </a:effectLst>
              </a:rPr>
              <a:t>indagini di mercato effettuate dalla stazione appaltante mediante avviso pubblicato sul proprio profilo del committente per un periodo non inferiore a 15 giorni</a:t>
            </a:r>
            <a:r>
              <a:rPr lang="it-IT" altLang="it-IT" sz="2400" dirty="0"/>
              <a:t>, specificando i requisiti minimi richiesti ai soggetti che si intendono invitare a presentare offerta, ovvero mediante selezione dai vigenti elenchi (</a:t>
            </a:r>
            <a:r>
              <a:rPr lang="it-IT" altLang="it-IT" sz="2400" i="1" dirty="0"/>
              <a:t>realizzati nella vigenza dell’art. 125</a:t>
            </a:r>
            <a:r>
              <a:rPr lang="it-IT" altLang="it-IT" sz="2400" dirty="0"/>
              <a:t>) di operatori economici utilizzati dalle stazioni appaltanti, se compatibili con il presente codice</a:t>
            </a:r>
            <a:endParaRPr lang="it-IT" altLang="it-IT" sz="2400" b="1" dirty="0"/>
          </a:p>
        </p:txBody>
      </p:sp>
      <p:sp>
        <p:nvSpPr>
          <p:cNvPr id="819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8198" name="Segnaposto numero diapositiva 2"/>
          <p:cNvSpPr>
            <a:spLocks noGrp="1"/>
          </p:cNvSpPr>
          <p:nvPr>
            <p:ph type="sldNum" sz="quarter" idx="11"/>
          </p:nvPr>
        </p:nvSpPr>
        <p:spPr>
          <a:noFill/>
          <a:ln>
            <a:miter lim="800000"/>
            <a:headEnd/>
            <a:tailEnd/>
          </a:ln>
        </p:spPr>
        <p:txBody>
          <a:bodyPr/>
          <a:lstStyle/>
          <a:p>
            <a:fld id="{9B3E7503-C4FE-47EB-BC09-4100881912AB}" type="slidenum">
              <a:rPr lang="it-IT" altLang="it-IT"/>
              <a:pPr/>
              <a:t>7</a:t>
            </a:fld>
            <a:endParaRPr lang="it-IT" altLang="it-IT"/>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5427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350837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dirty="0">
                <a:solidFill>
                  <a:srgbClr val="FF0000"/>
                </a:solidFill>
                <a:effectLst>
                  <a:outerShdw blurRad="38100" dist="38100" dir="2700000" algn="tl">
                    <a:srgbClr val="000000">
                      <a:alpha val="43137"/>
                    </a:srgbClr>
                  </a:outerShdw>
                </a:effectLst>
              </a:rPr>
              <a:t>1. Oggetto e Ambito di Applicazione</a:t>
            </a:r>
          </a:p>
          <a:p>
            <a:pPr>
              <a:defRPr/>
            </a:pPr>
            <a:endParaRPr lang="it-IT" altLang="it-IT" sz="1000" i="1" dirty="0">
              <a:effectLst>
                <a:outerShdw blurRad="38100" dist="38100" dir="2700000" algn="tl">
                  <a:srgbClr val="000000">
                    <a:alpha val="43137"/>
                  </a:srgbClr>
                </a:outerShdw>
              </a:effectLst>
            </a:endParaRPr>
          </a:p>
          <a:p>
            <a:pPr>
              <a:defRPr/>
            </a:pPr>
            <a:r>
              <a:rPr lang="it-IT" sz="2600" dirty="0"/>
              <a:t>Le stazioni appaltanti possono ricorrere, nell’esercizio della propria discrezionalità, alle procedure ordinarie, anziché a quelle semplificate, qualora le esigenze del mercato suggeriscano di assicurare il massimo confronto concorrenziale (art. 36, comma 2, del Codice) </a:t>
            </a:r>
            <a:endParaRPr lang="it-IT" altLang="it-IT" sz="2600" i="1" dirty="0">
              <a:effectLst>
                <a:outerShdw blurRad="38100" dist="38100" dir="2700000" algn="tl">
                  <a:srgbClr val="000000">
                    <a:alpha val="43137"/>
                  </a:srgbClr>
                </a:outerShdw>
              </a:effectLst>
            </a:endParaRPr>
          </a:p>
        </p:txBody>
      </p:sp>
      <p:sp>
        <p:nvSpPr>
          <p:cNvPr id="5427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54278" name="Segnaposto numero diapositiva 2"/>
          <p:cNvSpPr>
            <a:spLocks noGrp="1"/>
          </p:cNvSpPr>
          <p:nvPr>
            <p:ph type="sldNum" sz="quarter" idx="11"/>
          </p:nvPr>
        </p:nvSpPr>
        <p:spPr>
          <a:noFill/>
          <a:ln>
            <a:miter lim="800000"/>
            <a:headEnd/>
            <a:tailEnd/>
          </a:ln>
        </p:spPr>
        <p:txBody>
          <a:bodyPr/>
          <a:lstStyle/>
          <a:p>
            <a:fld id="{F780157C-4B79-447D-ABB9-75834FC89800}" type="slidenum">
              <a:rPr lang="it-IT" altLang="it-IT"/>
              <a:pPr/>
              <a:t>70</a:t>
            </a:fld>
            <a:endParaRPr lang="it-IT" altLang="it-IT"/>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5529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55453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dirty="0">
                <a:solidFill>
                  <a:srgbClr val="FF0000"/>
                </a:solidFill>
                <a:effectLst>
                  <a:outerShdw blurRad="38100" dist="38100" dir="2700000" algn="tl">
                    <a:srgbClr val="000000">
                      <a:alpha val="43137"/>
                    </a:srgbClr>
                  </a:outerShdw>
                </a:effectLst>
              </a:rPr>
              <a:t>1. Oggetto e Ambito di Applicazione</a:t>
            </a:r>
          </a:p>
          <a:p>
            <a:pPr>
              <a:defRPr/>
            </a:pPr>
            <a:endParaRPr lang="it-IT" altLang="it-IT" sz="1000" i="1" dirty="0">
              <a:effectLst>
                <a:outerShdw blurRad="38100" dist="38100" dir="2700000" algn="tl">
                  <a:srgbClr val="000000">
                    <a:alpha val="43137"/>
                  </a:srgbClr>
                </a:outerShdw>
              </a:effectLst>
            </a:endParaRPr>
          </a:p>
          <a:p>
            <a:pPr>
              <a:defRPr/>
            </a:pPr>
            <a:r>
              <a:rPr lang="it-IT" sz="2200" dirty="0"/>
              <a:t>Le stazioni appaltanti verificano se per un appalto o una concessione di dimensioni inferiori alle soglie di cui all’art. 35 del Codice vi sia un interesse transfrontaliero certo in conformità ai criteri elaborati dalla Corte di Giustizia, quali, a titolo esemplificativo, il luogo dell’esecuzione, l’importanza economica e la tecnicità dell’intervento, le caratteristiche del settore in questione (si veda la Comunicazione della Commissione Europea 2006/C 179/02), </a:t>
            </a:r>
            <a:r>
              <a:rPr lang="it-IT" sz="2200" i="1" dirty="0"/>
              <a:t>relativa al diritto comunitario applicabile alle aggiudicazioni di appalti non o solo parzialmente disciplinate dalle direttive «appalti pubblici»). </a:t>
            </a:r>
          </a:p>
        </p:txBody>
      </p:sp>
      <p:sp>
        <p:nvSpPr>
          <p:cNvPr id="5530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55302" name="Segnaposto numero diapositiva 2"/>
          <p:cNvSpPr>
            <a:spLocks noGrp="1"/>
          </p:cNvSpPr>
          <p:nvPr>
            <p:ph type="sldNum" sz="quarter" idx="11"/>
          </p:nvPr>
        </p:nvSpPr>
        <p:spPr>
          <a:noFill/>
          <a:ln>
            <a:miter lim="800000"/>
            <a:headEnd/>
            <a:tailEnd/>
          </a:ln>
        </p:spPr>
        <p:txBody>
          <a:bodyPr/>
          <a:lstStyle/>
          <a:p>
            <a:fld id="{B059D4A5-F012-44C0-8BF9-6726AB5CC9E9}" type="slidenum">
              <a:rPr lang="it-IT" altLang="it-IT"/>
              <a:pPr/>
              <a:t>71</a:t>
            </a:fld>
            <a:endParaRPr lang="it-IT" altLang="it-IT"/>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5632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350837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dirty="0">
                <a:solidFill>
                  <a:srgbClr val="FF0000"/>
                </a:solidFill>
                <a:effectLst>
                  <a:outerShdw blurRad="38100" dist="38100" dir="2700000" algn="tl">
                    <a:srgbClr val="000000">
                      <a:alpha val="43137"/>
                    </a:srgbClr>
                  </a:outerShdw>
                </a:effectLst>
              </a:rPr>
              <a:t>1. Oggetto e Ambito di Applicazione</a:t>
            </a:r>
          </a:p>
          <a:p>
            <a:pPr>
              <a:defRPr/>
            </a:pPr>
            <a:endParaRPr lang="it-IT" altLang="it-IT" sz="1000" i="1" dirty="0">
              <a:effectLst>
                <a:outerShdw blurRad="38100" dist="38100" dir="2700000" algn="tl">
                  <a:srgbClr val="000000">
                    <a:alpha val="43137"/>
                  </a:srgbClr>
                </a:outerShdw>
              </a:effectLst>
            </a:endParaRPr>
          </a:p>
          <a:p>
            <a:pPr>
              <a:defRPr/>
            </a:pPr>
            <a:r>
              <a:rPr lang="it-IT" sz="2600" i="1" dirty="0"/>
              <a:t>Per l’affidamento di appalti e concessioni di interesse transfrontaliero certo le stazioni appaltanti devono adottare procedure di gara adeguate e servirsi di idonei mezzi di pubblicità atti a garantire in maniera effettiva e efficace l’apertura del mercato alle imprese estere </a:t>
            </a:r>
            <a:endParaRPr lang="it-IT" altLang="it-IT" sz="2600" i="1" dirty="0">
              <a:effectLst>
                <a:outerShdw blurRad="38100" dist="38100" dir="2700000" algn="tl">
                  <a:srgbClr val="000000">
                    <a:alpha val="43137"/>
                  </a:srgbClr>
                </a:outerShdw>
              </a:effectLst>
            </a:endParaRPr>
          </a:p>
        </p:txBody>
      </p:sp>
      <p:sp>
        <p:nvSpPr>
          <p:cNvPr id="5632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56326" name="Segnaposto numero diapositiva 2"/>
          <p:cNvSpPr>
            <a:spLocks noGrp="1"/>
          </p:cNvSpPr>
          <p:nvPr>
            <p:ph type="sldNum" sz="quarter" idx="11"/>
          </p:nvPr>
        </p:nvSpPr>
        <p:spPr>
          <a:noFill/>
          <a:ln>
            <a:miter lim="800000"/>
            <a:headEnd/>
            <a:tailEnd/>
          </a:ln>
        </p:spPr>
        <p:txBody>
          <a:bodyPr/>
          <a:lstStyle/>
          <a:p>
            <a:fld id="{1D601287-F74F-4877-819F-B53AABC3135E}" type="slidenum">
              <a:rPr lang="it-IT" altLang="it-IT"/>
              <a:pPr/>
              <a:t>72</a:t>
            </a:fld>
            <a:endParaRPr lang="it-IT" altLang="it-IT"/>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5734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46246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i="1" dirty="0">
                <a:solidFill>
                  <a:srgbClr val="FF0000"/>
                </a:solidFill>
                <a:effectLst>
                  <a:outerShdw blurRad="38100" dist="38100" dir="2700000" algn="tl">
                    <a:srgbClr val="000000">
                      <a:alpha val="43137"/>
                    </a:srgbClr>
                  </a:outerShdw>
                </a:effectLst>
              </a:rPr>
              <a:t>2. Principi Comuni</a:t>
            </a:r>
          </a:p>
          <a:p>
            <a:pPr>
              <a:defRPr/>
            </a:pPr>
            <a:endParaRPr lang="it-IT" altLang="it-IT" sz="1000" b="1" i="1" dirty="0">
              <a:solidFill>
                <a:srgbClr val="FF0000"/>
              </a:solidFill>
              <a:effectLst>
                <a:outerShdw blurRad="38100" dist="38100" dir="2700000" algn="tl">
                  <a:srgbClr val="000000">
                    <a:alpha val="43137"/>
                  </a:srgbClr>
                </a:outerShdw>
              </a:effectLst>
            </a:endParaRPr>
          </a:p>
          <a:p>
            <a:pPr>
              <a:defRPr/>
            </a:pPr>
            <a:r>
              <a:rPr lang="it-IT" altLang="it-IT" sz="2400" i="1" dirty="0">
                <a:effectLst>
                  <a:outerShdw blurRad="38100" dist="38100" dir="2700000" algn="tl">
                    <a:srgbClr val="000000">
                      <a:alpha val="43137"/>
                    </a:srgbClr>
                  </a:outerShdw>
                </a:effectLst>
              </a:rPr>
              <a:t>L’affidamento e l’esecuzione di lavori, servizi e forniture secondo le procedure semplificate di cui al citato art. 36, postulano, quindi, il rispetto dei </a:t>
            </a:r>
            <a:r>
              <a:rPr lang="it-IT" altLang="it-IT" sz="2400" i="1" u="sng" dirty="0">
                <a:effectLst>
                  <a:outerShdw blurRad="38100" dist="38100" dir="2700000" algn="tl">
                    <a:srgbClr val="000000">
                      <a:alpha val="43137"/>
                    </a:srgbClr>
                  </a:outerShdw>
                </a:effectLst>
              </a:rPr>
              <a:t>principi di economicità, efficacia, tempestività, correttezza, libera concorrenza, non discriminazione, trasparenza, proporzionalità, pubblicità, nonché del principio di rotazione</a:t>
            </a:r>
            <a:r>
              <a:rPr lang="it-IT" altLang="it-IT" sz="2400" i="1" dirty="0">
                <a:effectLst>
                  <a:outerShdw blurRad="38100" dist="38100" dir="2700000" algn="tl">
                    <a:srgbClr val="000000">
                      <a:alpha val="43137"/>
                    </a:srgbClr>
                  </a:outerShdw>
                </a:effectLst>
              </a:rPr>
              <a:t> e devono </a:t>
            </a:r>
            <a:r>
              <a:rPr lang="it-IT" altLang="it-IT" sz="2400" i="1" u="sng" dirty="0">
                <a:effectLst>
                  <a:outerShdw blurRad="38100" dist="38100" dir="2700000" algn="tl">
                    <a:srgbClr val="000000">
                      <a:alpha val="43137"/>
                    </a:srgbClr>
                  </a:outerShdw>
                </a:effectLst>
              </a:rPr>
              <a:t>assicurare l’effettiva possibilità di partecipazione delle microimprese, piccole e medie imprese</a:t>
            </a:r>
          </a:p>
        </p:txBody>
      </p:sp>
      <p:sp>
        <p:nvSpPr>
          <p:cNvPr id="5734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57350" name="Segnaposto numero diapositiva 2"/>
          <p:cNvSpPr>
            <a:spLocks noGrp="1"/>
          </p:cNvSpPr>
          <p:nvPr>
            <p:ph type="sldNum" sz="quarter" idx="11"/>
          </p:nvPr>
        </p:nvSpPr>
        <p:spPr>
          <a:noFill/>
          <a:ln>
            <a:miter lim="800000"/>
            <a:headEnd/>
            <a:tailEnd/>
          </a:ln>
        </p:spPr>
        <p:txBody>
          <a:bodyPr/>
          <a:lstStyle/>
          <a:p>
            <a:fld id="{2DB2115A-3AB2-4BC9-BC7D-8A6E87CA9C6C}" type="slidenum">
              <a:rPr lang="it-IT" altLang="it-IT"/>
              <a:pPr/>
              <a:t>73</a:t>
            </a:fld>
            <a:endParaRPr lang="it-IT" altLang="it-IT"/>
          </a:p>
        </p:txBody>
      </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5837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49421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i="1" dirty="0">
                <a:solidFill>
                  <a:srgbClr val="FF0000"/>
                </a:solidFill>
                <a:effectLst>
                  <a:outerShdw blurRad="38100" dist="38100" dir="2700000" algn="tl">
                    <a:srgbClr val="000000">
                      <a:alpha val="43137"/>
                    </a:srgbClr>
                  </a:outerShdw>
                </a:effectLst>
              </a:rPr>
              <a:t>2. Principi Comuni</a:t>
            </a:r>
          </a:p>
          <a:p>
            <a:pPr>
              <a:defRPr/>
            </a:pPr>
            <a:endParaRPr lang="it-IT" altLang="it-IT" sz="1200" i="1" dirty="0">
              <a:effectLst>
                <a:outerShdw blurRad="38100" dist="38100" dir="2700000" algn="tl">
                  <a:srgbClr val="000000">
                    <a:alpha val="43137"/>
                  </a:srgbClr>
                </a:outerShdw>
              </a:effectLst>
            </a:endParaRPr>
          </a:p>
          <a:p>
            <a:pPr marL="457200" indent="-457200">
              <a:buFontTx/>
              <a:buAutoNum type="alphaLcParenR"/>
              <a:defRPr/>
            </a:pPr>
            <a:r>
              <a:rPr lang="it-IT" altLang="it-IT" sz="2400" b="1" i="1" dirty="0">
                <a:effectLst>
                  <a:outerShdw blurRad="38100" dist="38100" dir="2700000" algn="tl">
                    <a:srgbClr val="000000">
                      <a:alpha val="43137"/>
                    </a:srgbClr>
                  </a:outerShdw>
                </a:effectLst>
              </a:rPr>
              <a:t>economicità</a:t>
            </a:r>
            <a:r>
              <a:rPr lang="it-IT" altLang="it-IT" sz="2400" i="1" dirty="0">
                <a:effectLst>
                  <a:outerShdw blurRad="38100" dist="38100" dir="2700000" algn="tl">
                    <a:srgbClr val="000000">
                      <a:alpha val="43137"/>
                    </a:srgbClr>
                  </a:outerShdw>
                </a:effectLst>
              </a:rPr>
              <a:t>, uso ottimale delle risorse da impiegare nello svolgimento della selezione ovvero nell’esecuzione del contratto;</a:t>
            </a:r>
          </a:p>
          <a:p>
            <a:pPr marL="457200" indent="-457200">
              <a:buFontTx/>
              <a:buAutoNum type="alphaLcParenR"/>
              <a:defRPr/>
            </a:pPr>
            <a:r>
              <a:rPr lang="it-IT" altLang="it-IT" sz="2400" b="1" i="1" dirty="0">
                <a:effectLst>
                  <a:outerShdw blurRad="38100" dist="38100" dir="2700000" algn="tl">
                    <a:srgbClr val="000000">
                      <a:alpha val="43137"/>
                    </a:srgbClr>
                  </a:outerShdw>
                </a:effectLst>
              </a:rPr>
              <a:t>efficacia</a:t>
            </a:r>
            <a:r>
              <a:rPr lang="it-IT" altLang="it-IT" sz="2400" i="1" dirty="0">
                <a:effectLst>
                  <a:outerShdw blurRad="38100" dist="38100" dir="2700000" algn="tl">
                    <a:srgbClr val="000000">
                      <a:alpha val="43137"/>
                    </a:srgbClr>
                  </a:outerShdw>
                </a:effectLst>
              </a:rPr>
              <a:t> come congruità dei propri atti rispetto al conseguimento dello scopo cui sono preordinati; </a:t>
            </a:r>
          </a:p>
          <a:p>
            <a:pPr marL="457200" indent="-457200">
              <a:buFontTx/>
              <a:buAutoNum type="alphaLcParenR"/>
              <a:defRPr/>
            </a:pPr>
            <a:r>
              <a:rPr lang="it-IT" altLang="it-IT" sz="2400" b="1" i="1" dirty="0">
                <a:effectLst>
                  <a:outerShdw blurRad="38100" dist="38100" dir="2700000" algn="tl">
                    <a:srgbClr val="000000">
                      <a:alpha val="43137"/>
                    </a:srgbClr>
                  </a:outerShdw>
                </a:effectLst>
              </a:rPr>
              <a:t>tempestività</a:t>
            </a:r>
            <a:r>
              <a:rPr lang="it-IT" altLang="it-IT" sz="2400" i="1" dirty="0">
                <a:effectLst>
                  <a:outerShdw blurRad="38100" dist="38100" dir="2700000" algn="tl">
                    <a:srgbClr val="000000">
                      <a:alpha val="43137"/>
                    </a:srgbClr>
                  </a:outerShdw>
                </a:effectLst>
              </a:rPr>
              <a:t>, esigenza di non dilatare la durata del procedimento di selezione del contraente in assenza di obiettive ragioni; </a:t>
            </a:r>
          </a:p>
        </p:txBody>
      </p:sp>
      <p:sp>
        <p:nvSpPr>
          <p:cNvPr id="5837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58374" name="Segnaposto numero diapositiva 2"/>
          <p:cNvSpPr>
            <a:spLocks noGrp="1"/>
          </p:cNvSpPr>
          <p:nvPr>
            <p:ph type="sldNum" sz="quarter" idx="11"/>
          </p:nvPr>
        </p:nvSpPr>
        <p:spPr>
          <a:noFill/>
          <a:ln>
            <a:miter lim="800000"/>
            <a:headEnd/>
            <a:tailEnd/>
          </a:ln>
        </p:spPr>
        <p:txBody>
          <a:bodyPr/>
          <a:lstStyle/>
          <a:p>
            <a:fld id="{17F45FC2-9873-48BC-ABAE-D35331AEE20E}" type="slidenum">
              <a:rPr lang="it-IT" altLang="it-IT"/>
              <a:pPr/>
              <a:t>74</a:t>
            </a:fld>
            <a:endParaRPr lang="it-IT" altLang="it-IT"/>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5939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86251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i="1" dirty="0">
                <a:solidFill>
                  <a:srgbClr val="FF0000"/>
                </a:solidFill>
                <a:effectLst>
                  <a:outerShdw blurRad="38100" dist="38100" dir="2700000" algn="tl">
                    <a:srgbClr val="000000">
                      <a:alpha val="43137"/>
                    </a:srgbClr>
                  </a:outerShdw>
                </a:effectLst>
              </a:rPr>
              <a:t>2. Principi Comuni</a:t>
            </a:r>
          </a:p>
          <a:p>
            <a:pPr>
              <a:defRPr/>
            </a:pPr>
            <a:endParaRPr lang="it-IT" altLang="it-IT" sz="1200" i="1" dirty="0">
              <a:effectLst>
                <a:outerShdw blurRad="38100" dist="38100" dir="2700000" algn="tl">
                  <a:srgbClr val="000000">
                    <a:alpha val="43137"/>
                  </a:srgbClr>
                </a:outerShdw>
              </a:effectLst>
            </a:endParaRPr>
          </a:p>
          <a:p>
            <a:pPr marL="457200" indent="-457200">
              <a:buFontTx/>
              <a:buAutoNum type="alphaLcParenR" startAt="4"/>
              <a:defRPr/>
            </a:pPr>
            <a:r>
              <a:rPr lang="it-IT" altLang="it-IT" sz="2400" b="1" i="1" dirty="0">
                <a:effectLst>
                  <a:outerShdw blurRad="38100" dist="38100" dir="2700000" algn="tl">
                    <a:srgbClr val="000000">
                      <a:alpha val="43137"/>
                    </a:srgbClr>
                  </a:outerShdw>
                </a:effectLst>
              </a:rPr>
              <a:t>principio di correttezza</a:t>
            </a:r>
            <a:r>
              <a:rPr lang="it-IT" altLang="it-IT" sz="2400" i="1" dirty="0">
                <a:effectLst>
                  <a:outerShdw blurRad="38100" dist="38100" dir="2700000" algn="tl">
                    <a:srgbClr val="000000">
                      <a:alpha val="43137"/>
                    </a:srgbClr>
                  </a:outerShdw>
                </a:effectLst>
              </a:rPr>
              <a:t>, una condotta leale ed improntata a buona fede, sia nella fase di affidamento sia in quella di esecuzione; </a:t>
            </a:r>
          </a:p>
          <a:p>
            <a:pPr marL="457200" indent="-457200">
              <a:buFontTx/>
              <a:buAutoNum type="alphaLcParenR" startAt="4"/>
              <a:defRPr/>
            </a:pPr>
            <a:r>
              <a:rPr lang="it-IT" altLang="it-IT" sz="2400" b="1" i="1" dirty="0">
                <a:effectLst>
                  <a:outerShdw blurRad="38100" dist="38100" dir="2700000" algn="tl">
                    <a:srgbClr val="000000">
                      <a:alpha val="43137"/>
                    </a:srgbClr>
                  </a:outerShdw>
                </a:effectLst>
              </a:rPr>
              <a:t>libera concorrenza</a:t>
            </a:r>
            <a:r>
              <a:rPr lang="it-IT" altLang="it-IT" sz="2400" i="1" dirty="0">
                <a:effectLst>
                  <a:outerShdw blurRad="38100" dist="38100" dir="2700000" algn="tl">
                    <a:srgbClr val="000000">
                      <a:alpha val="43137"/>
                    </a:srgbClr>
                  </a:outerShdw>
                </a:effectLst>
              </a:rPr>
              <a:t>, l’effettiva </a:t>
            </a:r>
            <a:r>
              <a:rPr lang="it-IT" altLang="it-IT" sz="2400" i="1" dirty="0" err="1">
                <a:effectLst>
                  <a:outerShdw blurRad="38100" dist="38100" dir="2700000" algn="tl">
                    <a:srgbClr val="000000">
                      <a:alpha val="43137"/>
                    </a:srgbClr>
                  </a:outerShdw>
                </a:effectLst>
              </a:rPr>
              <a:t>contendibilità</a:t>
            </a:r>
            <a:r>
              <a:rPr lang="it-IT" altLang="it-IT" sz="2400" i="1" dirty="0">
                <a:effectLst>
                  <a:outerShdw blurRad="38100" dist="38100" dir="2700000" algn="tl">
                    <a:srgbClr val="000000">
                      <a:alpha val="43137"/>
                    </a:srgbClr>
                  </a:outerShdw>
                </a:effectLst>
              </a:rPr>
              <a:t> degli affidamenti da parte dei soggetti potenzialmente interessati;</a:t>
            </a:r>
          </a:p>
          <a:p>
            <a:pPr marL="457200" indent="-457200">
              <a:buFontTx/>
              <a:buAutoNum type="alphaLcParenR" startAt="4"/>
              <a:defRPr/>
            </a:pPr>
            <a:r>
              <a:rPr lang="it-IT" altLang="it-IT" sz="2400" b="1" i="1" dirty="0">
                <a:effectLst>
                  <a:outerShdw blurRad="38100" dist="38100" dir="2700000" algn="tl">
                    <a:srgbClr val="000000">
                      <a:alpha val="43137"/>
                    </a:srgbClr>
                  </a:outerShdw>
                </a:effectLst>
              </a:rPr>
              <a:t>non discriminazione e di parità di trattamento</a:t>
            </a:r>
            <a:r>
              <a:rPr lang="it-IT" altLang="it-IT" sz="2400" i="1" dirty="0">
                <a:effectLst>
                  <a:outerShdw blurRad="38100" dist="38100" dir="2700000" algn="tl">
                    <a:srgbClr val="000000">
                      <a:alpha val="43137"/>
                    </a:srgbClr>
                  </a:outerShdw>
                </a:effectLst>
              </a:rPr>
              <a:t>, una valutazione equa ed imparziale dei concorrenti e l’eliminazione di ostacoli o restrizioni nella predisposizione delle offerte e nella loro valutazione; </a:t>
            </a:r>
          </a:p>
        </p:txBody>
      </p:sp>
      <p:sp>
        <p:nvSpPr>
          <p:cNvPr id="5939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59398" name="Segnaposto numero diapositiva 2"/>
          <p:cNvSpPr>
            <a:spLocks noGrp="1"/>
          </p:cNvSpPr>
          <p:nvPr>
            <p:ph type="sldNum" sz="quarter" idx="11"/>
          </p:nvPr>
        </p:nvSpPr>
        <p:spPr>
          <a:noFill/>
          <a:ln>
            <a:miter lim="800000"/>
            <a:headEnd/>
            <a:tailEnd/>
          </a:ln>
        </p:spPr>
        <p:txBody>
          <a:bodyPr/>
          <a:lstStyle/>
          <a:p>
            <a:fld id="{539B5C32-627A-4E5D-BC4C-7A364BCA05B9}" type="slidenum">
              <a:rPr lang="it-IT" altLang="it-IT"/>
              <a:pPr/>
              <a:t>75</a:t>
            </a:fld>
            <a:endParaRPr lang="it-IT" altLang="it-IT"/>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604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49421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i="1" dirty="0">
                <a:solidFill>
                  <a:srgbClr val="FF0000"/>
                </a:solidFill>
                <a:effectLst>
                  <a:outerShdw blurRad="38100" dist="38100" dir="2700000" algn="tl">
                    <a:srgbClr val="000000">
                      <a:alpha val="43137"/>
                    </a:srgbClr>
                  </a:outerShdw>
                </a:effectLst>
              </a:rPr>
              <a:t>2. Principi Comuni</a:t>
            </a:r>
          </a:p>
          <a:p>
            <a:pPr>
              <a:defRPr/>
            </a:pPr>
            <a:endParaRPr lang="it-IT" altLang="it-IT" sz="1200" i="1" dirty="0">
              <a:effectLst>
                <a:outerShdw blurRad="38100" dist="38100" dir="2700000" algn="tl">
                  <a:srgbClr val="000000">
                    <a:alpha val="43137"/>
                  </a:srgbClr>
                </a:outerShdw>
              </a:effectLst>
            </a:endParaRPr>
          </a:p>
          <a:p>
            <a:pPr marL="457200" indent="-457200">
              <a:defRPr/>
            </a:pPr>
            <a:r>
              <a:rPr lang="it-IT" altLang="it-IT" sz="2400" b="1" i="1" dirty="0">
                <a:effectLst>
                  <a:outerShdw blurRad="38100" dist="38100" dir="2700000" algn="tl">
                    <a:srgbClr val="000000">
                      <a:alpha val="43137"/>
                    </a:srgbClr>
                  </a:outerShdw>
                </a:effectLst>
              </a:rPr>
              <a:t>g)  trasparenza e pubblicità</a:t>
            </a:r>
            <a:r>
              <a:rPr lang="it-IT" altLang="it-IT" sz="2400" i="1" dirty="0">
                <a:effectLst>
                  <a:outerShdw blurRad="38100" dist="38100" dir="2700000" algn="tl">
                    <a:srgbClr val="000000">
                      <a:alpha val="43137"/>
                    </a:srgbClr>
                  </a:outerShdw>
                </a:effectLst>
              </a:rPr>
              <a:t>, la conoscibilità delle procedure di gara, nonché l’uso di strumenti che consentano un accesso rapido ed agevole alle informazioni relative alle procedure;</a:t>
            </a:r>
          </a:p>
          <a:p>
            <a:pPr marL="457200" indent="-457200">
              <a:buFontTx/>
              <a:buAutoNum type="alphaLcParenR" startAt="8"/>
              <a:defRPr/>
            </a:pPr>
            <a:r>
              <a:rPr lang="it-IT" altLang="it-IT" sz="2400" b="1" i="1" dirty="0">
                <a:effectLst>
                  <a:outerShdw blurRad="38100" dist="38100" dir="2700000" algn="tl">
                    <a:srgbClr val="000000">
                      <a:alpha val="43137"/>
                    </a:srgbClr>
                  </a:outerShdw>
                </a:effectLst>
              </a:rPr>
              <a:t>proporzionalità</a:t>
            </a:r>
            <a:r>
              <a:rPr lang="it-IT" altLang="it-IT" sz="2400" i="1" dirty="0">
                <a:effectLst>
                  <a:outerShdw blurRad="38100" dist="38100" dir="2700000" algn="tl">
                    <a:srgbClr val="000000">
                      <a:alpha val="43137"/>
                    </a:srgbClr>
                  </a:outerShdw>
                </a:effectLst>
              </a:rPr>
              <a:t>, l’adeguatezza ed idoneità dell’azione rispetto alle finalità e all’importo dell’affidamento; </a:t>
            </a:r>
          </a:p>
          <a:p>
            <a:pPr marL="457200" indent="-457200">
              <a:buFontTx/>
              <a:buAutoNum type="alphaLcParenR" startAt="8"/>
              <a:defRPr/>
            </a:pPr>
            <a:r>
              <a:rPr lang="it-IT" altLang="it-IT" sz="2400" b="1" i="1" dirty="0">
                <a:effectLst>
                  <a:outerShdw blurRad="38100" dist="38100" dir="2700000" algn="tl">
                    <a:srgbClr val="000000">
                      <a:alpha val="43137"/>
                    </a:srgbClr>
                  </a:outerShdw>
                </a:effectLst>
              </a:rPr>
              <a:t>rotazione</a:t>
            </a:r>
            <a:r>
              <a:rPr lang="it-IT" altLang="it-IT" sz="2400" i="1" dirty="0">
                <a:effectLst>
                  <a:outerShdw blurRad="38100" dist="38100" dir="2700000" algn="tl">
                    <a:srgbClr val="000000">
                      <a:alpha val="43137"/>
                    </a:srgbClr>
                  </a:outerShdw>
                </a:effectLst>
              </a:rPr>
              <a:t>, il non consolidarsi di rapporti solo con alcune imprese. </a:t>
            </a:r>
          </a:p>
        </p:txBody>
      </p:sp>
      <p:sp>
        <p:nvSpPr>
          <p:cNvPr id="6042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60422" name="Segnaposto numero diapositiva 2"/>
          <p:cNvSpPr>
            <a:spLocks noGrp="1"/>
          </p:cNvSpPr>
          <p:nvPr>
            <p:ph type="sldNum" sz="quarter" idx="11"/>
          </p:nvPr>
        </p:nvSpPr>
        <p:spPr>
          <a:noFill/>
          <a:ln>
            <a:miter lim="800000"/>
            <a:headEnd/>
            <a:tailEnd/>
          </a:ln>
        </p:spPr>
        <p:txBody>
          <a:bodyPr/>
          <a:lstStyle/>
          <a:p>
            <a:fld id="{CFC5FBC3-03A9-4B58-B6AB-C21E3AAE1486}" type="slidenum">
              <a:rPr lang="it-IT" altLang="it-IT"/>
              <a:pPr/>
              <a:t>76</a:t>
            </a:fld>
            <a:endParaRPr lang="it-IT" altLang="it-IT"/>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6144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61645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i="1" dirty="0">
                <a:solidFill>
                  <a:srgbClr val="FF0000"/>
                </a:solidFill>
                <a:effectLst>
                  <a:outerShdw blurRad="38100" dist="38100" dir="2700000" algn="tl">
                    <a:srgbClr val="000000">
                      <a:alpha val="43137"/>
                    </a:srgbClr>
                  </a:outerShdw>
                </a:effectLst>
              </a:rPr>
              <a:t>2. Principi Comuni</a:t>
            </a:r>
          </a:p>
          <a:p>
            <a:pPr>
              <a:defRPr/>
            </a:pPr>
            <a:endParaRPr lang="it-IT" altLang="it-IT" sz="1200" i="1" dirty="0">
              <a:effectLst>
                <a:outerShdw blurRad="38100" dist="38100" dir="2700000" algn="tl">
                  <a:srgbClr val="000000">
                    <a:alpha val="43137"/>
                  </a:srgbClr>
                </a:outerShdw>
              </a:effectLst>
            </a:endParaRPr>
          </a:p>
          <a:p>
            <a:pPr>
              <a:tabLst>
                <a:tab pos="0" algn="l"/>
              </a:tabLst>
              <a:defRPr/>
            </a:pPr>
            <a:r>
              <a:rPr lang="it-IT" sz="2500" dirty="0"/>
              <a:t>Le stazioni appaltanti tengono conto delle realtà imprenditoriali di minori dimensioni, fissando requisiti di partecipazione e criteri di valutazione che, senza rinunciare al livello qualitativo delle prestazioni, consentano la partecipazione anche delle micro, piccole e medie imprese, valorizzandone il potenziale </a:t>
            </a:r>
          </a:p>
          <a:p>
            <a:pPr>
              <a:tabLst>
                <a:tab pos="0" algn="l"/>
              </a:tabLst>
              <a:defRPr/>
            </a:pPr>
            <a:r>
              <a:rPr lang="it-IT" sz="2500" dirty="0">
                <a:effectLst>
                  <a:outerShdw blurRad="38100" dist="38100" dir="2700000" algn="tl">
                    <a:srgbClr val="000000">
                      <a:alpha val="43137"/>
                    </a:srgbClr>
                  </a:outerShdw>
                </a:effectLst>
              </a:rPr>
              <a:t>Tutti gli atti della procedura sono soggetti agli obblighi di trasparenza previsti dall’art. 29 del Codice</a:t>
            </a:r>
            <a:r>
              <a:rPr lang="it-IT" sz="2500" dirty="0"/>
              <a:t>. </a:t>
            </a:r>
          </a:p>
        </p:txBody>
      </p:sp>
      <p:sp>
        <p:nvSpPr>
          <p:cNvPr id="6144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61446" name="Segnaposto numero diapositiva 2"/>
          <p:cNvSpPr>
            <a:spLocks noGrp="1"/>
          </p:cNvSpPr>
          <p:nvPr>
            <p:ph type="sldNum" sz="quarter" idx="11"/>
          </p:nvPr>
        </p:nvSpPr>
        <p:spPr>
          <a:noFill/>
          <a:ln>
            <a:miter lim="800000"/>
            <a:headEnd/>
            <a:tailEnd/>
          </a:ln>
        </p:spPr>
        <p:txBody>
          <a:bodyPr/>
          <a:lstStyle/>
          <a:p>
            <a:fld id="{716B26B2-5309-4BC8-8BAA-27F6312308B5}" type="slidenum">
              <a:rPr lang="it-IT" altLang="it-IT"/>
              <a:pPr/>
              <a:t>77</a:t>
            </a:fld>
            <a:endParaRPr lang="it-IT" altLang="it-IT"/>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6246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326231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i="1" dirty="0">
                <a:solidFill>
                  <a:srgbClr val="FF0000"/>
                </a:solidFill>
                <a:effectLst>
                  <a:outerShdw blurRad="38100" dist="38100" dir="2700000" algn="tl">
                    <a:srgbClr val="000000">
                      <a:alpha val="43137"/>
                    </a:srgbClr>
                  </a:outerShdw>
                </a:effectLst>
              </a:rPr>
              <a:t>2. Principi Comuni</a:t>
            </a:r>
          </a:p>
          <a:p>
            <a:pPr>
              <a:defRPr/>
            </a:pPr>
            <a:endParaRPr lang="it-IT" altLang="it-IT" sz="1200" i="1" dirty="0">
              <a:effectLst>
                <a:outerShdw blurRad="38100" dist="38100" dir="2700000" algn="tl">
                  <a:srgbClr val="000000">
                    <a:alpha val="43137"/>
                  </a:srgbClr>
                </a:outerShdw>
              </a:effectLst>
            </a:endParaRPr>
          </a:p>
          <a:p>
            <a:pPr>
              <a:tabLst>
                <a:tab pos="0" algn="l"/>
              </a:tabLst>
              <a:defRPr/>
            </a:pPr>
            <a:r>
              <a:rPr lang="it-IT" sz="2800" dirty="0"/>
              <a:t>L’avviso sui risultati della procedura di affidamento contiene l’indicazione dei soggetti che hanno effettivamente proposto offerte e di quelli invitati (art. 36, comma 2, lett. b) e c) del Codice) </a:t>
            </a:r>
            <a:endParaRPr lang="it-IT" altLang="it-IT" sz="2800" i="1" dirty="0">
              <a:effectLst>
                <a:outerShdw blurRad="38100" dist="38100" dir="2700000" algn="tl">
                  <a:srgbClr val="000000">
                    <a:alpha val="43137"/>
                  </a:srgbClr>
                </a:outerShdw>
              </a:effectLst>
            </a:endParaRPr>
          </a:p>
        </p:txBody>
      </p:sp>
      <p:sp>
        <p:nvSpPr>
          <p:cNvPr id="6246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62470" name="Segnaposto numero diapositiva 2"/>
          <p:cNvSpPr>
            <a:spLocks noGrp="1"/>
          </p:cNvSpPr>
          <p:nvPr>
            <p:ph type="sldNum" sz="quarter" idx="11"/>
          </p:nvPr>
        </p:nvSpPr>
        <p:spPr>
          <a:noFill/>
          <a:ln>
            <a:miter lim="800000"/>
            <a:headEnd/>
            <a:tailEnd/>
          </a:ln>
        </p:spPr>
        <p:txBody>
          <a:bodyPr/>
          <a:lstStyle/>
          <a:p>
            <a:fld id="{7DB78679-C05B-46A3-9702-FEC5FFF3ED5E}" type="slidenum">
              <a:rPr lang="it-IT" altLang="it-IT"/>
              <a:pPr/>
              <a:t>78</a:t>
            </a:fld>
            <a:endParaRPr lang="it-IT" altLang="it-IT"/>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6349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98633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i="1" dirty="0">
                <a:solidFill>
                  <a:srgbClr val="FF0000"/>
                </a:solidFill>
                <a:effectLst>
                  <a:outerShdw blurRad="38100" dist="38100" dir="2700000" algn="tl">
                    <a:srgbClr val="000000">
                      <a:alpha val="43137"/>
                    </a:srgbClr>
                  </a:outerShdw>
                </a:effectLst>
              </a:rPr>
              <a:t>2. Principi Comuni</a:t>
            </a:r>
          </a:p>
          <a:p>
            <a:pPr>
              <a:defRPr/>
            </a:pPr>
            <a:endParaRPr lang="it-IT" altLang="it-IT" sz="1200" i="1" dirty="0">
              <a:effectLst>
                <a:outerShdw blurRad="38100" dist="38100" dir="2700000" algn="tl">
                  <a:srgbClr val="000000">
                    <a:alpha val="43137"/>
                  </a:srgbClr>
                </a:outerShdw>
              </a:effectLst>
            </a:endParaRPr>
          </a:p>
          <a:p>
            <a:pPr>
              <a:defRPr/>
            </a:pPr>
            <a:r>
              <a:rPr lang="it-IT" sz="2800" dirty="0"/>
              <a:t>Gli affidamenti di servizi e forniture di importo inferiore alle soglie di cui all’art. 35 del Codice ed i</a:t>
            </a:r>
          </a:p>
          <a:p>
            <a:pPr>
              <a:defRPr/>
            </a:pPr>
            <a:r>
              <a:rPr lang="it-IT" sz="2800" dirty="0"/>
              <a:t>lavori di importo pari o inferiore a 1.000.000 di euro possono essere aggiudicati, ai sensi dell’art. 95,</a:t>
            </a:r>
          </a:p>
          <a:p>
            <a:pPr>
              <a:defRPr/>
            </a:pPr>
            <a:r>
              <a:rPr lang="it-IT" sz="2800" dirty="0"/>
              <a:t>comma 4, del Codice, con il criterio del minor prezzo, purché ricorrano le condizioni ivi disposte,</a:t>
            </a:r>
          </a:p>
          <a:p>
            <a:pPr>
              <a:defRPr/>
            </a:pPr>
            <a:r>
              <a:rPr lang="it-IT" sz="2800" dirty="0"/>
              <a:t>(si vedano anche le Linee guida n. 2 in materia di “Offerta economicamente più vantaggiosa”)</a:t>
            </a:r>
            <a:endParaRPr lang="it-IT" altLang="it-IT" sz="2800" i="1" dirty="0">
              <a:effectLst>
                <a:outerShdw blurRad="38100" dist="38100" dir="2700000" algn="tl">
                  <a:srgbClr val="000000">
                    <a:alpha val="43137"/>
                  </a:srgbClr>
                </a:outerShdw>
              </a:effectLst>
            </a:endParaRPr>
          </a:p>
        </p:txBody>
      </p:sp>
      <p:sp>
        <p:nvSpPr>
          <p:cNvPr id="6349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63494" name="Segnaposto numero diapositiva 2"/>
          <p:cNvSpPr>
            <a:spLocks noGrp="1"/>
          </p:cNvSpPr>
          <p:nvPr>
            <p:ph type="sldNum" sz="quarter" idx="11"/>
          </p:nvPr>
        </p:nvSpPr>
        <p:spPr>
          <a:noFill/>
          <a:ln>
            <a:miter lim="800000"/>
            <a:headEnd/>
            <a:tailEnd/>
          </a:ln>
        </p:spPr>
        <p:txBody>
          <a:bodyPr/>
          <a:lstStyle/>
          <a:p>
            <a:fld id="{4DCBFB6D-C4B5-4956-8E60-4CE8F3C2346B}" type="slidenum">
              <a:rPr lang="it-IT" altLang="it-IT"/>
              <a:pPr/>
              <a:t>79</a:t>
            </a:fld>
            <a:endParaRPr lang="it-IT" altLang="it-IT"/>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2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769441"/>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Alcune modifiche del D.lgs. 56/2017</a:t>
            </a:r>
          </a:p>
          <a:p>
            <a:r>
              <a:rPr lang="it-IT" sz="2200" b="1" dirty="0"/>
              <a:t>Art. 29, nuovo comma 1 – </a:t>
            </a:r>
            <a:r>
              <a:rPr lang="it-IT" sz="2200" b="1" i="1" dirty="0"/>
              <a:t>Principi in materia di trasparenza</a:t>
            </a:r>
            <a:endParaRPr lang="it-IT" altLang="it-IT" sz="2200" b="1" u="sng" dirty="0">
              <a:effectLst>
                <a:outerShdw blurRad="38100" dist="38100" dir="2700000" algn="tl">
                  <a:srgbClr val="000000">
                    <a:alpha val="43137"/>
                  </a:srgbClr>
                </a:outerShdw>
              </a:effectLst>
            </a:endParaRPr>
          </a:p>
        </p:txBody>
      </p:sp>
      <p:sp>
        <p:nvSpPr>
          <p:cNvPr id="9221" name="Segnaposto piè di pagina 1"/>
          <p:cNvSpPr>
            <a:spLocks noGrp="1"/>
          </p:cNvSpPr>
          <p:nvPr>
            <p:ph type="ftr" sz="quarter" idx="10"/>
          </p:nvPr>
        </p:nvSpPr>
        <p:spPr>
          <a:noFill/>
          <a:ln>
            <a:miter lim="800000"/>
            <a:headEnd/>
            <a:tailEnd/>
          </a:ln>
        </p:spPr>
        <p:txBody>
          <a:bodyPr/>
          <a:lstStyle/>
          <a:p>
            <a:r>
              <a:rPr lang="it-IT" dirty="0"/>
              <a:t>A cura di Marco Magrini</a:t>
            </a:r>
          </a:p>
        </p:txBody>
      </p:sp>
      <p:sp>
        <p:nvSpPr>
          <p:cNvPr id="9222" name="Segnaposto numero diapositiva 2"/>
          <p:cNvSpPr>
            <a:spLocks noGrp="1"/>
          </p:cNvSpPr>
          <p:nvPr>
            <p:ph type="sldNum" sz="quarter" idx="11"/>
          </p:nvPr>
        </p:nvSpPr>
        <p:spPr>
          <a:noFill/>
          <a:ln>
            <a:miter lim="800000"/>
            <a:headEnd/>
            <a:tailEnd/>
          </a:ln>
        </p:spPr>
        <p:txBody>
          <a:bodyPr/>
          <a:lstStyle/>
          <a:p>
            <a:fld id="{A4EECBA2-893A-4EA7-8307-172A0B69C138}" type="slidenum">
              <a:rPr lang="it-IT" altLang="it-IT"/>
              <a:pPr/>
              <a:t>8</a:t>
            </a:fld>
            <a:endParaRPr lang="it-IT" altLang="it-IT" dirty="0"/>
          </a:p>
        </p:txBody>
      </p:sp>
      <p:pic>
        <p:nvPicPr>
          <p:cNvPr id="1026" name="Picture 2"/>
          <p:cNvPicPr>
            <a:picLocks noChangeAspect="1" noChangeArrowheads="1"/>
          </p:cNvPicPr>
          <p:nvPr/>
        </p:nvPicPr>
        <p:blipFill>
          <a:blip r:embed="rId2" cstate="print"/>
          <a:srcRect/>
          <a:stretch>
            <a:fillRect/>
          </a:stretch>
        </p:blipFill>
        <p:spPr bwMode="auto">
          <a:xfrm>
            <a:off x="179512" y="2132856"/>
            <a:ext cx="8712968" cy="4248472"/>
          </a:xfrm>
          <a:prstGeom prst="rect">
            <a:avLst/>
          </a:prstGeom>
          <a:noFill/>
          <a:ln w="9525">
            <a:noFill/>
            <a:miter lim="800000"/>
            <a:headEnd/>
            <a:tailEnd/>
          </a:ln>
        </p:spPr>
      </p:pic>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6451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95458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 co. 7</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dirty="0">
                <a:effectLst>
                  <a:outerShdw blurRad="38100" dist="38100" dir="2700000" algn="tl">
                    <a:srgbClr val="000000">
                      <a:alpha val="43137"/>
                    </a:srgbClr>
                  </a:outerShdw>
                </a:effectLst>
              </a:rPr>
              <a:t>ANAC</a:t>
            </a:r>
            <a:r>
              <a:rPr lang="it-IT" altLang="it-IT" sz="2400" b="1" dirty="0"/>
              <a:t> per il rispetto dei principi nella bozza di linee guida ha invitato a rivedere la prassi in uso nelle stazioni appaltanti in tali procedure sotto soglia in modo da garantire la massima trasparenza nella scelta del contraente</a:t>
            </a:r>
          </a:p>
          <a:p>
            <a:pPr>
              <a:buFont typeface="Arial" pitchFamily="34" charset="0"/>
              <a:buChar char="•"/>
              <a:defRPr/>
            </a:pPr>
            <a:r>
              <a:rPr lang="it-IT" altLang="it-IT" sz="2300" b="1" i="1" dirty="0">
                <a:effectLst>
                  <a:outerShdw blurRad="38100" dist="38100" dir="2700000" algn="tl">
                    <a:srgbClr val="000000">
                      <a:alpha val="43137"/>
                    </a:srgbClr>
                  </a:outerShdw>
                </a:effectLst>
              </a:rPr>
              <a:t> NO alle scelte arbitrarie</a:t>
            </a:r>
          </a:p>
          <a:p>
            <a:pPr>
              <a:buFont typeface="Arial" pitchFamily="34" charset="0"/>
              <a:buChar char="•"/>
              <a:defRPr/>
            </a:pPr>
            <a:r>
              <a:rPr lang="it-IT" altLang="it-IT" sz="2300" b="1" i="1" dirty="0">
                <a:effectLst>
                  <a:outerShdw blurRad="38100" dist="38100" dir="2700000" algn="tl">
                    <a:srgbClr val="000000">
                      <a:alpha val="43137"/>
                    </a:srgbClr>
                  </a:outerShdw>
                </a:effectLst>
              </a:rPr>
              <a:t> Necessità di predefinire ed esplicitare i criteri di selezione degli operatori economici per ciascun contratto</a:t>
            </a:r>
          </a:p>
          <a:p>
            <a:pPr>
              <a:buFont typeface="Arial" pitchFamily="34" charset="0"/>
              <a:buChar char="•"/>
              <a:defRPr/>
            </a:pPr>
            <a:r>
              <a:rPr lang="it-IT" altLang="it-IT" sz="2300" b="1" i="1" dirty="0">
                <a:effectLst>
                  <a:outerShdw blurRad="38100" dist="38100" dir="2700000" algn="tl">
                    <a:srgbClr val="000000">
                      <a:alpha val="43137"/>
                    </a:srgbClr>
                  </a:outerShdw>
                </a:effectLst>
              </a:rPr>
              <a:t> Necessità di assicurare forme di pubblicità adeguate con esiti degli affidamenti</a:t>
            </a:r>
          </a:p>
          <a:p>
            <a:pPr>
              <a:buFont typeface="Arial" pitchFamily="34" charset="0"/>
              <a:buChar char="•"/>
              <a:defRPr/>
            </a:pPr>
            <a:r>
              <a:rPr lang="it-IT" altLang="it-IT" sz="2300" b="1" i="1" dirty="0">
                <a:effectLst>
                  <a:outerShdw blurRad="38100" dist="38100" dir="2700000" algn="tl">
                    <a:srgbClr val="000000">
                      <a:alpha val="43137"/>
                    </a:srgbClr>
                  </a:outerShdw>
                </a:effectLst>
              </a:rPr>
              <a:t> Garantire le pari opportunità degli operatori con la rotazione</a:t>
            </a:r>
            <a:endParaRPr lang="it-IT" altLang="it-IT" sz="2300" i="1" dirty="0">
              <a:effectLst>
                <a:outerShdw blurRad="38100" dist="38100" dir="2700000" algn="tl">
                  <a:srgbClr val="000000">
                    <a:alpha val="43137"/>
                  </a:srgbClr>
                </a:outerShdw>
              </a:effectLst>
            </a:endParaRPr>
          </a:p>
        </p:txBody>
      </p:sp>
      <p:sp>
        <p:nvSpPr>
          <p:cNvPr id="6451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64518" name="Segnaposto numero diapositiva 2"/>
          <p:cNvSpPr>
            <a:spLocks noGrp="1"/>
          </p:cNvSpPr>
          <p:nvPr>
            <p:ph type="sldNum" sz="quarter" idx="11"/>
          </p:nvPr>
        </p:nvSpPr>
        <p:spPr>
          <a:noFill/>
          <a:ln>
            <a:miter lim="800000"/>
            <a:headEnd/>
            <a:tailEnd/>
          </a:ln>
        </p:spPr>
        <p:txBody>
          <a:bodyPr/>
          <a:lstStyle/>
          <a:p>
            <a:fld id="{07F93537-8CED-4230-B735-C93C484415C8}" type="slidenum">
              <a:rPr lang="it-IT" altLang="it-IT"/>
              <a:pPr/>
              <a:t>80</a:t>
            </a:fld>
            <a:endParaRPr lang="it-IT" altLang="it-IT"/>
          </a:p>
        </p:txBody>
      </p:sp>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6553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24759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3. Lavori servizi e forniture importo inferiore euro 40.000</a:t>
            </a:r>
            <a:endParaRPr lang="it-IT" altLang="it-IT" sz="1000" b="1" u="sng" dirty="0">
              <a:solidFill>
                <a:srgbClr val="FF0000"/>
              </a:solidFill>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300" b="1" i="1" dirty="0">
                <a:effectLst>
                  <a:outerShdw blurRad="38100" dist="38100" dir="2700000" algn="tl">
                    <a:srgbClr val="000000">
                      <a:alpha val="43137"/>
                    </a:srgbClr>
                  </a:outerShdw>
                </a:effectLst>
              </a:rPr>
              <a:t>ANAC</a:t>
            </a:r>
            <a:r>
              <a:rPr lang="it-IT" altLang="it-IT" sz="2300" b="1" i="1" dirty="0"/>
              <a:t> fornisce alcune indicazioni operative</a:t>
            </a:r>
          </a:p>
          <a:p>
            <a:pPr>
              <a:defRPr/>
            </a:pPr>
            <a:r>
              <a:rPr lang="it-IT" altLang="it-IT" sz="2300" b="1" dirty="0"/>
              <a:t>l’affidamento per</a:t>
            </a:r>
          </a:p>
          <a:p>
            <a:pPr>
              <a:buFontTx/>
              <a:buChar char="-"/>
              <a:defRPr/>
            </a:pPr>
            <a:r>
              <a:rPr lang="it-IT" altLang="it-IT" sz="2300" b="1" dirty="0">
                <a:effectLst>
                  <a:outerShdw blurRad="38100" dist="38100" dir="2700000" algn="tl">
                    <a:srgbClr val="000000">
                      <a:alpha val="43137"/>
                    </a:srgbClr>
                  </a:outerShdw>
                </a:effectLst>
              </a:rPr>
              <a:t> l’esecuzione di lavori (piccoli lavori di manutenzione opere e impianti, urgenti imprevisti e imprevedibili)</a:t>
            </a:r>
          </a:p>
          <a:p>
            <a:pPr>
              <a:buFontTx/>
              <a:buChar char="-"/>
              <a:defRPr/>
            </a:pPr>
            <a:r>
              <a:rPr lang="it-IT" altLang="it-IT" sz="2300" b="1" dirty="0">
                <a:effectLst>
                  <a:outerShdw blurRad="38100" dist="38100" dir="2700000" algn="tl">
                    <a:srgbClr val="000000">
                      <a:alpha val="43137"/>
                    </a:srgbClr>
                  </a:outerShdw>
                </a:effectLst>
              </a:rPr>
              <a:t> servizi</a:t>
            </a:r>
          </a:p>
          <a:p>
            <a:pPr>
              <a:buFontTx/>
              <a:buChar char="-"/>
              <a:defRPr/>
            </a:pPr>
            <a:r>
              <a:rPr lang="it-IT" altLang="it-IT" sz="2300" b="1" dirty="0">
                <a:effectLst>
                  <a:outerShdw blurRad="38100" dist="38100" dir="2700000" algn="tl">
                    <a:srgbClr val="000000">
                      <a:alpha val="43137"/>
                    </a:srgbClr>
                  </a:outerShdw>
                </a:effectLst>
              </a:rPr>
              <a:t> forniture</a:t>
            </a:r>
          </a:p>
          <a:p>
            <a:pPr>
              <a:defRPr/>
            </a:pPr>
            <a:r>
              <a:rPr lang="it-IT" altLang="it-IT" sz="2300" b="1" dirty="0">
                <a:effectLst>
                  <a:outerShdw blurRad="38100" dist="38100" dir="2700000" algn="tl">
                    <a:srgbClr val="000000">
                      <a:alpha val="43137"/>
                    </a:srgbClr>
                  </a:outerShdw>
                </a:effectLst>
              </a:rPr>
              <a:t>di importo inferiore a 40.000,00</a:t>
            </a:r>
            <a:r>
              <a:rPr lang="it-IT" altLang="it-IT" sz="2300" b="1" dirty="0"/>
              <a:t> euro </a:t>
            </a:r>
            <a:r>
              <a:rPr lang="it-IT" altLang="it-IT" sz="2300" b="1" u="sng" dirty="0"/>
              <a:t>può avvenire tramite affidamento diretto, </a:t>
            </a:r>
            <a:r>
              <a:rPr lang="it-IT" altLang="it-IT" sz="2300" b="1" i="1" u="sng" strike="sngStrike" dirty="0">
                <a:solidFill>
                  <a:schemeClr val="accent1">
                    <a:lumMod val="75000"/>
                  </a:schemeClr>
                </a:solidFill>
              </a:rPr>
              <a:t>adeguatamente motivato</a:t>
            </a:r>
            <a:r>
              <a:rPr lang="it-IT" altLang="it-IT" sz="2300" b="1" u="sng" dirty="0">
                <a:solidFill>
                  <a:schemeClr val="accent1">
                    <a:lumMod val="75000"/>
                  </a:schemeClr>
                </a:solidFill>
              </a:rPr>
              <a:t> </a:t>
            </a:r>
            <a:r>
              <a:rPr lang="it-IT" altLang="it-IT" sz="2100" b="1" u="sng" dirty="0">
                <a:solidFill>
                  <a:schemeClr val="accent1">
                    <a:lumMod val="75000"/>
                  </a:schemeClr>
                </a:solidFill>
              </a:rPr>
              <a:t>(*) vedi modifiche</a:t>
            </a:r>
            <a:r>
              <a:rPr lang="it-IT" altLang="it-IT" sz="2300" b="1" dirty="0"/>
              <a:t> </a:t>
            </a:r>
          </a:p>
          <a:p>
            <a:pPr>
              <a:defRPr/>
            </a:pPr>
            <a:r>
              <a:rPr lang="it-IT" sz="2300" dirty="0">
                <a:effectLst>
                  <a:outerShdw blurRad="38100" dist="38100" dir="2700000" algn="tl">
                    <a:srgbClr val="000000">
                      <a:alpha val="43137"/>
                    </a:srgbClr>
                  </a:outerShdw>
                </a:effectLst>
              </a:rPr>
              <a:t>I lavori di importo inferiore a 40.000,00 euro, da realizzare in amministrazione diretta, sono individuati dalla stazione appaltante, ad opera del RUP</a:t>
            </a:r>
            <a:endParaRPr lang="it-IT" altLang="it-IT" sz="2300" i="1" dirty="0">
              <a:effectLst>
                <a:outerShdw blurRad="38100" dist="38100" dir="2700000" algn="tl">
                  <a:srgbClr val="000000">
                    <a:alpha val="43137"/>
                  </a:srgbClr>
                </a:outerShdw>
              </a:effectLst>
            </a:endParaRPr>
          </a:p>
        </p:txBody>
      </p:sp>
      <p:sp>
        <p:nvSpPr>
          <p:cNvPr id="6554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65542" name="Segnaposto numero diapositiva 2"/>
          <p:cNvSpPr>
            <a:spLocks noGrp="1"/>
          </p:cNvSpPr>
          <p:nvPr>
            <p:ph type="sldNum" sz="quarter" idx="11"/>
          </p:nvPr>
        </p:nvSpPr>
        <p:spPr>
          <a:noFill/>
          <a:ln>
            <a:miter lim="800000"/>
            <a:headEnd/>
            <a:tailEnd/>
          </a:ln>
        </p:spPr>
        <p:txBody>
          <a:bodyPr/>
          <a:lstStyle/>
          <a:p>
            <a:fld id="{DA26B098-AEFF-4FB7-AE69-74DFCDB998E7}" type="slidenum">
              <a:rPr lang="it-IT" altLang="it-IT"/>
              <a:pPr/>
              <a:t>81</a:t>
            </a:fld>
            <a:endParaRPr lang="it-IT" altLang="it-IT"/>
          </a:p>
        </p:txBody>
      </p:sp>
    </p:spTree>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6656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37042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3. Lavori servizi e forniture importo inferiore euro 40.000</a:t>
            </a:r>
            <a:endParaRPr lang="it-IT" altLang="it-IT" sz="1000" b="1" u="sng" dirty="0">
              <a:solidFill>
                <a:srgbClr val="FF0000"/>
              </a:solidFill>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800" b="1" dirty="0">
                <a:effectLst>
                  <a:outerShdw blurRad="38100" dist="38100" dir="2700000" algn="tl">
                    <a:srgbClr val="000000">
                      <a:alpha val="43137"/>
                    </a:srgbClr>
                  </a:outerShdw>
                </a:effectLst>
              </a:rPr>
              <a:t>ANAC</a:t>
            </a:r>
            <a:r>
              <a:rPr lang="it-IT" altLang="it-IT" sz="2800" b="1" dirty="0"/>
              <a:t> fornisce alcune indicazioni operative sulle modalità di affidamento diretto in merito al:</a:t>
            </a:r>
          </a:p>
          <a:p>
            <a:pPr>
              <a:buFontTx/>
              <a:buChar char="-"/>
              <a:defRPr/>
            </a:pPr>
            <a:r>
              <a:rPr lang="it-IT" altLang="it-IT" sz="2800" b="1" dirty="0"/>
              <a:t> </a:t>
            </a:r>
            <a:r>
              <a:rPr lang="it-IT" altLang="it-IT" sz="2800" b="1" dirty="0">
                <a:effectLst>
                  <a:outerShdw blurRad="38100" dist="38100" dir="2700000" algn="tl">
                    <a:srgbClr val="000000">
                      <a:alpha val="43137"/>
                    </a:srgbClr>
                  </a:outerShdw>
                </a:effectLst>
              </a:rPr>
              <a:t>procedimento di scelta del contraente e relativo avvio</a:t>
            </a:r>
          </a:p>
          <a:p>
            <a:pPr>
              <a:buFontTx/>
              <a:buChar char="-"/>
              <a:defRPr/>
            </a:pPr>
            <a:r>
              <a:rPr lang="it-IT" altLang="it-IT" sz="2800" b="1" dirty="0">
                <a:effectLst>
                  <a:outerShdw blurRad="38100" dist="38100" dir="2700000" algn="tl">
                    <a:srgbClr val="000000">
                      <a:alpha val="43137"/>
                    </a:srgbClr>
                  </a:outerShdw>
                </a:effectLst>
              </a:rPr>
              <a:t> criteri di selezione</a:t>
            </a:r>
          </a:p>
          <a:p>
            <a:pPr>
              <a:buFontTx/>
              <a:buChar char="-"/>
              <a:defRPr/>
            </a:pPr>
            <a:r>
              <a:rPr lang="it-IT" altLang="it-IT" sz="2800" b="1" dirty="0">
                <a:effectLst>
                  <a:outerShdw blurRad="38100" dist="38100" dir="2700000" algn="tl">
                    <a:srgbClr val="000000">
                      <a:alpha val="43137"/>
                    </a:srgbClr>
                  </a:outerShdw>
                </a:effectLst>
              </a:rPr>
              <a:t> motivazione della scelta</a:t>
            </a:r>
            <a:r>
              <a:rPr lang="it-IT" altLang="it-IT" sz="2800" b="1" dirty="0">
                <a:solidFill>
                  <a:schemeClr val="accent1">
                    <a:lumMod val="75000"/>
                  </a:schemeClr>
                </a:solidFill>
                <a:effectLst>
                  <a:outerShdw blurRad="38100" dist="38100" dir="2700000" algn="tl">
                    <a:srgbClr val="000000">
                      <a:alpha val="43137"/>
                    </a:srgbClr>
                  </a:outerShdw>
                </a:effectLst>
              </a:rPr>
              <a:t> </a:t>
            </a:r>
            <a:r>
              <a:rPr lang="it-IT" altLang="it-IT" sz="2200" b="1" i="1" dirty="0">
                <a:solidFill>
                  <a:schemeClr val="accent1">
                    <a:lumMod val="75000"/>
                  </a:schemeClr>
                </a:solidFill>
                <a:effectLst>
                  <a:outerShdw blurRad="38100" dist="38100" dir="2700000" algn="tl">
                    <a:srgbClr val="000000">
                      <a:alpha val="43137"/>
                    </a:srgbClr>
                  </a:outerShdw>
                </a:effectLst>
              </a:rPr>
              <a:t>(attenuate dopo modifiche?)</a:t>
            </a:r>
            <a:endParaRPr lang="it-IT" altLang="it-IT" sz="2200" b="1" i="1" dirty="0">
              <a:effectLst>
                <a:outerShdw blurRad="38100" dist="38100" dir="2700000" algn="tl">
                  <a:srgbClr val="000000">
                    <a:alpha val="43137"/>
                  </a:srgbClr>
                </a:outerShdw>
              </a:effectLst>
            </a:endParaRPr>
          </a:p>
          <a:p>
            <a:pPr>
              <a:buFontTx/>
              <a:buChar char="-"/>
              <a:defRPr/>
            </a:pPr>
            <a:r>
              <a:rPr lang="it-IT" altLang="it-IT" sz="2800" b="1" dirty="0">
                <a:effectLst>
                  <a:outerShdw blurRad="38100" dist="38100" dir="2700000" algn="tl">
                    <a:srgbClr val="000000">
                      <a:alpha val="43137"/>
                    </a:srgbClr>
                  </a:outerShdw>
                </a:effectLst>
              </a:rPr>
              <a:t> modalità di stipulazione del contratto</a:t>
            </a:r>
            <a:endParaRPr lang="it-IT" altLang="it-IT" sz="2800" i="1" dirty="0">
              <a:effectLst>
                <a:outerShdw blurRad="38100" dist="38100" dir="2700000" algn="tl">
                  <a:srgbClr val="000000">
                    <a:alpha val="43137"/>
                  </a:srgbClr>
                </a:outerShdw>
              </a:effectLst>
            </a:endParaRPr>
          </a:p>
        </p:txBody>
      </p:sp>
      <p:sp>
        <p:nvSpPr>
          <p:cNvPr id="6656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66566" name="Segnaposto numero diapositiva 2"/>
          <p:cNvSpPr>
            <a:spLocks noGrp="1"/>
          </p:cNvSpPr>
          <p:nvPr>
            <p:ph type="sldNum" sz="quarter" idx="11"/>
          </p:nvPr>
        </p:nvSpPr>
        <p:spPr>
          <a:noFill/>
          <a:ln>
            <a:miter lim="800000"/>
            <a:headEnd/>
            <a:tailEnd/>
          </a:ln>
        </p:spPr>
        <p:txBody>
          <a:bodyPr/>
          <a:lstStyle/>
          <a:p>
            <a:fld id="{837129D1-D485-4071-B37A-729A73AA7E6E}" type="slidenum">
              <a:rPr lang="it-IT" altLang="it-IT"/>
              <a:pPr/>
              <a:t>82</a:t>
            </a:fld>
            <a:endParaRPr lang="it-IT" altLang="it-IT"/>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6758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07841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3. Lavori servizi e forniture importo inferiore euro 40.000</a:t>
            </a:r>
            <a:endParaRPr lang="it-IT" altLang="it-IT" sz="1000" b="1" u="sng" dirty="0">
              <a:solidFill>
                <a:srgbClr val="FF0000"/>
              </a:solidFill>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600" b="1" dirty="0">
                <a:effectLst>
                  <a:outerShdw blurRad="38100" dist="38100" dir="2700000" algn="tl">
                    <a:srgbClr val="000000">
                      <a:alpha val="43137"/>
                    </a:srgbClr>
                  </a:outerShdw>
                </a:effectLst>
              </a:rPr>
              <a:t>Avvio della procedura </a:t>
            </a:r>
            <a:r>
              <a:rPr lang="it-IT" altLang="it-IT" sz="2400" dirty="0"/>
              <a:t>con la </a:t>
            </a:r>
            <a:r>
              <a:rPr lang="it-IT" altLang="it-IT" sz="2400" dirty="0">
                <a:effectLst>
                  <a:outerShdw blurRad="38100" dist="38100" dir="2700000" algn="tl">
                    <a:srgbClr val="000000">
                      <a:alpha val="43137"/>
                    </a:srgbClr>
                  </a:outerShdw>
                </a:effectLst>
              </a:rPr>
              <a:t>delibera (o determina) a contrarre</a:t>
            </a:r>
          </a:p>
          <a:p>
            <a:pPr>
              <a:defRPr/>
            </a:pPr>
            <a:r>
              <a:rPr lang="it-IT" altLang="it-IT" sz="2400" dirty="0"/>
              <a:t>- preliminare indagine, semplicemente esplorativa del mercato, volta a identificare la platea dei potenziali affidatari (</a:t>
            </a:r>
            <a:r>
              <a:rPr lang="it-IT" altLang="it-IT" sz="2400" i="1" dirty="0"/>
              <a:t>facoltà</a:t>
            </a:r>
            <a:r>
              <a:rPr lang="it-IT" altLang="it-IT" sz="2400" dirty="0"/>
              <a:t>)</a:t>
            </a:r>
          </a:p>
          <a:p>
            <a:pPr>
              <a:defRPr/>
            </a:pPr>
            <a:r>
              <a:rPr lang="it-IT" altLang="it-IT" sz="2400" dirty="0"/>
              <a:t>- evidenza dei principi di imparzialità, parità di trattamento, trasparenza con indicazione dell’esigenza da soddisfare, caratteristiche delle opere/beni/servizi da acquistare</a:t>
            </a:r>
          </a:p>
          <a:p>
            <a:pPr>
              <a:buFontTx/>
              <a:buChar char="-"/>
              <a:defRPr/>
            </a:pPr>
            <a:r>
              <a:rPr lang="it-IT" altLang="it-IT" sz="2400" dirty="0"/>
              <a:t> criteri per la selezione degli operatori economici e delle offerte</a:t>
            </a:r>
          </a:p>
          <a:p>
            <a:pPr>
              <a:buFontTx/>
              <a:buChar char="-"/>
              <a:defRPr/>
            </a:pPr>
            <a:r>
              <a:rPr lang="it-IT" altLang="it-IT" sz="2400" dirty="0"/>
              <a:t> importo massimo stimato dell’affidamento e alla relativa copertura, nonché alle principali condizioni contrattuali</a:t>
            </a:r>
            <a:endParaRPr lang="it-IT" altLang="it-IT" sz="2400" i="1" dirty="0">
              <a:effectLst>
                <a:outerShdw blurRad="38100" dist="38100" dir="2700000" algn="tl">
                  <a:srgbClr val="000000">
                    <a:alpha val="43137"/>
                  </a:srgbClr>
                </a:outerShdw>
              </a:effectLst>
            </a:endParaRPr>
          </a:p>
        </p:txBody>
      </p:sp>
      <p:sp>
        <p:nvSpPr>
          <p:cNvPr id="6758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67590" name="Segnaposto numero diapositiva 2"/>
          <p:cNvSpPr>
            <a:spLocks noGrp="1"/>
          </p:cNvSpPr>
          <p:nvPr>
            <p:ph type="sldNum" sz="quarter" idx="11"/>
          </p:nvPr>
        </p:nvSpPr>
        <p:spPr>
          <a:noFill/>
          <a:ln>
            <a:miter lim="800000"/>
            <a:headEnd/>
            <a:tailEnd/>
          </a:ln>
        </p:spPr>
        <p:txBody>
          <a:bodyPr/>
          <a:lstStyle/>
          <a:p>
            <a:fld id="{07DF5779-975B-406C-A250-0045D4E9064F}" type="slidenum">
              <a:rPr lang="it-IT" altLang="it-IT"/>
              <a:pPr/>
              <a:t>83</a:t>
            </a:fld>
            <a:endParaRPr lang="it-IT" altLang="it-IT"/>
          </a:p>
        </p:txBody>
      </p:sp>
    </p:spTree>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6861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07841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3. Lavori servizi e forniture importo inferiore euro 40.000</a:t>
            </a:r>
            <a:endParaRPr lang="it-IT" altLang="it-IT" sz="1000" b="1" u="sng" dirty="0">
              <a:solidFill>
                <a:srgbClr val="FF0000"/>
              </a:solidFill>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600" b="1" dirty="0">
                <a:effectLst>
                  <a:outerShdw blurRad="38100" dist="38100" dir="2700000" algn="tl">
                    <a:srgbClr val="000000">
                      <a:alpha val="43137"/>
                    </a:srgbClr>
                  </a:outerShdw>
                </a:effectLst>
              </a:rPr>
              <a:t>Avvio della procedura </a:t>
            </a:r>
            <a:r>
              <a:rPr lang="it-IT" altLang="it-IT" sz="2400" dirty="0"/>
              <a:t>con la </a:t>
            </a:r>
            <a:r>
              <a:rPr lang="it-IT" altLang="it-IT" sz="2400" dirty="0">
                <a:effectLst>
                  <a:outerShdw blurRad="38100" dist="38100" dir="2700000" algn="tl">
                    <a:srgbClr val="000000">
                      <a:alpha val="43137"/>
                    </a:srgbClr>
                  </a:outerShdw>
                </a:effectLst>
              </a:rPr>
              <a:t>delibera (o determina) a contrarre</a:t>
            </a:r>
          </a:p>
          <a:p>
            <a:pPr>
              <a:defRPr/>
            </a:pPr>
            <a:r>
              <a:rPr lang="it-IT" altLang="it-IT" sz="2400" i="1" dirty="0">
                <a:effectLst>
                  <a:outerShdw blurRad="38100" dist="38100" dir="2700000" algn="tl">
                    <a:srgbClr val="000000">
                      <a:alpha val="43137"/>
                    </a:srgbClr>
                  </a:outerShdw>
                </a:effectLst>
              </a:rPr>
              <a:t>N.B. </a:t>
            </a:r>
            <a:r>
              <a:rPr lang="it-IT" sz="2400" i="1" dirty="0"/>
              <a:t>In determinate situazioni, come </a:t>
            </a:r>
            <a:r>
              <a:rPr lang="it-IT" sz="2400" b="1" i="1" dirty="0"/>
              <a:t>nel caso dell’ordine diretto di acquisto sul mercato elettronico (MEPA) o di acquisti di modico </a:t>
            </a:r>
            <a:r>
              <a:rPr lang="it-IT" sz="2400" i="1" dirty="0"/>
              <a:t>valore per i quali sono certi il nominativo del fornitore e l’importo della fornitura, si può procedere a una determina a contrarre o atto equivalente che contenga, in modo semplificato, l’oggetto dell’affidamento, l’importo, il fornitore, le ragioni della scelta e il possesso dei requisiti di carattere generale</a:t>
            </a:r>
            <a:endParaRPr lang="it-IT" altLang="it-IT" sz="2400" i="1" dirty="0">
              <a:effectLst>
                <a:outerShdw blurRad="38100" dist="38100" dir="2700000" algn="tl">
                  <a:srgbClr val="000000">
                    <a:alpha val="43137"/>
                  </a:srgbClr>
                </a:outerShdw>
              </a:effectLst>
            </a:endParaRPr>
          </a:p>
        </p:txBody>
      </p:sp>
      <p:sp>
        <p:nvSpPr>
          <p:cNvPr id="6861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68614" name="Segnaposto numero diapositiva 2"/>
          <p:cNvSpPr>
            <a:spLocks noGrp="1"/>
          </p:cNvSpPr>
          <p:nvPr>
            <p:ph type="sldNum" sz="quarter" idx="11"/>
          </p:nvPr>
        </p:nvSpPr>
        <p:spPr>
          <a:noFill/>
          <a:ln>
            <a:miter lim="800000"/>
            <a:headEnd/>
            <a:tailEnd/>
          </a:ln>
        </p:spPr>
        <p:txBody>
          <a:bodyPr/>
          <a:lstStyle/>
          <a:p>
            <a:fld id="{327E4E70-B5EC-4BEB-974A-E34DC91425E4}" type="slidenum">
              <a:rPr lang="it-IT" altLang="it-IT"/>
              <a:pPr/>
              <a:t>84</a:t>
            </a:fld>
            <a:endParaRPr lang="it-IT" altLang="it-IT"/>
          </a:p>
        </p:txBody>
      </p:sp>
    </p:spTree>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6963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07841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3. Lavori servizi e forniture importo inferiore euro 40.000</a:t>
            </a:r>
            <a:endParaRPr lang="it-IT" altLang="it-IT" sz="1000" b="1" u="sng" dirty="0">
              <a:solidFill>
                <a:srgbClr val="FF0000"/>
              </a:solidFill>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600" b="1" dirty="0">
                <a:effectLst>
                  <a:outerShdw blurRad="38100" dist="38100" dir="2700000" algn="tl">
                    <a:srgbClr val="000000">
                      <a:alpha val="43137"/>
                    </a:srgbClr>
                  </a:outerShdw>
                </a:effectLst>
              </a:rPr>
              <a:t>Criteri di selezione</a:t>
            </a:r>
            <a:endParaRPr lang="it-IT" altLang="it-IT" sz="2400" dirty="0">
              <a:effectLst>
                <a:outerShdw blurRad="38100" dist="38100" dir="2700000" algn="tl">
                  <a:srgbClr val="000000">
                    <a:alpha val="43137"/>
                  </a:srgbClr>
                </a:outerShdw>
              </a:effectLst>
            </a:endParaRPr>
          </a:p>
          <a:p>
            <a:pPr>
              <a:defRPr/>
            </a:pPr>
            <a:r>
              <a:rPr lang="it-IT" altLang="it-IT" sz="2400" dirty="0"/>
              <a:t>- presenza dei requisiti minimi del soggetto (art. 80) nonché:</a:t>
            </a:r>
          </a:p>
          <a:p>
            <a:pPr marL="457200" indent="-457200">
              <a:buFontTx/>
              <a:buAutoNum type="alphaLcParenR"/>
              <a:defRPr/>
            </a:pPr>
            <a:r>
              <a:rPr lang="it-IT" altLang="it-IT" sz="2400" dirty="0">
                <a:effectLst>
                  <a:outerShdw blurRad="38100" dist="38100" dir="2700000" algn="tl">
                    <a:srgbClr val="000000">
                      <a:alpha val="43137"/>
                    </a:srgbClr>
                  </a:outerShdw>
                </a:effectLst>
              </a:rPr>
              <a:t>idoneità professionale</a:t>
            </a:r>
            <a:r>
              <a:rPr lang="it-IT" altLang="it-IT" sz="2400" dirty="0"/>
              <a:t>. potrebbe essere richiesto all’operatore economico di esibire, ad esempio, il certificato di iscrizione al Registro della CCIAA o ad altro Albo, ove previsto, capace di attestare lo svolgimento delle attività nello specifico settore oggetto del contratto;</a:t>
            </a:r>
          </a:p>
          <a:p>
            <a:pPr marL="457200" indent="-457200">
              <a:buFontTx/>
              <a:buAutoNum type="alphaLcParenR"/>
              <a:defRPr/>
            </a:pPr>
            <a:r>
              <a:rPr lang="it-IT" altLang="it-IT" sz="2400" dirty="0">
                <a:effectLst>
                  <a:outerShdw blurRad="38100" dist="38100" dir="2700000" algn="tl">
                    <a:srgbClr val="000000">
                      <a:alpha val="43137"/>
                    </a:srgbClr>
                  </a:outerShdw>
                </a:effectLst>
              </a:rPr>
              <a:t>capacità economica e finanziaria</a:t>
            </a:r>
            <a:r>
              <a:rPr lang="it-IT" altLang="it-IT" sz="2400" dirty="0"/>
              <a:t>. potrebbe essere richiesta la dimostrazione di livelli minimi di fatturato globale o altra documentazione considerata idonea; </a:t>
            </a:r>
          </a:p>
        </p:txBody>
      </p:sp>
      <p:sp>
        <p:nvSpPr>
          <p:cNvPr id="6963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69638" name="Segnaposto numero diapositiva 2"/>
          <p:cNvSpPr>
            <a:spLocks noGrp="1"/>
          </p:cNvSpPr>
          <p:nvPr>
            <p:ph type="sldNum" sz="quarter" idx="11"/>
          </p:nvPr>
        </p:nvSpPr>
        <p:spPr>
          <a:noFill/>
          <a:ln>
            <a:miter lim="800000"/>
            <a:headEnd/>
            <a:tailEnd/>
          </a:ln>
        </p:spPr>
        <p:txBody>
          <a:bodyPr/>
          <a:lstStyle/>
          <a:p>
            <a:fld id="{CDDB50C7-66E5-4789-B9F9-165C7479FEBA}" type="slidenum">
              <a:rPr lang="it-IT" altLang="it-IT"/>
              <a:pPr/>
              <a:t>85</a:t>
            </a:fld>
            <a:endParaRPr lang="it-IT" altLang="it-IT"/>
          </a:p>
        </p:txBody>
      </p:sp>
    </p:spTree>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7065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06253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3. Lavori servizi e forniture importo inferiore euro 40.000</a:t>
            </a:r>
            <a:endParaRPr lang="it-IT" altLang="it-IT" sz="1000" b="1" u="sng" dirty="0">
              <a:solidFill>
                <a:srgbClr val="FF0000"/>
              </a:solidFill>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600" b="1" dirty="0">
                <a:effectLst>
                  <a:outerShdw blurRad="38100" dist="38100" dir="2700000" algn="tl">
                    <a:srgbClr val="000000">
                      <a:alpha val="43137"/>
                    </a:srgbClr>
                  </a:outerShdw>
                </a:effectLst>
              </a:rPr>
              <a:t>Criteri di selezione</a:t>
            </a:r>
            <a:endParaRPr lang="it-IT" altLang="it-IT" sz="2400" dirty="0">
              <a:effectLst>
                <a:outerShdw blurRad="38100" dist="38100" dir="2700000" algn="tl">
                  <a:srgbClr val="000000">
                    <a:alpha val="43137"/>
                  </a:srgbClr>
                </a:outerShdw>
              </a:effectLst>
            </a:endParaRPr>
          </a:p>
          <a:p>
            <a:pPr>
              <a:buFontTx/>
              <a:buChar char="-"/>
              <a:defRPr/>
            </a:pPr>
            <a:r>
              <a:rPr lang="it-IT" altLang="it-IT" sz="2400" dirty="0"/>
              <a:t>presenza dei requisiti minimi del soggetto (art. 80) nonché:</a:t>
            </a:r>
          </a:p>
          <a:p>
            <a:pPr marL="457200" indent="-457200">
              <a:defRPr/>
            </a:pPr>
            <a:r>
              <a:rPr lang="it-IT" altLang="it-IT" sz="2000" dirty="0"/>
              <a:t>c)  </a:t>
            </a:r>
            <a:r>
              <a:rPr lang="it-IT" altLang="it-IT" sz="1900" dirty="0">
                <a:effectLst>
                  <a:outerShdw blurRad="38100" dist="38100" dir="2700000" algn="tl">
                    <a:srgbClr val="000000">
                      <a:alpha val="43137"/>
                    </a:srgbClr>
                  </a:outerShdw>
                </a:effectLst>
              </a:rPr>
              <a:t>capacità tecniche e professionali</a:t>
            </a:r>
            <a:r>
              <a:rPr lang="it-IT" altLang="it-IT" sz="1900" dirty="0"/>
              <a:t>, in ragione dell’oggetto e dell’importo del contratto; potrebbe essere richiesta l’attestazione di esperienze maturate nello specifico settore, o in altro settore ritenuto assimilabile, nell’anno precedente o in altro intervallo temporale ritenuto significativo ovvero il possesso di specifiche attrezzature e/o equipaggiamento tecnico. Inoltre, a fronte di operatori economici parimenti qualificati sotto il profilo delle capacità tecnico/professionali, potrebbero essere indicati quali criteri preferenziali di selezione indici oggettivi basati su accertamenti definitivi concernenti il rispetto dei tempi e dei costi nell’esecuzione dei contratti pubblici, quali i criteri </a:t>
            </a:r>
            <a:r>
              <a:rPr lang="it-IT" altLang="it-IT" sz="1900" dirty="0" err="1"/>
              <a:t>reputazionali</a:t>
            </a:r>
            <a:r>
              <a:rPr lang="it-IT" altLang="it-IT" sz="1900" dirty="0"/>
              <a:t> di cui all’art. 83, comma 10, del Codice.</a:t>
            </a:r>
            <a:endParaRPr lang="it-IT" altLang="it-IT" sz="1900" i="1" dirty="0">
              <a:effectLst>
                <a:outerShdw blurRad="38100" dist="38100" dir="2700000" algn="tl">
                  <a:srgbClr val="000000">
                    <a:alpha val="43137"/>
                  </a:srgbClr>
                </a:outerShdw>
              </a:effectLst>
            </a:endParaRPr>
          </a:p>
        </p:txBody>
      </p:sp>
      <p:sp>
        <p:nvSpPr>
          <p:cNvPr id="7066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70662" name="Segnaposto numero diapositiva 2"/>
          <p:cNvSpPr>
            <a:spLocks noGrp="1"/>
          </p:cNvSpPr>
          <p:nvPr>
            <p:ph type="sldNum" sz="quarter" idx="11"/>
          </p:nvPr>
        </p:nvSpPr>
        <p:spPr>
          <a:noFill/>
          <a:ln>
            <a:miter lim="800000"/>
            <a:headEnd/>
            <a:tailEnd/>
          </a:ln>
        </p:spPr>
        <p:txBody>
          <a:bodyPr/>
          <a:lstStyle/>
          <a:p>
            <a:fld id="{203EF9F3-3863-4573-9DEE-666FC43C898E}" type="slidenum">
              <a:rPr lang="it-IT" altLang="it-IT"/>
              <a:pPr/>
              <a:t>86</a:t>
            </a:fld>
            <a:endParaRPr lang="it-IT" altLang="it-IT"/>
          </a:p>
        </p:txBody>
      </p:sp>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7168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335438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3. Lavori servizi e forniture importo inferiore euro 40.000</a:t>
            </a:r>
            <a:endParaRPr lang="it-IT" altLang="it-IT" sz="1000" b="1" u="sng" dirty="0">
              <a:solidFill>
                <a:srgbClr val="FF0000"/>
              </a:solidFill>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600" b="1" dirty="0">
                <a:effectLst>
                  <a:outerShdw blurRad="38100" dist="38100" dir="2700000" algn="tl">
                    <a:srgbClr val="000000">
                      <a:alpha val="43137"/>
                    </a:srgbClr>
                  </a:outerShdw>
                </a:effectLst>
              </a:rPr>
              <a:t>Criteri di selezione</a:t>
            </a:r>
            <a:endParaRPr lang="it-IT" altLang="it-IT" sz="2400" dirty="0">
              <a:effectLst>
                <a:outerShdw blurRad="38100" dist="38100" dir="2700000" algn="tl">
                  <a:srgbClr val="000000">
                    <a:alpha val="43137"/>
                  </a:srgbClr>
                </a:outerShdw>
              </a:effectLst>
            </a:endParaRPr>
          </a:p>
          <a:p>
            <a:pPr>
              <a:defRPr/>
            </a:pPr>
            <a:r>
              <a:rPr lang="it-IT" altLang="it-IT" sz="2600" dirty="0"/>
              <a:t>In ogni caso, i </a:t>
            </a:r>
            <a:r>
              <a:rPr lang="it-IT" altLang="it-IT" sz="2600" dirty="0">
                <a:effectLst>
                  <a:outerShdw blurRad="38100" dist="38100" dir="2700000" algn="tl">
                    <a:srgbClr val="000000">
                      <a:alpha val="43137"/>
                    </a:srgbClr>
                  </a:outerShdw>
                </a:effectLst>
              </a:rPr>
              <a:t>requisiti minimi devono essere proporzionati all’oggetto del contratto </a:t>
            </a:r>
            <a:r>
              <a:rPr lang="it-IT" altLang="it-IT" sz="2600" dirty="0"/>
              <a:t>e tali da non compromettere la possibilità delle piccole e medie imprese e delle microimprese di risultare affidatarie.</a:t>
            </a:r>
            <a:endParaRPr lang="it-IT" altLang="it-IT" sz="2600" i="1" dirty="0">
              <a:effectLst>
                <a:outerShdw blurRad="38100" dist="38100" dir="2700000" algn="tl">
                  <a:srgbClr val="000000">
                    <a:alpha val="43137"/>
                  </a:srgbClr>
                </a:outerShdw>
              </a:effectLst>
            </a:endParaRPr>
          </a:p>
        </p:txBody>
      </p:sp>
      <p:sp>
        <p:nvSpPr>
          <p:cNvPr id="7168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71686" name="Segnaposto numero diapositiva 2"/>
          <p:cNvSpPr>
            <a:spLocks noGrp="1"/>
          </p:cNvSpPr>
          <p:nvPr>
            <p:ph type="sldNum" sz="quarter" idx="11"/>
          </p:nvPr>
        </p:nvSpPr>
        <p:spPr>
          <a:noFill/>
          <a:ln>
            <a:miter lim="800000"/>
            <a:headEnd/>
            <a:tailEnd/>
          </a:ln>
        </p:spPr>
        <p:txBody>
          <a:bodyPr/>
          <a:lstStyle/>
          <a:p>
            <a:fld id="{156D91E8-FF1F-4777-A40A-D1F11354A107}" type="slidenum">
              <a:rPr lang="it-IT" altLang="it-IT"/>
              <a:pPr/>
              <a:t>87</a:t>
            </a:fld>
            <a:endParaRPr lang="it-IT" altLang="it-IT"/>
          </a:p>
        </p:txBody>
      </p:sp>
    </p:spTree>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7270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07841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3. Lavori servizi e forniture importo inferiore euro 40.000</a:t>
            </a:r>
            <a:endParaRPr lang="it-IT" altLang="it-IT" sz="1000" b="1" u="sng" dirty="0">
              <a:solidFill>
                <a:srgbClr val="FF0000"/>
              </a:solidFill>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600" b="1" dirty="0">
                <a:effectLst>
                  <a:outerShdw blurRad="38100" dist="38100" dir="2700000" algn="tl">
                    <a:srgbClr val="000000">
                      <a:alpha val="43137"/>
                    </a:srgbClr>
                  </a:outerShdw>
                </a:effectLst>
              </a:rPr>
              <a:t>Scelta del contraente e obbligo di motivazione</a:t>
            </a:r>
            <a:endParaRPr lang="it-IT" altLang="it-IT" sz="2400" dirty="0">
              <a:effectLst>
                <a:outerShdw blurRad="38100" dist="38100" dir="2700000" algn="tl">
                  <a:srgbClr val="000000">
                    <a:alpha val="43137"/>
                  </a:srgbClr>
                </a:outerShdw>
              </a:effectLst>
            </a:endParaRPr>
          </a:p>
          <a:p>
            <a:pPr>
              <a:defRPr/>
            </a:pPr>
            <a:r>
              <a:rPr lang="it-IT" altLang="it-IT" sz="2400" dirty="0">
                <a:solidFill>
                  <a:srgbClr val="FF0000"/>
                </a:solidFill>
                <a:effectLst>
                  <a:outerShdw blurRad="38100" dist="38100" dir="2700000" algn="tl">
                    <a:srgbClr val="000000">
                      <a:alpha val="43137"/>
                    </a:srgbClr>
                  </a:outerShdw>
                </a:effectLst>
              </a:rPr>
              <a:t>la scelta dell’affidatario deve essere adeguatamente motivata</a:t>
            </a:r>
            <a:r>
              <a:rPr lang="it-IT" altLang="it-IT" sz="2400" dirty="0">
                <a:solidFill>
                  <a:srgbClr val="FF0000"/>
                </a:solidFill>
              </a:rPr>
              <a:t>. </a:t>
            </a:r>
            <a:r>
              <a:rPr lang="it-IT" altLang="it-IT" sz="2400" dirty="0"/>
              <a:t>Una motivazione adeguata dà dettagliatamente conto:</a:t>
            </a:r>
          </a:p>
          <a:p>
            <a:pPr>
              <a:buFontTx/>
              <a:buChar char="-"/>
              <a:defRPr/>
            </a:pPr>
            <a:r>
              <a:rPr lang="it-IT" altLang="it-IT" sz="2400" dirty="0"/>
              <a:t> del </a:t>
            </a:r>
            <a:r>
              <a:rPr lang="it-IT" altLang="it-IT" sz="2400" dirty="0">
                <a:effectLst>
                  <a:outerShdw blurRad="38100" dist="38100" dir="2700000" algn="tl">
                    <a:srgbClr val="000000">
                      <a:alpha val="43137"/>
                    </a:srgbClr>
                  </a:outerShdw>
                </a:effectLst>
              </a:rPr>
              <a:t>possesso da parte dell’operatore economico selezionato dei requisiti richiesti nella delibera a contrarre</a:t>
            </a:r>
          </a:p>
          <a:p>
            <a:pPr>
              <a:buFontTx/>
              <a:buChar char="-"/>
              <a:defRPr/>
            </a:pPr>
            <a:r>
              <a:rPr lang="it-IT" altLang="it-IT" sz="2400" dirty="0"/>
              <a:t> della </a:t>
            </a:r>
            <a:r>
              <a:rPr lang="it-IT" altLang="it-IT" sz="2400" dirty="0">
                <a:effectLst>
                  <a:outerShdw blurRad="38100" dist="38100" dir="2700000" algn="tl">
                    <a:srgbClr val="000000">
                      <a:alpha val="43137"/>
                    </a:srgbClr>
                  </a:outerShdw>
                </a:effectLst>
              </a:rPr>
              <a:t>rispondenza di quanto offerto alle esigenze della stazione appaltante</a:t>
            </a:r>
          </a:p>
          <a:p>
            <a:pPr>
              <a:buFontTx/>
              <a:buChar char="-"/>
              <a:defRPr/>
            </a:pPr>
            <a:r>
              <a:rPr lang="it-IT" altLang="it-IT" sz="2400" dirty="0"/>
              <a:t> di eventuali </a:t>
            </a:r>
            <a:r>
              <a:rPr lang="it-IT" altLang="it-IT" sz="2400" dirty="0">
                <a:effectLst>
                  <a:outerShdw blurRad="38100" dist="38100" dir="2700000" algn="tl">
                    <a:srgbClr val="000000">
                      <a:alpha val="43137"/>
                    </a:srgbClr>
                  </a:outerShdw>
                </a:effectLst>
              </a:rPr>
              <a:t>caratteristiche migliorative offerte dal contraente</a:t>
            </a:r>
          </a:p>
          <a:p>
            <a:pPr>
              <a:buFontTx/>
              <a:buChar char="-"/>
              <a:defRPr/>
            </a:pPr>
            <a:r>
              <a:rPr lang="it-IT" altLang="it-IT" sz="2400" dirty="0"/>
              <a:t> della </a:t>
            </a:r>
            <a:r>
              <a:rPr lang="it-IT" altLang="it-IT" sz="2400" dirty="0">
                <a:effectLst>
                  <a:outerShdw blurRad="38100" dist="38100" dir="2700000" algn="tl">
                    <a:srgbClr val="000000">
                      <a:alpha val="43137"/>
                    </a:srgbClr>
                  </a:outerShdw>
                </a:effectLst>
              </a:rPr>
              <a:t>convenienza del prezzo in rapporto alla qualità </a:t>
            </a:r>
            <a:r>
              <a:rPr lang="it-IT" altLang="it-IT" sz="2400" dirty="0"/>
              <a:t>della prestazione. </a:t>
            </a:r>
            <a:endParaRPr lang="it-IT" altLang="it-IT" sz="1900" i="1" dirty="0">
              <a:effectLst>
                <a:outerShdw blurRad="38100" dist="38100" dir="2700000" algn="tl">
                  <a:srgbClr val="000000">
                    <a:alpha val="43137"/>
                  </a:srgbClr>
                </a:outerShdw>
              </a:effectLst>
            </a:endParaRPr>
          </a:p>
        </p:txBody>
      </p:sp>
      <p:sp>
        <p:nvSpPr>
          <p:cNvPr id="7270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72710" name="Segnaposto numero diapositiva 2"/>
          <p:cNvSpPr>
            <a:spLocks noGrp="1"/>
          </p:cNvSpPr>
          <p:nvPr>
            <p:ph type="sldNum" sz="quarter" idx="11"/>
          </p:nvPr>
        </p:nvSpPr>
        <p:spPr>
          <a:noFill/>
          <a:ln>
            <a:miter lim="800000"/>
            <a:headEnd/>
            <a:tailEnd/>
          </a:ln>
        </p:spPr>
        <p:txBody>
          <a:bodyPr/>
          <a:lstStyle/>
          <a:p>
            <a:fld id="{ED1CC1D9-B66F-4BDE-BEE9-1E54B1C7D3E0}" type="slidenum">
              <a:rPr lang="it-IT" altLang="it-IT"/>
              <a:pPr/>
              <a:t>88</a:t>
            </a:fld>
            <a:endParaRPr lang="it-IT" altLang="it-IT"/>
          </a:p>
        </p:txBody>
      </p:sp>
    </p:spTree>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7373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30860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3. Lavori servizi e forniture importo inferiore euro 40.000</a:t>
            </a:r>
            <a:endParaRPr lang="it-IT" altLang="it-IT" sz="1000" b="1" u="sng" dirty="0">
              <a:solidFill>
                <a:srgbClr val="FF0000"/>
              </a:solidFill>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600" b="1" dirty="0">
                <a:effectLst>
                  <a:outerShdw blurRad="38100" dist="38100" dir="2700000" algn="tl">
                    <a:srgbClr val="000000">
                      <a:alpha val="43137"/>
                    </a:srgbClr>
                  </a:outerShdw>
                </a:effectLst>
              </a:rPr>
              <a:t>Scelta del contraente e obbligo di motivazione</a:t>
            </a:r>
            <a:endParaRPr lang="it-IT" altLang="it-IT" sz="2400" dirty="0">
              <a:effectLst>
                <a:outerShdw blurRad="38100" dist="38100" dir="2700000" algn="tl">
                  <a:srgbClr val="000000">
                    <a:alpha val="43137"/>
                  </a:srgbClr>
                </a:outerShdw>
              </a:effectLst>
            </a:endParaRPr>
          </a:p>
          <a:p>
            <a:pPr>
              <a:defRPr/>
            </a:pPr>
            <a:r>
              <a:rPr lang="it-IT" altLang="it-IT" sz="2100" dirty="0"/>
              <a:t>Le stazioni appaltanti, anche per soddisfare gli oneri motivazionali, possono procedere alla valutazione comparativa dei preventivi di spesa forniti da due o più operatori economici. In caso di affidamento all’operatore economico uscente, è richiesto un onere motivazionale più stringente, in quanto la stazione appaltante motiva la scelta avuto riguardo al grado di soddisfazione maturato a conclusione del precedente rapporto contrattuale (esecuzione a regola d’arte nel rispetto dei tempi e dei costi pattuiti) e, si ritiene, anche in ragione della competitività del prezzo offerto rispetto alla media dei prezzi praticati nel settore di mercato di riferimento, anche tenendo conto della qualità della prestazione</a:t>
            </a:r>
            <a:endParaRPr lang="it-IT" altLang="it-IT" sz="2100" i="1" dirty="0">
              <a:effectLst>
                <a:outerShdw blurRad="38100" dist="38100" dir="2700000" algn="tl">
                  <a:srgbClr val="000000">
                    <a:alpha val="43137"/>
                  </a:srgbClr>
                </a:outerShdw>
              </a:effectLst>
            </a:endParaRPr>
          </a:p>
        </p:txBody>
      </p:sp>
      <p:sp>
        <p:nvSpPr>
          <p:cNvPr id="7373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73734" name="Segnaposto numero diapositiva 2"/>
          <p:cNvSpPr>
            <a:spLocks noGrp="1"/>
          </p:cNvSpPr>
          <p:nvPr>
            <p:ph type="sldNum" sz="quarter" idx="11"/>
          </p:nvPr>
        </p:nvSpPr>
        <p:spPr>
          <a:noFill/>
          <a:ln>
            <a:miter lim="800000"/>
            <a:headEnd/>
            <a:tailEnd/>
          </a:ln>
        </p:spPr>
        <p:txBody>
          <a:bodyPr/>
          <a:lstStyle/>
          <a:p>
            <a:fld id="{DD45A101-C9D6-4DFB-9DEB-721C0D8307D4}" type="slidenum">
              <a:rPr lang="it-IT" altLang="it-IT"/>
              <a:pPr/>
              <a:t>89</a:t>
            </a:fld>
            <a:endParaRPr lang="it-IT" altLang="it-IT"/>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921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42875" y="1268413"/>
            <a:ext cx="8785225" cy="769441"/>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200" b="1" u="sng" dirty="0">
                <a:effectLst>
                  <a:outerShdw blurRad="38100" dist="38100" dir="2700000" algn="tl">
                    <a:srgbClr val="000000">
                      <a:alpha val="43137"/>
                    </a:srgbClr>
                  </a:outerShdw>
                </a:effectLst>
              </a:rPr>
              <a:t>Alcune modifiche del D.lgs. 56/2017</a:t>
            </a:r>
          </a:p>
          <a:p>
            <a:r>
              <a:rPr lang="it-IT" sz="2200" b="1" dirty="0"/>
              <a:t>Art. 29, nuovi commi 4 e 4bis – </a:t>
            </a:r>
            <a:r>
              <a:rPr lang="it-IT" sz="2200" b="1" i="1" dirty="0"/>
              <a:t>Principi in materia di trasparenza</a:t>
            </a:r>
            <a:endParaRPr lang="it-IT" altLang="it-IT" sz="2200" b="1" u="sng" dirty="0">
              <a:effectLst>
                <a:outerShdw blurRad="38100" dist="38100" dir="2700000" algn="tl">
                  <a:srgbClr val="000000">
                    <a:alpha val="43137"/>
                  </a:srgbClr>
                </a:outerShdw>
              </a:effectLst>
            </a:endParaRPr>
          </a:p>
        </p:txBody>
      </p:sp>
      <p:sp>
        <p:nvSpPr>
          <p:cNvPr id="9221" name="Segnaposto piè di pagina 1"/>
          <p:cNvSpPr>
            <a:spLocks noGrp="1"/>
          </p:cNvSpPr>
          <p:nvPr>
            <p:ph type="ftr" sz="quarter" idx="10"/>
          </p:nvPr>
        </p:nvSpPr>
        <p:spPr>
          <a:noFill/>
          <a:ln>
            <a:miter lim="800000"/>
            <a:headEnd/>
            <a:tailEnd/>
          </a:ln>
        </p:spPr>
        <p:txBody>
          <a:bodyPr/>
          <a:lstStyle/>
          <a:p>
            <a:r>
              <a:rPr lang="it-IT" dirty="0"/>
              <a:t>A cura di Marco Magrini</a:t>
            </a:r>
          </a:p>
        </p:txBody>
      </p:sp>
      <p:sp>
        <p:nvSpPr>
          <p:cNvPr id="9222" name="Segnaposto numero diapositiva 2"/>
          <p:cNvSpPr>
            <a:spLocks noGrp="1"/>
          </p:cNvSpPr>
          <p:nvPr>
            <p:ph type="sldNum" sz="quarter" idx="11"/>
          </p:nvPr>
        </p:nvSpPr>
        <p:spPr>
          <a:noFill/>
          <a:ln>
            <a:miter lim="800000"/>
            <a:headEnd/>
            <a:tailEnd/>
          </a:ln>
        </p:spPr>
        <p:txBody>
          <a:bodyPr/>
          <a:lstStyle/>
          <a:p>
            <a:fld id="{A4EECBA2-893A-4EA7-8307-172A0B69C138}" type="slidenum">
              <a:rPr lang="it-IT" altLang="it-IT"/>
              <a:pPr/>
              <a:t>9</a:t>
            </a:fld>
            <a:endParaRPr lang="it-IT" altLang="it-IT" dirty="0"/>
          </a:p>
        </p:txBody>
      </p:sp>
      <p:pic>
        <p:nvPicPr>
          <p:cNvPr id="2050" name="Picture 2"/>
          <p:cNvPicPr>
            <a:picLocks noChangeAspect="1" noChangeArrowheads="1"/>
          </p:cNvPicPr>
          <p:nvPr/>
        </p:nvPicPr>
        <p:blipFill>
          <a:blip r:embed="rId2" cstate="print"/>
          <a:srcRect/>
          <a:stretch>
            <a:fillRect/>
          </a:stretch>
        </p:blipFill>
        <p:spPr bwMode="auto">
          <a:xfrm>
            <a:off x="179512" y="2132856"/>
            <a:ext cx="8712968" cy="4248472"/>
          </a:xfrm>
          <a:prstGeom prst="rect">
            <a:avLst/>
          </a:prstGeom>
          <a:noFill/>
          <a:ln w="9525">
            <a:noFill/>
            <a:miter lim="800000"/>
            <a:headEnd/>
            <a:tailEnd/>
          </a:ln>
        </p:spPr>
      </p:pic>
    </p:spTree>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7475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375443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3. Lavori servizi e forniture importo inferiore euro 40.000</a:t>
            </a:r>
            <a:endParaRPr lang="it-IT" altLang="it-IT" sz="1000" b="1" u="sng" dirty="0">
              <a:solidFill>
                <a:srgbClr val="FF0000"/>
              </a:solidFill>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600" b="1" dirty="0">
                <a:effectLst>
                  <a:outerShdw blurRad="38100" dist="38100" dir="2700000" algn="tl">
                    <a:srgbClr val="000000">
                      <a:alpha val="43137"/>
                    </a:srgbClr>
                  </a:outerShdw>
                </a:effectLst>
              </a:rPr>
              <a:t>Scelta del contraente e obbligo di motivazione</a:t>
            </a:r>
            <a:endParaRPr lang="it-IT" altLang="it-IT" sz="2400" dirty="0">
              <a:effectLst>
                <a:outerShdw blurRad="38100" dist="38100" dir="2700000" algn="tl">
                  <a:srgbClr val="000000">
                    <a:alpha val="43137"/>
                  </a:srgbClr>
                </a:outerShdw>
              </a:effectLst>
            </a:endParaRPr>
          </a:p>
          <a:p>
            <a:pPr>
              <a:defRPr/>
            </a:pPr>
            <a:r>
              <a:rPr lang="it-IT" sz="2600" dirty="0"/>
              <a:t>Gli oneri motivazionali relativi all’economicità dell’affidamento e al rispetto dei principi di concorrenza possono essere soddisfatti quando la stazione appaltante procede alla valutazione comparativa dei preventivi di spesa forniti da due o più operatori economici</a:t>
            </a:r>
            <a:endParaRPr lang="it-IT" altLang="it-IT" sz="2600" i="1" dirty="0">
              <a:effectLst>
                <a:outerShdw blurRad="38100" dist="38100" dir="2700000" algn="tl">
                  <a:srgbClr val="000000">
                    <a:alpha val="43137"/>
                  </a:srgbClr>
                </a:outerShdw>
              </a:effectLst>
            </a:endParaRPr>
          </a:p>
        </p:txBody>
      </p:sp>
      <p:sp>
        <p:nvSpPr>
          <p:cNvPr id="7475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74758" name="Segnaposto numero diapositiva 2"/>
          <p:cNvSpPr>
            <a:spLocks noGrp="1"/>
          </p:cNvSpPr>
          <p:nvPr>
            <p:ph type="sldNum" sz="quarter" idx="11"/>
          </p:nvPr>
        </p:nvSpPr>
        <p:spPr>
          <a:noFill/>
          <a:ln>
            <a:miter lim="800000"/>
            <a:headEnd/>
            <a:tailEnd/>
          </a:ln>
        </p:spPr>
        <p:txBody>
          <a:bodyPr/>
          <a:lstStyle/>
          <a:p>
            <a:fld id="{E8E63E0D-E738-4E18-A1B0-D511450854AA}" type="slidenum">
              <a:rPr lang="it-IT" altLang="it-IT"/>
              <a:pPr/>
              <a:t>90</a:t>
            </a:fld>
            <a:endParaRPr lang="it-IT" altLang="it-IT"/>
          </a:p>
        </p:txBody>
      </p:sp>
    </p:spTree>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7577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140325"/>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3. Lavori servizi e forniture importo inferiore euro 40.000</a:t>
            </a:r>
            <a:endParaRPr lang="it-IT" altLang="it-IT" sz="1000" b="1" u="sng" dirty="0">
              <a:solidFill>
                <a:srgbClr val="FF0000"/>
              </a:solidFill>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600" b="1" dirty="0">
                <a:effectLst>
                  <a:outerShdw blurRad="38100" dist="38100" dir="2700000" algn="tl">
                    <a:srgbClr val="000000">
                      <a:alpha val="43137"/>
                    </a:srgbClr>
                  </a:outerShdw>
                </a:effectLst>
              </a:rPr>
              <a:t>Scelta del contraente e obbligo di motivazione</a:t>
            </a:r>
            <a:endParaRPr lang="it-IT" altLang="it-IT" sz="2400" dirty="0">
              <a:effectLst>
                <a:outerShdw blurRad="38100" dist="38100" dir="2700000" algn="tl">
                  <a:srgbClr val="000000">
                    <a:alpha val="43137"/>
                  </a:srgbClr>
                </a:outerShdw>
              </a:effectLst>
            </a:endParaRPr>
          </a:p>
          <a:p>
            <a:pPr>
              <a:defRPr/>
            </a:pPr>
            <a:r>
              <a:rPr lang="it-IT" sz="2800" dirty="0"/>
              <a:t>L’obbligo di motivazione </a:t>
            </a:r>
            <a:r>
              <a:rPr lang="it-IT" sz="2800" dirty="0">
                <a:solidFill>
                  <a:srgbClr val="FF0000"/>
                </a:solidFill>
                <a:effectLst>
                  <a:outerShdw blurRad="38100" dist="38100" dir="2700000" algn="tl">
                    <a:srgbClr val="000000">
                      <a:alpha val="43137"/>
                    </a:srgbClr>
                  </a:outerShdw>
                </a:effectLst>
              </a:rPr>
              <a:t>può essere attenuato:</a:t>
            </a:r>
          </a:p>
          <a:p>
            <a:pPr marL="457200" indent="-457200">
              <a:buFontTx/>
              <a:buChar char="-"/>
              <a:defRPr/>
            </a:pPr>
            <a:r>
              <a:rPr lang="it-IT" sz="2400" dirty="0">
                <a:solidFill>
                  <a:srgbClr val="FF0000"/>
                </a:solidFill>
                <a:effectLst>
                  <a:outerShdw blurRad="38100" dist="38100" dir="2700000" algn="tl">
                    <a:srgbClr val="000000">
                      <a:alpha val="43137"/>
                    </a:srgbClr>
                  </a:outerShdw>
                </a:effectLst>
              </a:rPr>
              <a:t>per affidamenti di modico valore</a:t>
            </a:r>
            <a:r>
              <a:rPr lang="it-IT" sz="2400" dirty="0"/>
              <a:t>, ad esempio</a:t>
            </a:r>
            <a:r>
              <a:rPr lang="it-IT" sz="2400" dirty="0">
                <a:solidFill>
                  <a:srgbClr val="FF0000"/>
                </a:solidFill>
                <a:effectLst>
                  <a:outerShdw blurRad="38100" dist="38100" dir="2700000" algn="tl">
                    <a:srgbClr val="000000">
                      <a:alpha val="43137"/>
                    </a:srgbClr>
                  </a:outerShdw>
                </a:effectLst>
              </a:rPr>
              <a:t> inferiori a 1.000 euro;</a:t>
            </a:r>
          </a:p>
          <a:p>
            <a:pPr marL="457200" indent="-457200">
              <a:buFontTx/>
              <a:buChar char="-"/>
              <a:defRPr/>
            </a:pPr>
            <a:r>
              <a:rPr lang="it-IT" sz="2400" dirty="0">
                <a:solidFill>
                  <a:srgbClr val="FF0000"/>
                </a:solidFill>
                <a:effectLst>
                  <a:outerShdw blurRad="38100" dist="38100" dir="2700000" algn="tl">
                    <a:srgbClr val="000000">
                      <a:alpha val="43137"/>
                    </a:srgbClr>
                  </a:outerShdw>
                </a:effectLst>
              </a:rPr>
              <a:t>quando l’acquisizione avviene nel rispetto del regolamento di contabilità dell’amministrazione già adottato</a:t>
            </a:r>
            <a:r>
              <a:rPr lang="it-IT" sz="2400" dirty="0"/>
              <a:t>,;</a:t>
            </a:r>
          </a:p>
          <a:p>
            <a:pPr marL="457200" indent="-457200">
              <a:buFontTx/>
              <a:buChar char="-"/>
              <a:defRPr/>
            </a:pPr>
            <a:r>
              <a:rPr lang="it-IT" sz="2400" dirty="0"/>
              <a:t>nel caso in cui la stazione appaltante </a:t>
            </a:r>
            <a:r>
              <a:rPr lang="it-IT" sz="2400" dirty="0">
                <a:solidFill>
                  <a:srgbClr val="FF0000"/>
                </a:solidFill>
                <a:effectLst>
                  <a:outerShdw blurRad="38100" dist="38100" dir="2700000" algn="tl">
                    <a:srgbClr val="000000">
                      <a:alpha val="43137"/>
                    </a:srgbClr>
                  </a:outerShdw>
                </a:effectLst>
              </a:rPr>
              <a:t>adotti un proprio regolamento per l’acquisizione di lavori, servizi e forniture (in economia), redatto nel rispetto dei principi contenuti nel Codice</a:t>
            </a:r>
            <a:r>
              <a:rPr lang="it-IT" sz="2400" dirty="0"/>
              <a:t>.</a:t>
            </a:r>
            <a:endParaRPr lang="it-IT" altLang="it-IT" sz="2400" i="1" dirty="0">
              <a:effectLst>
                <a:outerShdw blurRad="38100" dist="38100" dir="2700000" algn="tl">
                  <a:srgbClr val="000000">
                    <a:alpha val="43137"/>
                  </a:srgbClr>
                </a:outerShdw>
              </a:effectLst>
            </a:endParaRPr>
          </a:p>
        </p:txBody>
      </p:sp>
      <p:sp>
        <p:nvSpPr>
          <p:cNvPr id="7578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75782" name="Segnaposto numero diapositiva 2"/>
          <p:cNvSpPr>
            <a:spLocks noGrp="1"/>
          </p:cNvSpPr>
          <p:nvPr>
            <p:ph type="sldNum" sz="quarter" idx="11"/>
          </p:nvPr>
        </p:nvSpPr>
        <p:spPr>
          <a:noFill/>
          <a:ln>
            <a:miter lim="800000"/>
            <a:headEnd/>
            <a:tailEnd/>
          </a:ln>
        </p:spPr>
        <p:txBody>
          <a:bodyPr/>
          <a:lstStyle/>
          <a:p>
            <a:fld id="{1C3415ED-A139-4428-8F78-6D13AC050637}" type="slidenum">
              <a:rPr lang="it-IT" altLang="it-IT"/>
              <a:pPr/>
              <a:t>91</a:t>
            </a:fld>
            <a:endParaRPr lang="it-IT" altLang="it-IT"/>
          </a:p>
        </p:txBody>
      </p:sp>
    </p:spTree>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7680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07841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3. Lavori servizi e forniture importo inferiore euro 40.000</a:t>
            </a:r>
            <a:endParaRPr lang="it-IT" altLang="it-IT" sz="1000" b="1" u="sng" dirty="0">
              <a:solidFill>
                <a:srgbClr val="FF0000"/>
              </a:solidFill>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600" b="1" dirty="0">
                <a:effectLst>
                  <a:outerShdw blurRad="38100" dist="38100" dir="2700000" algn="tl">
                    <a:srgbClr val="000000">
                      <a:alpha val="43137"/>
                    </a:srgbClr>
                  </a:outerShdw>
                </a:effectLst>
              </a:rPr>
              <a:t>Stipula del contratto e pubblicazione</a:t>
            </a:r>
            <a:endParaRPr lang="it-IT" altLang="it-IT" sz="2400" b="1" dirty="0">
              <a:effectLst>
                <a:outerShdw blurRad="38100" dist="38100" dir="2700000" algn="tl">
                  <a:srgbClr val="000000">
                    <a:alpha val="43137"/>
                  </a:srgbClr>
                </a:outerShdw>
              </a:effectLst>
            </a:endParaRPr>
          </a:p>
          <a:p>
            <a:pPr>
              <a:defRPr/>
            </a:pPr>
            <a:r>
              <a:rPr lang="it-IT" altLang="it-IT" sz="2400" dirty="0"/>
              <a:t>Ai sensi dell’</a:t>
            </a:r>
            <a:r>
              <a:rPr lang="it-IT" altLang="it-IT" sz="2400" b="1" dirty="0">
                <a:effectLst>
                  <a:outerShdw blurRad="38100" dist="38100" dir="2700000" algn="tl">
                    <a:srgbClr val="000000">
                      <a:alpha val="43137"/>
                    </a:srgbClr>
                  </a:outerShdw>
                </a:effectLst>
              </a:rPr>
              <a:t>art. 32, </a:t>
            </a:r>
            <a:r>
              <a:rPr lang="it-IT" altLang="it-IT" sz="2400" b="1" dirty="0" err="1">
                <a:effectLst>
                  <a:outerShdw blurRad="38100" dist="38100" dir="2700000" algn="tl">
                    <a:srgbClr val="000000">
                      <a:alpha val="43137"/>
                    </a:srgbClr>
                  </a:outerShdw>
                </a:effectLst>
              </a:rPr>
              <a:t>co</a:t>
            </a:r>
            <a:r>
              <a:rPr lang="it-IT" altLang="it-IT" sz="2400" b="1" dirty="0">
                <a:effectLst>
                  <a:outerShdw blurRad="38100" dist="38100" dir="2700000" algn="tl">
                    <a:srgbClr val="000000">
                      <a:alpha val="43137"/>
                    </a:srgbClr>
                  </a:outerShdw>
                </a:effectLst>
              </a:rPr>
              <a:t>. 14, del Codice</a:t>
            </a:r>
            <a:r>
              <a:rPr lang="it-IT" altLang="it-IT" sz="2400" dirty="0"/>
              <a:t>, la </a:t>
            </a:r>
            <a:r>
              <a:rPr lang="it-IT" altLang="it-IT" sz="2400" dirty="0">
                <a:effectLst>
                  <a:outerShdw blurRad="38100" dist="38100" dir="2700000" algn="tl">
                    <a:srgbClr val="000000">
                      <a:alpha val="43137"/>
                    </a:srgbClr>
                  </a:outerShdw>
                </a:effectLst>
              </a:rPr>
              <a:t>stipula del contratto </a:t>
            </a:r>
            <a:r>
              <a:rPr lang="it-IT" altLang="it-IT" sz="2400" dirty="0"/>
              <a:t>per gli affidamenti di importo non superiore a 40.000,00 euro avviene mediante </a:t>
            </a:r>
            <a:r>
              <a:rPr lang="it-IT" altLang="it-IT" sz="2400" dirty="0">
                <a:solidFill>
                  <a:srgbClr val="FF0000"/>
                </a:solidFill>
                <a:effectLst>
                  <a:outerShdw blurRad="38100" dist="38100" dir="2700000" algn="tl">
                    <a:srgbClr val="000000">
                      <a:alpha val="43137"/>
                    </a:srgbClr>
                  </a:outerShdw>
                </a:effectLst>
              </a:rPr>
              <a:t>corrispondenza secondo l’uso del commercio consistente in un apposito scambio di lettere</a:t>
            </a:r>
            <a:r>
              <a:rPr lang="it-IT" altLang="it-IT" sz="2400" dirty="0"/>
              <a:t>. </a:t>
            </a:r>
          </a:p>
          <a:p>
            <a:pPr>
              <a:defRPr/>
            </a:pPr>
            <a:r>
              <a:rPr lang="it-IT" altLang="it-IT" sz="2400" dirty="0"/>
              <a:t>E’ facoltà delle parti effettuare lo </a:t>
            </a:r>
            <a:r>
              <a:rPr lang="it-IT" altLang="it-IT" sz="2400" b="1" dirty="0"/>
              <a:t>scambio mediante posta elettronica certificata PEC</a:t>
            </a:r>
            <a:r>
              <a:rPr lang="it-IT" altLang="it-IT" sz="2400" dirty="0"/>
              <a:t> o strumenti analoghi negli Stati membri. </a:t>
            </a:r>
          </a:p>
          <a:p>
            <a:pPr>
              <a:defRPr/>
            </a:pPr>
            <a:r>
              <a:rPr lang="it-IT" altLang="it-IT" sz="2400" i="1" dirty="0">
                <a:solidFill>
                  <a:srgbClr val="FF0000"/>
                </a:solidFill>
                <a:effectLst>
                  <a:outerShdw blurRad="38100" dist="38100" dir="2700000" algn="tl">
                    <a:srgbClr val="000000">
                      <a:alpha val="43137"/>
                    </a:srgbClr>
                  </a:outerShdw>
                </a:effectLst>
              </a:rPr>
              <a:t>N.B. – nel caso di acquisto sul MEPA o altri mercati elettronici la stipula avviene</a:t>
            </a:r>
            <a:r>
              <a:rPr lang="it-IT" sz="2400" i="1" dirty="0">
                <a:solidFill>
                  <a:srgbClr val="FF0000"/>
                </a:solidFill>
                <a:effectLst>
                  <a:outerShdw blurRad="38100" dist="38100" dir="2700000" algn="tl">
                    <a:srgbClr val="000000">
                      <a:alpha val="43137"/>
                    </a:srgbClr>
                  </a:outerShdw>
                </a:effectLst>
              </a:rPr>
              <a:t> tramite la piattaforma telematica</a:t>
            </a:r>
            <a:endParaRPr lang="it-IT" altLang="it-IT" sz="2400" i="1" dirty="0">
              <a:solidFill>
                <a:srgbClr val="FF0000"/>
              </a:solidFill>
              <a:effectLst>
                <a:outerShdw blurRad="38100" dist="38100" dir="2700000" algn="tl">
                  <a:srgbClr val="000000">
                    <a:alpha val="43137"/>
                  </a:srgbClr>
                </a:outerShdw>
              </a:effectLst>
            </a:endParaRPr>
          </a:p>
        </p:txBody>
      </p:sp>
      <p:sp>
        <p:nvSpPr>
          <p:cNvPr id="7680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76806" name="Segnaposto numero diapositiva 2"/>
          <p:cNvSpPr>
            <a:spLocks noGrp="1"/>
          </p:cNvSpPr>
          <p:nvPr>
            <p:ph type="sldNum" sz="quarter" idx="11"/>
          </p:nvPr>
        </p:nvSpPr>
        <p:spPr>
          <a:noFill/>
          <a:ln>
            <a:miter lim="800000"/>
            <a:headEnd/>
            <a:tailEnd/>
          </a:ln>
        </p:spPr>
        <p:txBody>
          <a:bodyPr/>
          <a:lstStyle/>
          <a:p>
            <a:fld id="{CCDA9825-9A11-468E-9C09-7E90185A911B}" type="slidenum">
              <a:rPr lang="it-IT" altLang="it-IT"/>
              <a:pPr/>
              <a:t>92</a:t>
            </a:fld>
            <a:endParaRPr lang="it-IT" altLang="it-IT"/>
          </a:p>
        </p:txBody>
      </p:sp>
    </p:spTree>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7782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295433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3. Lavori servizi e forniture importo inferiore euro 40.000</a:t>
            </a:r>
            <a:endParaRPr lang="it-IT" altLang="it-IT" sz="1000" b="1" u="sng" dirty="0">
              <a:solidFill>
                <a:srgbClr val="FF0000"/>
              </a:solidFill>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600" b="1" dirty="0">
                <a:effectLst>
                  <a:outerShdw blurRad="38100" dist="38100" dir="2700000" algn="tl">
                    <a:srgbClr val="000000">
                      <a:alpha val="43137"/>
                    </a:srgbClr>
                  </a:outerShdw>
                </a:effectLst>
              </a:rPr>
              <a:t>Stipula del contratto e pubblicazione</a:t>
            </a:r>
            <a:endParaRPr lang="it-IT" altLang="it-IT" sz="2400" dirty="0">
              <a:effectLst>
                <a:outerShdw blurRad="38100" dist="38100" dir="2700000" algn="tl">
                  <a:srgbClr val="000000">
                    <a:alpha val="43137"/>
                  </a:srgbClr>
                </a:outerShdw>
              </a:effectLst>
            </a:endParaRPr>
          </a:p>
          <a:p>
            <a:pPr>
              <a:defRPr/>
            </a:pPr>
            <a:r>
              <a:rPr lang="it-IT" altLang="it-IT" sz="2600" dirty="0"/>
              <a:t>Ai sensi dell’</a:t>
            </a:r>
            <a:r>
              <a:rPr lang="it-IT" altLang="it-IT" sz="2600" b="1" dirty="0">
                <a:effectLst>
                  <a:outerShdw blurRad="38100" dist="38100" dir="2700000" algn="tl">
                    <a:srgbClr val="000000">
                      <a:alpha val="43137"/>
                    </a:srgbClr>
                  </a:outerShdw>
                </a:effectLst>
              </a:rPr>
              <a:t>art. 32, </a:t>
            </a:r>
            <a:r>
              <a:rPr lang="it-IT" altLang="it-IT" sz="2600" b="1" dirty="0" err="1">
                <a:effectLst>
                  <a:outerShdw blurRad="38100" dist="38100" dir="2700000" algn="tl">
                    <a:srgbClr val="000000">
                      <a:alpha val="43137"/>
                    </a:srgbClr>
                  </a:outerShdw>
                </a:effectLst>
              </a:rPr>
              <a:t>co</a:t>
            </a:r>
            <a:r>
              <a:rPr lang="it-IT" altLang="it-IT" sz="2600" b="1" dirty="0">
                <a:effectLst>
                  <a:outerShdw blurRad="38100" dist="38100" dir="2700000" algn="tl">
                    <a:srgbClr val="000000">
                      <a:alpha val="43137"/>
                    </a:srgbClr>
                  </a:outerShdw>
                </a:effectLst>
              </a:rPr>
              <a:t>. 10, lett. b) del Codice</a:t>
            </a:r>
            <a:r>
              <a:rPr lang="it-IT" altLang="it-IT" sz="2600" dirty="0"/>
              <a:t>, </a:t>
            </a:r>
            <a:r>
              <a:rPr lang="it-IT" sz="2600" dirty="0"/>
              <a:t>non si applica il termine dilatorio di </a:t>
            </a:r>
            <a:r>
              <a:rPr lang="it-IT" sz="2600" i="1" dirty="0"/>
              <a:t>stand </a:t>
            </a:r>
            <a:r>
              <a:rPr lang="it-IT" sz="2600" i="1" dirty="0" err="1"/>
              <a:t>still</a:t>
            </a:r>
            <a:r>
              <a:rPr lang="it-IT" sz="2600" i="1" dirty="0"/>
              <a:t> </a:t>
            </a:r>
            <a:r>
              <a:rPr lang="it-IT" sz="2600" dirty="0"/>
              <a:t>di 35 giorni per la stipula del contratto </a:t>
            </a:r>
            <a:endParaRPr lang="it-IT" altLang="it-IT" sz="2600" dirty="0"/>
          </a:p>
        </p:txBody>
      </p:sp>
      <p:sp>
        <p:nvSpPr>
          <p:cNvPr id="7782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77830" name="Segnaposto numero diapositiva 2"/>
          <p:cNvSpPr>
            <a:spLocks noGrp="1"/>
          </p:cNvSpPr>
          <p:nvPr>
            <p:ph type="sldNum" sz="quarter" idx="11"/>
          </p:nvPr>
        </p:nvSpPr>
        <p:spPr>
          <a:noFill/>
          <a:ln>
            <a:miter lim="800000"/>
            <a:headEnd/>
            <a:tailEnd/>
          </a:ln>
        </p:spPr>
        <p:txBody>
          <a:bodyPr/>
          <a:lstStyle/>
          <a:p>
            <a:fld id="{FACC1D3C-6574-42D3-B559-E0848D1C6B50}" type="slidenum">
              <a:rPr lang="it-IT" altLang="it-IT"/>
              <a:pPr/>
              <a:t>93</a:t>
            </a:fld>
            <a:endParaRPr lang="it-IT" altLang="it-IT"/>
          </a:p>
        </p:txBody>
      </p:sp>
    </p:spTree>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7885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3970337"/>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solidFill>
                  <a:srgbClr val="FF0000"/>
                </a:solidFill>
                <a:effectLst>
                  <a:outerShdw blurRad="38100" dist="38100" dir="2700000" algn="tl">
                    <a:srgbClr val="000000">
                      <a:alpha val="43137"/>
                    </a:srgbClr>
                  </a:outerShdw>
                </a:effectLst>
              </a:rPr>
              <a:t>LINEE GUIDA A.N.A.C. </a:t>
            </a:r>
            <a:r>
              <a:rPr lang="it-IT" altLang="it-IT" sz="2400" b="1" i="1" u="sng" dirty="0">
                <a:solidFill>
                  <a:srgbClr val="FF0000"/>
                </a:solidFill>
                <a:effectLst>
                  <a:outerShdw blurRad="38100" dist="38100" dir="2700000" algn="tl">
                    <a:srgbClr val="000000">
                      <a:alpha val="43137"/>
                    </a:srgbClr>
                  </a:outerShdw>
                </a:effectLst>
              </a:rPr>
              <a:t>post consultazione</a:t>
            </a:r>
            <a:endParaRPr lang="it-IT" altLang="it-IT" sz="2400" i="1" u="sng" dirty="0">
              <a:solidFill>
                <a:srgbClr val="FF0000"/>
              </a:solidFill>
              <a:effectLst>
                <a:outerShdw blurRad="38100" dist="38100" dir="2700000" algn="tl">
                  <a:srgbClr val="000000">
                    <a:alpha val="43137"/>
                  </a:srgbClr>
                </a:outerShdw>
              </a:effectLst>
            </a:endParaRPr>
          </a:p>
          <a:p>
            <a:pPr>
              <a:defRPr/>
            </a:pPr>
            <a:r>
              <a:rPr lang="it-IT" altLang="it-IT" sz="2400" b="1" u="sng" dirty="0">
                <a:solidFill>
                  <a:srgbClr val="FF0000"/>
                </a:solidFill>
                <a:effectLst>
                  <a:outerShdw blurRad="38100" dist="38100" dir="2700000" algn="tl">
                    <a:srgbClr val="000000">
                      <a:alpha val="43137"/>
                    </a:srgbClr>
                  </a:outerShdw>
                </a:effectLst>
              </a:rPr>
              <a:t>3. Lavori servizi e forniture importo inferiore euro 40.000</a:t>
            </a:r>
            <a:endParaRPr lang="it-IT" altLang="it-IT" sz="1000" b="1" u="sng" dirty="0">
              <a:solidFill>
                <a:srgbClr val="FF0000"/>
              </a:solidFill>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r>
              <a:rPr lang="it-IT" altLang="it-IT" sz="2600" b="1" dirty="0">
                <a:effectLst>
                  <a:outerShdw blurRad="38100" dist="38100" dir="2700000" algn="tl">
                    <a:srgbClr val="000000">
                      <a:alpha val="43137"/>
                    </a:srgbClr>
                  </a:outerShdw>
                </a:effectLst>
              </a:rPr>
              <a:t>Stipula del contratto e pubblicazione</a:t>
            </a:r>
            <a:endParaRPr lang="it-IT" altLang="it-IT" sz="2400" dirty="0">
              <a:effectLst>
                <a:outerShdw blurRad="38100" dist="38100" dir="2700000" algn="tl">
                  <a:srgbClr val="000000">
                    <a:alpha val="43137"/>
                  </a:srgbClr>
                </a:outerShdw>
              </a:effectLst>
            </a:endParaRPr>
          </a:p>
          <a:p>
            <a:pPr>
              <a:defRPr/>
            </a:pPr>
            <a:r>
              <a:rPr lang="it-IT" altLang="it-IT" sz="2400" dirty="0"/>
              <a:t>In relazione al principio di trasparenza, </a:t>
            </a:r>
            <a:r>
              <a:rPr lang="it-IT" altLang="it-IT" sz="2400" dirty="0">
                <a:effectLst>
                  <a:outerShdw blurRad="38100" dist="38100" dir="2700000" algn="tl">
                    <a:srgbClr val="000000">
                      <a:alpha val="43137"/>
                    </a:srgbClr>
                  </a:outerShdw>
                </a:effectLst>
              </a:rPr>
              <a:t>fatto salvo quanto previsto dall’art. 1, comma 32, legge 190/2012 e dal d.lgs. 33/2013</a:t>
            </a:r>
            <a:r>
              <a:rPr lang="it-IT" altLang="it-IT" sz="2400" dirty="0"/>
              <a:t>, trova altresì applicazione l’</a:t>
            </a:r>
            <a:r>
              <a:rPr lang="it-IT" altLang="it-IT" sz="2400" dirty="0">
                <a:effectLst>
                  <a:outerShdw blurRad="38100" dist="38100" dir="2700000" algn="tl">
                    <a:srgbClr val="000000">
                      <a:alpha val="43137"/>
                    </a:srgbClr>
                  </a:outerShdw>
                </a:effectLst>
              </a:rPr>
              <a:t>art. 29 del Codice </a:t>
            </a:r>
            <a:r>
              <a:rPr lang="it-IT" altLang="it-IT" sz="2400" dirty="0"/>
              <a:t>che </a:t>
            </a:r>
            <a:r>
              <a:rPr lang="it-IT" altLang="it-IT" sz="2400" u="sng" dirty="0">
                <a:effectLst>
                  <a:outerShdw blurRad="38100" dist="38100" dir="2700000" algn="tl">
                    <a:srgbClr val="000000">
                      <a:alpha val="43137"/>
                    </a:srgbClr>
                  </a:outerShdw>
                </a:effectLst>
              </a:rPr>
              <a:t>impone alle stazioni appaltanti la pubblicazione nei propri siti web istituzionali,  delle motivazioni, almeno in sintesi, che hanno condotto alla scelta dell’affidatario del contratto</a:t>
            </a:r>
            <a:r>
              <a:rPr lang="it-IT" altLang="it-IT" sz="2400" dirty="0"/>
              <a:t>. </a:t>
            </a:r>
            <a:endParaRPr lang="it-IT" altLang="it-IT" sz="1900" i="1" dirty="0">
              <a:effectLst>
                <a:outerShdw blurRad="38100" dist="38100" dir="2700000" algn="tl">
                  <a:srgbClr val="000000">
                    <a:alpha val="43137"/>
                  </a:srgbClr>
                </a:outerShdw>
              </a:effectLst>
            </a:endParaRPr>
          </a:p>
        </p:txBody>
      </p:sp>
      <p:sp>
        <p:nvSpPr>
          <p:cNvPr id="7885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78854" name="Segnaposto numero diapositiva 2"/>
          <p:cNvSpPr>
            <a:spLocks noGrp="1"/>
          </p:cNvSpPr>
          <p:nvPr>
            <p:ph type="sldNum" sz="quarter" idx="11"/>
          </p:nvPr>
        </p:nvSpPr>
        <p:spPr>
          <a:noFill/>
          <a:ln>
            <a:miter lim="800000"/>
            <a:headEnd/>
            <a:tailEnd/>
          </a:ln>
        </p:spPr>
        <p:txBody>
          <a:bodyPr/>
          <a:lstStyle/>
          <a:p>
            <a:fld id="{14350A33-9194-4A9C-B466-68E3262E7AC6}" type="slidenum">
              <a:rPr lang="it-IT" altLang="it-IT"/>
              <a:pPr/>
              <a:t>94</a:t>
            </a:fld>
            <a:endParaRPr lang="it-IT" altLang="it-IT"/>
          </a:p>
        </p:txBody>
      </p:sp>
    </p:spTree>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79875"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01650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effectLst>
                  <a:outerShdw blurRad="38100" dist="38100" dir="2700000" algn="tl">
                    <a:srgbClr val="000000">
                      <a:alpha val="43137"/>
                    </a:srgbClr>
                  </a:outerShdw>
                </a:effectLst>
              </a:rPr>
              <a:t>Lavori servizi e forniture importo inferiore euro 40.000</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endParaRPr lang="it-IT" sz="800" dirty="0"/>
          </a:p>
          <a:p>
            <a:pPr>
              <a:defRPr/>
            </a:pPr>
            <a:r>
              <a:rPr lang="it-IT" sz="2600" dirty="0">
                <a:effectLst>
                  <a:outerShdw blurRad="38100" dist="38100" dir="2700000" algn="tl">
                    <a:srgbClr val="000000">
                      <a:alpha val="43137"/>
                    </a:srgbClr>
                  </a:outerShdw>
                </a:effectLst>
              </a:rPr>
              <a:t>Si rammenta che con l’avvento del nuovo Codice dal 20 aprile 2016 </a:t>
            </a:r>
            <a:r>
              <a:rPr lang="it-IT" sz="2600" b="1" dirty="0">
                <a:effectLst>
                  <a:outerShdw blurRad="38100" dist="38100" dir="2700000" algn="tl">
                    <a:srgbClr val="000000">
                      <a:alpha val="43137"/>
                    </a:srgbClr>
                  </a:outerShdw>
                </a:effectLst>
              </a:rPr>
              <a:t>l’art. 125 del D.lgs. 163/2006 è stato abrogato e con esso gli art. 139, 326 – 328 del </a:t>
            </a:r>
            <a:r>
              <a:rPr lang="it-IT" sz="2600" b="1" dirty="0" err="1">
                <a:effectLst>
                  <a:outerShdw blurRad="38100" dist="38100" dir="2700000" algn="tl">
                    <a:srgbClr val="000000">
                      <a:alpha val="43137"/>
                    </a:srgbClr>
                  </a:outerShdw>
                </a:effectLst>
              </a:rPr>
              <a:t>Dpr</a:t>
            </a:r>
            <a:r>
              <a:rPr lang="it-IT" sz="2600" b="1" dirty="0">
                <a:effectLst>
                  <a:outerShdw blurRad="38100" dist="38100" dir="2700000" algn="tl">
                    <a:srgbClr val="000000">
                      <a:alpha val="43137"/>
                    </a:srgbClr>
                  </a:outerShdw>
                </a:effectLst>
              </a:rPr>
              <a:t>. 207/2010</a:t>
            </a:r>
          </a:p>
          <a:p>
            <a:pPr>
              <a:defRPr/>
            </a:pPr>
            <a:endParaRPr lang="it-IT" sz="2000" b="1" dirty="0">
              <a:effectLst>
                <a:outerShdw blurRad="38100" dist="38100" dir="2700000" algn="tl">
                  <a:srgbClr val="000000">
                    <a:alpha val="43137"/>
                  </a:srgbClr>
                </a:outerShdw>
              </a:effectLst>
            </a:endParaRPr>
          </a:p>
          <a:p>
            <a:pPr>
              <a:defRPr/>
            </a:pPr>
            <a:r>
              <a:rPr lang="it-IT" sz="2600" b="1" dirty="0">
                <a:effectLst>
                  <a:outerShdw blurRad="38100" dist="38100" dir="2700000" algn="tl">
                    <a:srgbClr val="000000">
                      <a:alpha val="43137"/>
                    </a:srgbClr>
                  </a:outerShdw>
                </a:effectLst>
              </a:rPr>
              <a:t>Per le procedure </a:t>
            </a:r>
            <a:r>
              <a:rPr lang="it-IT" sz="2600" b="1" i="1" u="sng" dirty="0">
                <a:effectLst>
                  <a:outerShdw blurRad="38100" dist="38100" dir="2700000" algn="tl">
                    <a:srgbClr val="000000">
                      <a:alpha val="43137"/>
                    </a:srgbClr>
                  </a:outerShdw>
                </a:effectLst>
              </a:rPr>
              <a:t>sotto soglia</a:t>
            </a:r>
            <a:r>
              <a:rPr lang="it-IT" sz="2600" b="1" i="1" dirty="0">
                <a:effectLst>
                  <a:outerShdw blurRad="38100" dist="38100" dir="2700000" algn="tl">
                    <a:srgbClr val="000000">
                      <a:alpha val="43137"/>
                    </a:srgbClr>
                  </a:outerShdw>
                </a:effectLst>
              </a:rPr>
              <a:t> </a:t>
            </a:r>
            <a:r>
              <a:rPr lang="it-IT" sz="2600" b="1" dirty="0">
                <a:effectLst>
                  <a:outerShdw blurRad="38100" dist="38100" dir="2700000" algn="tl">
                    <a:srgbClr val="000000">
                      <a:alpha val="43137"/>
                    </a:srgbClr>
                  </a:outerShdw>
                </a:effectLst>
              </a:rPr>
              <a:t>permane </a:t>
            </a:r>
            <a:r>
              <a:rPr lang="it-IT" sz="2600" b="1" dirty="0">
                <a:solidFill>
                  <a:srgbClr val="FF0000"/>
                </a:solidFill>
                <a:effectLst>
                  <a:outerShdw blurRad="38100" dist="38100" dir="2700000" algn="tl">
                    <a:srgbClr val="000000">
                      <a:alpha val="43137"/>
                    </a:srgbClr>
                  </a:outerShdw>
                </a:effectLst>
              </a:rPr>
              <a:t>la possibilità, anzi l’obbligo di utilizzo di strumenti telematici e quindi nella sostanza delle regole MEPA</a:t>
            </a:r>
          </a:p>
          <a:p>
            <a:pPr>
              <a:defRPr/>
            </a:pPr>
            <a:r>
              <a:rPr lang="it-IT" altLang="it-IT" sz="2600" b="1" i="1" u="sng" dirty="0">
                <a:effectLst>
                  <a:outerShdw blurRad="38100" dist="38100" dir="2700000" algn="tl">
                    <a:srgbClr val="000000">
                      <a:alpha val="43137"/>
                    </a:srgbClr>
                  </a:outerShdw>
                </a:effectLst>
              </a:rPr>
              <a:t>Così conferma la relazione ANAC – AIR allegata alle Linee Guida e queste ultime approvate con delibera </a:t>
            </a:r>
            <a:endParaRPr lang="it-IT" altLang="it-IT" sz="2600" i="1" u="sng" dirty="0">
              <a:effectLst>
                <a:outerShdw blurRad="38100" dist="38100" dir="2700000" algn="tl">
                  <a:srgbClr val="000000">
                    <a:alpha val="43137"/>
                  </a:srgbClr>
                </a:outerShdw>
              </a:effectLst>
            </a:endParaRPr>
          </a:p>
        </p:txBody>
      </p:sp>
      <p:sp>
        <p:nvSpPr>
          <p:cNvPr id="79877"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79878" name="Segnaposto numero diapositiva 2"/>
          <p:cNvSpPr>
            <a:spLocks noGrp="1"/>
          </p:cNvSpPr>
          <p:nvPr>
            <p:ph type="sldNum" sz="quarter" idx="11"/>
          </p:nvPr>
        </p:nvSpPr>
        <p:spPr>
          <a:noFill/>
          <a:ln>
            <a:miter lim="800000"/>
            <a:headEnd/>
            <a:tailEnd/>
          </a:ln>
        </p:spPr>
        <p:txBody>
          <a:bodyPr/>
          <a:lstStyle/>
          <a:p>
            <a:fld id="{54C97BFB-51A4-4A17-9599-B188398E4645}" type="slidenum">
              <a:rPr lang="it-IT" altLang="it-IT"/>
              <a:pPr/>
              <a:t>95</a:t>
            </a:fld>
            <a:endParaRPr lang="it-IT" altLang="it-IT"/>
          </a:p>
        </p:txBody>
      </p:sp>
    </p:spTree>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80899"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86251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effectLst>
                  <a:outerShdw blurRad="38100" dist="38100" dir="2700000" algn="tl">
                    <a:srgbClr val="000000">
                      <a:alpha val="43137"/>
                    </a:srgbClr>
                  </a:outerShdw>
                </a:effectLst>
              </a:rPr>
              <a:t>CONCRETA UTILIZZABILITA’ PER LE P.A.</a:t>
            </a:r>
            <a:endParaRPr lang="it-IT" altLang="it-IT" sz="2400" i="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Lavori servizi e forniture importo inferiore euro 40.000</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endParaRPr lang="it-IT" sz="800" dirty="0"/>
          </a:p>
          <a:p>
            <a:pPr>
              <a:defRPr/>
            </a:pPr>
            <a:r>
              <a:rPr lang="it-IT" sz="2800" b="1" u="sng" dirty="0"/>
              <a:t>Contenimento della spesa</a:t>
            </a:r>
          </a:p>
          <a:p>
            <a:pPr>
              <a:defRPr/>
            </a:pPr>
            <a:r>
              <a:rPr lang="it-IT" sz="2800" dirty="0"/>
              <a:t>Le PA (art. 1, </a:t>
            </a:r>
            <a:r>
              <a:rPr lang="it-IT" sz="2800" dirty="0" err="1"/>
              <a:t>co</a:t>
            </a:r>
            <a:r>
              <a:rPr lang="it-IT" sz="2800" dirty="0"/>
              <a:t>. 2, D.lgs. 165/2001), hanno facoltà di ricorrere alle </a:t>
            </a:r>
            <a:r>
              <a:rPr lang="it-IT" sz="2800" dirty="0">
                <a:effectLst>
                  <a:outerShdw blurRad="38100" dist="38100" dir="2700000" algn="tl">
                    <a:srgbClr val="000000">
                      <a:alpha val="43137"/>
                    </a:srgbClr>
                  </a:outerShdw>
                </a:effectLst>
              </a:rPr>
              <a:t>convenzioni-quadro stipulate da </a:t>
            </a:r>
            <a:r>
              <a:rPr lang="it-IT" sz="2800" dirty="0" err="1">
                <a:effectLst>
                  <a:outerShdw blurRad="38100" dist="38100" dir="2700000" algn="tl">
                    <a:srgbClr val="000000">
                      <a:alpha val="43137"/>
                    </a:srgbClr>
                  </a:outerShdw>
                </a:effectLst>
              </a:rPr>
              <a:t>Consip</a:t>
            </a:r>
            <a:r>
              <a:rPr lang="it-IT" sz="2800" dirty="0"/>
              <a:t>, ai sensi dell’art. 1, </a:t>
            </a:r>
            <a:r>
              <a:rPr lang="it-IT" sz="2800" dirty="0" err="1"/>
              <a:t>co</a:t>
            </a:r>
            <a:r>
              <a:rPr lang="it-IT" sz="2800" dirty="0"/>
              <a:t>. 449, Legge 296/2006, e fermo restando l’obbligo, </a:t>
            </a:r>
            <a:r>
              <a:rPr lang="it-IT" sz="2800" dirty="0">
                <a:effectLst>
                  <a:outerShdw blurRad="38100" dist="38100" dir="2700000" algn="tl">
                    <a:srgbClr val="000000">
                      <a:alpha val="43137"/>
                    </a:srgbClr>
                  </a:outerShdw>
                </a:effectLst>
              </a:rPr>
              <a:t>in caso di mancato ricorso, dell’utilizzo dei relativi parametri di prezzo-qualità come limiti massimi per la stipulazione dei contratti</a:t>
            </a:r>
          </a:p>
          <a:p>
            <a:pPr>
              <a:defRPr/>
            </a:pPr>
            <a:r>
              <a:rPr lang="it-IT" sz="2400" b="1" u="sng" dirty="0">
                <a:effectLst>
                  <a:outerShdw blurRad="38100" dist="38100" dir="2700000" algn="tl">
                    <a:srgbClr val="000000">
                      <a:alpha val="43137"/>
                    </a:srgbClr>
                  </a:outerShdw>
                </a:effectLst>
              </a:rPr>
              <a:t>N.B. – di fatto l’obbligo è generalizzato per alcune PA  </a:t>
            </a:r>
            <a:endParaRPr lang="it-IT" altLang="it-IT" sz="2400" b="1" i="1" u="sng" dirty="0">
              <a:effectLst>
                <a:outerShdw blurRad="38100" dist="38100" dir="2700000" algn="tl">
                  <a:srgbClr val="000000">
                    <a:alpha val="43137"/>
                  </a:srgbClr>
                </a:outerShdw>
              </a:effectLst>
            </a:endParaRPr>
          </a:p>
        </p:txBody>
      </p:sp>
      <p:sp>
        <p:nvSpPr>
          <p:cNvPr id="80901"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80902" name="Segnaposto numero diapositiva 2"/>
          <p:cNvSpPr>
            <a:spLocks noGrp="1"/>
          </p:cNvSpPr>
          <p:nvPr>
            <p:ph type="sldNum" sz="quarter" idx="11"/>
          </p:nvPr>
        </p:nvSpPr>
        <p:spPr>
          <a:noFill/>
          <a:ln>
            <a:miter lim="800000"/>
            <a:headEnd/>
            <a:tailEnd/>
          </a:ln>
        </p:spPr>
        <p:txBody>
          <a:bodyPr/>
          <a:lstStyle/>
          <a:p>
            <a:fld id="{FB1D2C4D-F1DF-4709-83BE-F4ECF51A68FE}" type="slidenum">
              <a:rPr lang="it-IT" altLang="it-IT"/>
              <a:pPr/>
              <a:t>96</a:t>
            </a:fld>
            <a:endParaRPr lang="it-IT" altLang="it-IT"/>
          </a:p>
        </p:txBody>
      </p:sp>
    </p:spTree>
  </p:cSld>
  <p:clrMapOvr>
    <a:masterClrMapping/>
  </p:clrMapOv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81923"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480060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effectLst>
                  <a:outerShdw blurRad="38100" dist="38100" dir="2700000" algn="tl">
                    <a:srgbClr val="000000">
                      <a:alpha val="43137"/>
                    </a:srgbClr>
                  </a:outerShdw>
                </a:effectLst>
              </a:rPr>
              <a:t>CONCRETA UTILIZZABILITA’ PER LE P.A.</a:t>
            </a:r>
            <a:endParaRPr lang="it-IT" altLang="it-IT" sz="2400" i="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Lavori servizi e forniture importo inferiore euro 40.000</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endParaRPr lang="it-IT" sz="800" dirty="0"/>
          </a:p>
          <a:p>
            <a:pPr>
              <a:defRPr/>
            </a:pPr>
            <a:r>
              <a:rPr lang="it-IT" sz="2400" b="1" u="sng" dirty="0"/>
              <a:t>Contenimento della spesa - Circ. MEF-RGS n. 12/2016</a:t>
            </a:r>
          </a:p>
          <a:p>
            <a:pPr>
              <a:defRPr/>
            </a:pPr>
            <a:r>
              <a:rPr lang="it-IT" sz="2400" dirty="0"/>
              <a:t>Il </a:t>
            </a:r>
            <a:r>
              <a:rPr lang="it-IT" sz="2400" dirty="0">
                <a:effectLst>
                  <a:outerShdw blurRad="38100" dist="38100" dir="2700000" algn="tl">
                    <a:srgbClr val="000000">
                      <a:alpha val="43137"/>
                    </a:srgbClr>
                  </a:outerShdw>
                </a:effectLst>
              </a:rPr>
              <a:t>ricorso alle convenzioni-quadro stipulate da </a:t>
            </a:r>
            <a:r>
              <a:rPr lang="it-IT" sz="2400" dirty="0" err="1">
                <a:effectLst>
                  <a:outerShdw blurRad="38100" dist="38100" dir="2700000" algn="tl">
                    <a:srgbClr val="000000">
                      <a:alpha val="43137"/>
                    </a:srgbClr>
                  </a:outerShdw>
                </a:effectLst>
              </a:rPr>
              <a:t>Consip</a:t>
            </a:r>
            <a:r>
              <a:rPr lang="it-IT" sz="2400" dirty="0">
                <a:effectLst>
                  <a:outerShdw blurRad="38100" dist="38100" dir="2700000" algn="tl">
                    <a:srgbClr val="000000">
                      <a:alpha val="43137"/>
                    </a:srgbClr>
                  </a:outerShdw>
                </a:effectLst>
              </a:rPr>
              <a:t> S.p.A. è obbligatorio</a:t>
            </a:r>
            <a:r>
              <a:rPr lang="it-IT" sz="2400" dirty="0"/>
              <a:t>, invece, per le </a:t>
            </a:r>
            <a:r>
              <a:rPr lang="it-IT" sz="2400" dirty="0">
                <a:effectLst>
                  <a:outerShdw blurRad="38100" dist="38100" dir="2700000" algn="tl">
                    <a:srgbClr val="000000">
                      <a:alpha val="43137"/>
                    </a:srgbClr>
                  </a:outerShdw>
                </a:effectLst>
              </a:rPr>
              <a:t>amministrazioni statali centrali e periferiche,  ivi compresi gli istituti e le scuole di ogni ordine e grado, le istituzioni educative e le istituzioni universitarie</a:t>
            </a:r>
            <a:r>
              <a:rPr lang="it-IT" sz="2400" dirty="0"/>
              <a:t>, nonché, a seguito della novella introdotta dall’art. 1, co. 495, della Legge di stabilità 2016, anche per gli </a:t>
            </a:r>
            <a:r>
              <a:rPr lang="it-IT" sz="2400" dirty="0">
                <a:effectLst>
                  <a:outerShdw blurRad="38100" dist="38100" dir="2700000" algn="tl">
                    <a:srgbClr val="000000">
                      <a:alpha val="43137"/>
                    </a:srgbClr>
                  </a:outerShdw>
                </a:effectLst>
              </a:rPr>
              <a:t>enti nazionali di previdenza e assistenza sociale pubblici e per le agenzie fiscali </a:t>
            </a:r>
            <a:r>
              <a:rPr lang="it-IT" sz="2400" dirty="0"/>
              <a:t>di cui al decreto legislativo 30 luglio 1999, n. 300</a:t>
            </a:r>
            <a:r>
              <a:rPr lang="it-IT" sz="2400" b="1" u="sng" dirty="0">
                <a:effectLst>
                  <a:outerShdw blurRad="38100" dist="38100" dir="2700000" algn="tl">
                    <a:srgbClr val="000000">
                      <a:alpha val="43137"/>
                    </a:srgbClr>
                  </a:outerShdw>
                </a:effectLst>
              </a:rPr>
              <a:t> </a:t>
            </a:r>
            <a:endParaRPr lang="it-IT" altLang="it-IT" sz="2400" b="1" i="1" u="sng" dirty="0">
              <a:effectLst>
                <a:outerShdw blurRad="38100" dist="38100" dir="2700000" algn="tl">
                  <a:srgbClr val="000000">
                    <a:alpha val="43137"/>
                  </a:srgbClr>
                </a:outerShdw>
              </a:effectLst>
            </a:endParaRPr>
          </a:p>
        </p:txBody>
      </p:sp>
      <p:sp>
        <p:nvSpPr>
          <p:cNvPr id="81925"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81926" name="Segnaposto numero diapositiva 2"/>
          <p:cNvSpPr>
            <a:spLocks noGrp="1"/>
          </p:cNvSpPr>
          <p:nvPr>
            <p:ph type="sldNum" sz="quarter" idx="11"/>
          </p:nvPr>
        </p:nvSpPr>
        <p:spPr>
          <a:noFill/>
          <a:ln>
            <a:miter lim="800000"/>
            <a:headEnd/>
            <a:tailEnd/>
          </a:ln>
        </p:spPr>
        <p:txBody>
          <a:bodyPr/>
          <a:lstStyle/>
          <a:p>
            <a:fld id="{0713DC6D-6492-4B4B-B1B3-07D637E8CCD2}" type="slidenum">
              <a:rPr lang="it-IT" altLang="it-IT"/>
              <a:pPr/>
              <a:t>97</a:t>
            </a:fld>
            <a:endParaRPr lang="it-IT" altLang="it-IT"/>
          </a:p>
        </p:txBody>
      </p:sp>
    </p:spTree>
  </p:cSld>
  <p:clrMapOvr>
    <a:masterClrMapping/>
  </p:clrMapOvr>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82947"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3846512"/>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effectLst>
                  <a:outerShdw blurRad="38100" dist="38100" dir="2700000" algn="tl">
                    <a:srgbClr val="000000">
                      <a:alpha val="43137"/>
                    </a:srgbClr>
                  </a:outerShdw>
                </a:effectLst>
              </a:rPr>
              <a:t>CONCRETA UTILIZZABILITA’ PER LE P.A.</a:t>
            </a:r>
            <a:endParaRPr lang="it-IT" altLang="it-IT" sz="2400" i="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Lavori servizi e forniture importo inferiore euro 40.000</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endParaRPr lang="it-IT" sz="800" dirty="0"/>
          </a:p>
          <a:p>
            <a:pPr>
              <a:defRPr/>
            </a:pPr>
            <a:r>
              <a:rPr lang="it-IT" sz="2400" b="1" u="sng" dirty="0"/>
              <a:t>Contenimento della spesa - Circ. MEF-RGS n. 12/2016</a:t>
            </a:r>
          </a:p>
          <a:p>
            <a:pPr>
              <a:defRPr/>
            </a:pPr>
            <a:r>
              <a:rPr lang="it-IT" sz="2600" dirty="0"/>
              <a:t>Per gli enti del Servizio sanitario nazionale vige l’obbligo di approvvigionarsi utilizzando le convenzioni stipulate dalle centrali regionali di riferimento, ovvero, qualora non siano operative convenzioni regionali, le convenzioni-quadro stipulate da </a:t>
            </a:r>
            <a:r>
              <a:rPr lang="it-IT" sz="2600" dirty="0" err="1"/>
              <a:t>Consip</a:t>
            </a:r>
            <a:r>
              <a:rPr lang="it-IT" sz="2600" dirty="0"/>
              <a:t> S.p.A. </a:t>
            </a:r>
          </a:p>
        </p:txBody>
      </p:sp>
      <p:sp>
        <p:nvSpPr>
          <p:cNvPr id="82949"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82950" name="Segnaposto numero diapositiva 2"/>
          <p:cNvSpPr>
            <a:spLocks noGrp="1"/>
          </p:cNvSpPr>
          <p:nvPr>
            <p:ph type="sldNum" sz="quarter" idx="11"/>
          </p:nvPr>
        </p:nvSpPr>
        <p:spPr>
          <a:noFill/>
          <a:ln>
            <a:miter lim="800000"/>
            <a:headEnd/>
            <a:tailEnd/>
          </a:ln>
        </p:spPr>
        <p:txBody>
          <a:bodyPr/>
          <a:lstStyle/>
          <a:p>
            <a:fld id="{5ECFB282-03F8-424E-8BD0-91A9D9E53A4D}" type="slidenum">
              <a:rPr lang="it-IT" altLang="it-IT"/>
              <a:pPr/>
              <a:t>98</a:t>
            </a:fld>
            <a:endParaRPr lang="it-IT" altLang="it-IT"/>
          </a:p>
        </p:txBody>
      </p:sp>
    </p:spTree>
  </p:cSld>
  <p:clrMapOvr>
    <a:masterClrMapping/>
  </p:clrMapOv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ext Box 2"/>
          <p:cNvSpPr txBox="1">
            <a:spLocks noChangeArrowheads="1"/>
          </p:cNvSpPr>
          <p:nvPr/>
        </p:nvSpPr>
        <p:spPr bwMode="auto">
          <a:xfrm>
            <a:off x="179388" y="692150"/>
            <a:ext cx="8713787" cy="400050"/>
          </a:xfrm>
          <a:prstGeom prst="rect">
            <a:avLst/>
          </a:prstGeom>
          <a:noFill/>
          <a:ln w="57150" cmpd="thinThick">
            <a:solidFill>
              <a:schemeClr val="tx1"/>
            </a:solidFill>
            <a:miter lim="800000"/>
            <a:headEnd/>
            <a:tailEnd/>
          </a:ln>
        </p:spPr>
        <p:txBody>
          <a:bodyPr>
            <a:spAutoFit/>
          </a:bodyPr>
          <a:lstStyle/>
          <a:p>
            <a:pPr algn="ctr" eaLnBrk="1" hangingPunct="1"/>
            <a:r>
              <a:rPr lang="it-IT" altLang="it-IT" sz="2000" b="1"/>
              <a:t>Decreto Legislativo 18 Aprile 2016 n. 50</a:t>
            </a:r>
          </a:p>
        </p:txBody>
      </p:sp>
      <p:sp>
        <p:nvSpPr>
          <p:cNvPr id="83971" name="Text Box 3"/>
          <p:cNvSpPr txBox="1">
            <a:spLocks noChangeArrowheads="1"/>
          </p:cNvSpPr>
          <p:nvPr/>
        </p:nvSpPr>
        <p:spPr bwMode="auto">
          <a:xfrm>
            <a:off x="2484438" y="2060575"/>
            <a:ext cx="2016125" cy="396875"/>
          </a:xfrm>
          <a:prstGeom prst="rect">
            <a:avLst/>
          </a:prstGeom>
          <a:noFill/>
          <a:ln w="9525">
            <a:noFill/>
            <a:miter lim="800000"/>
            <a:headEnd/>
            <a:tailEnd/>
          </a:ln>
        </p:spPr>
        <p:txBody>
          <a:bodyPr>
            <a:spAutoFit/>
          </a:bodyPr>
          <a:lstStyle/>
          <a:p>
            <a:pPr eaLnBrk="1" hangingPunct="1"/>
            <a:endParaRPr lang="it-IT" altLang="it-IT" sz="2000" i="1"/>
          </a:p>
        </p:txBody>
      </p:sp>
      <p:sp>
        <p:nvSpPr>
          <p:cNvPr id="4101" name="Text Box 4"/>
          <p:cNvSpPr txBox="1">
            <a:spLocks noChangeArrowheads="1"/>
          </p:cNvSpPr>
          <p:nvPr/>
        </p:nvSpPr>
        <p:spPr bwMode="auto">
          <a:xfrm>
            <a:off x="179388" y="1243013"/>
            <a:ext cx="8785225" cy="5232400"/>
          </a:xfrm>
          <a:prstGeom prst="rect">
            <a:avLst/>
          </a:prstGeom>
          <a:noFill/>
          <a:ln w="9525">
            <a:solidFill>
              <a:schemeClr val="tx1"/>
            </a:solidFill>
            <a:miter lim="800000"/>
            <a:headEnd/>
            <a:tailEnd/>
          </a:ln>
          <a:extLst/>
        </p:spPr>
        <p:txBody>
          <a:bodyPr>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defRPr/>
            </a:pPr>
            <a:r>
              <a:rPr lang="it-IT" altLang="it-IT" sz="2400" b="1" u="sng" dirty="0">
                <a:effectLst>
                  <a:outerShdw blurRad="38100" dist="38100" dir="2700000" algn="tl">
                    <a:srgbClr val="000000">
                      <a:alpha val="43137"/>
                    </a:srgbClr>
                  </a:outerShdw>
                </a:effectLst>
              </a:rPr>
              <a:t>Acquisti SOTTO SOGLIA  - art. 36</a:t>
            </a:r>
          </a:p>
          <a:p>
            <a:pPr>
              <a:defRPr/>
            </a:pPr>
            <a:r>
              <a:rPr lang="it-IT" altLang="it-IT" sz="2400" b="1" u="sng" dirty="0">
                <a:effectLst>
                  <a:outerShdw blurRad="38100" dist="38100" dir="2700000" algn="tl">
                    <a:srgbClr val="000000">
                      <a:alpha val="43137"/>
                    </a:srgbClr>
                  </a:outerShdw>
                </a:effectLst>
              </a:rPr>
              <a:t>CONCRETA UTILIZZABILITA’ PER LE P.A.</a:t>
            </a:r>
            <a:endParaRPr lang="it-IT" altLang="it-IT" sz="2400" i="1" u="sng" dirty="0">
              <a:effectLst>
                <a:outerShdw blurRad="38100" dist="38100" dir="2700000" algn="tl">
                  <a:srgbClr val="000000">
                    <a:alpha val="43137"/>
                  </a:srgbClr>
                </a:outerShdw>
              </a:effectLst>
            </a:endParaRPr>
          </a:p>
          <a:p>
            <a:pPr>
              <a:defRPr/>
            </a:pPr>
            <a:r>
              <a:rPr lang="it-IT" altLang="it-IT" sz="2400" b="1" u="sng" dirty="0">
                <a:effectLst>
                  <a:outerShdw blurRad="38100" dist="38100" dir="2700000" algn="tl">
                    <a:srgbClr val="000000">
                      <a:alpha val="43137"/>
                    </a:srgbClr>
                  </a:outerShdw>
                </a:effectLst>
              </a:rPr>
              <a:t>Lavori servizi e forniture importo inferiore euro 40.000</a:t>
            </a:r>
            <a:endParaRPr lang="it-IT" altLang="it-IT" sz="1000" b="1" u="sng" dirty="0">
              <a:effectLst>
                <a:outerShdw blurRad="38100" dist="38100" dir="2700000" algn="tl">
                  <a:srgbClr val="000000">
                    <a:alpha val="43137"/>
                  </a:srgbClr>
                </a:outerShdw>
              </a:effectLst>
            </a:endParaRPr>
          </a:p>
          <a:p>
            <a:pPr>
              <a:defRPr/>
            </a:pPr>
            <a:endParaRPr lang="it-IT" altLang="it-IT" sz="1000" b="1" u="sng" dirty="0">
              <a:effectLst>
                <a:outerShdw blurRad="38100" dist="38100" dir="2700000" algn="tl">
                  <a:srgbClr val="000000">
                    <a:alpha val="43137"/>
                  </a:srgbClr>
                </a:outerShdw>
              </a:effectLst>
            </a:endParaRPr>
          </a:p>
          <a:p>
            <a:pPr>
              <a:defRPr/>
            </a:pPr>
            <a:endParaRPr lang="it-IT" sz="800" dirty="0"/>
          </a:p>
          <a:p>
            <a:pPr>
              <a:defRPr/>
            </a:pPr>
            <a:r>
              <a:rPr lang="it-IT" sz="2400" b="1" u="sng" dirty="0"/>
              <a:t>Contenimento della spesa - Circ. MEF-RGS n. 12/2016</a:t>
            </a:r>
          </a:p>
          <a:p>
            <a:pPr>
              <a:defRPr/>
            </a:pPr>
            <a:r>
              <a:rPr lang="it-IT" sz="2200" dirty="0"/>
              <a:t>Le amministrazioni statali centrali e periferiche - ad esclusione degli istituti e delle scuole di ogni ordine e grado, delle istituzioni educative e delle istituzioni universitarie - nonché, a seguito dell’estensione operata dall’art. 1, </a:t>
            </a:r>
            <a:r>
              <a:rPr lang="it-IT" sz="2200" dirty="0" err="1"/>
              <a:t>co</a:t>
            </a:r>
            <a:r>
              <a:rPr lang="it-IT" sz="2200" dirty="0"/>
              <a:t>. 495, della legge di stabilità 2016, gli enti nazionali di previdenza e assistenza sociale pubblici e le agenzie fiscali di cui al decreto legislativo 300/1999, sono tenuti a fare ricorso al mercato elettronico della PA (</a:t>
            </a:r>
            <a:r>
              <a:rPr lang="it-IT" sz="2200" dirty="0" err="1"/>
              <a:t>Mepa</a:t>
            </a:r>
            <a:r>
              <a:rPr lang="it-IT" sz="2200" dirty="0"/>
              <a:t>) per lo svolgimento delle procedure di acquisto di beni e servizi di importo pari o superiore a 1.000 euro e inferiore alle soglie di rilievo comunitario, secondo quanto prescritto dall’art. 1, </a:t>
            </a:r>
            <a:r>
              <a:rPr lang="it-IT" sz="2200" dirty="0" err="1"/>
              <a:t>co</a:t>
            </a:r>
            <a:r>
              <a:rPr lang="it-IT" sz="2200" dirty="0"/>
              <a:t>. 450, della legge 296/2006.</a:t>
            </a:r>
            <a:endParaRPr lang="it-IT" altLang="it-IT" sz="2200" b="1" i="1" u="sng" dirty="0">
              <a:effectLst>
                <a:outerShdw blurRad="38100" dist="38100" dir="2700000" algn="tl">
                  <a:srgbClr val="000000">
                    <a:alpha val="43137"/>
                  </a:srgbClr>
                </a:outerShdw>
              </a:effectLst>
            </a:endParaRPr>
          </a:p>
        </p:txBody>
      </p:sp>
      <p:sp>
        <p:nvSpPr>
          <p:cNvPr id="83973" name="Segnaposto piè di pagina 1"/>
          <p:cNvSpPr>
            <a:spLocks noGrp="1"/>
          </p:cNvSpPr>
          <p:nvPr>
            <p:ph type="ftr" sz="quarter" idx="10"/>
          </p:nvPr>
        </p:nvSpPr>
        <p:spPr>
          <a:noFill/>
          <a:ln>
            <a:miter lim="800000"/>
            <a:headEnd/>
            <a:tailEnd/>
          </a:ln>
        </p:spPr>
        <p:txBody>
          <a:bodyPr/>
          <a:lstStyle/>
          <a:p>
            <a:r>
              <a:rPr lang="it-IT"/>
              <a:t>A cura di Marco Magrini</a:t>
            </a:r>
          </a:p>
        </p:txBody>
      </p:sp>
      <p:sp>
        <p:nvSpPr>
          <p:cNvPr id="83974" name="Segnaposto numero diapositiva 2"/>
          <p:cNvSpPr>
            <a:spLocks noGrp="1"/>
          </p:cNvSpPr>
          <p:nvPr>
            <p:ph type="sldNum" sz="quarter" idx="11"/>
          </p:nvPr>
        </p:nvSpPr>
        <p:spPr>
          <a:noFill/>
          <a:ln>
            <a:miter lim="800000"/>
            <a:headEnd/>
            <a:tailEnd/>
          </a:ln>
        </p:spPr>
        <p:txBody>
          <a:bodyPr/>
          <a:lstStyle/>
          <a:p>
            <a:fld id="{576447D8-038A-4842-9EC1-2F9B7D0CED8B}" type="slidenum">
              <a:rPr lang="it-IT" altLang="it-IT"/>
              <a:pPr/>
              <a:t>99</a:t>
            </a:fld>
            <a:endParaRPr lang="it-IT" altLang="it-IT"/>
          </a:p>
        </p:txBody>
      </p:sp>
    </p:spTree>
  </p:cSld>
  <p:clrMapOvr>
    <a:masterClrMapping/>
  </p:clrMapOvr>
  <p:transition/>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Maple</Template>
  <TotalTime>13200</TotalTime>
  <Words>12031</Words>
  <Application>Microsoft Office PowerPoint</Application>
  <PresentationFormat>Presentazione su schermo (4:3)</PresentationFormat>
  <Paragraphs>1052</Paragraphs>
  <Slides>116</Slides>
  <Notes>1</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116</vt:i4>
      </vt:variant>
    </vt:vector>
  </HeadingPairs>
  <TitlesOfParts>
    <vt:vector size="121" baseType="lpstr">
      <vt:lpstr>Arial</vt:lpstr>
      <vt:lpstr>Arial Black</vt:lpstr>
      <vt:lpstr>Times New Roman</vt:lpstr>
      <vt:lpstr>Wingdings</vt:lpstr>
      <vt:lpstr>Pixel</vt:lpstr>
      <vt:lpstr>Nuovo Codice Contratti Pubblici  D.lgs. 50/2016: Acquisti Sotto Soglia modifiche D.lgs. 56/2017</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Paolo</dc:creator>
  <cp:lastModifiedBy>MC</cp:lastModifiedBy>
  <cp:revision>1063</cp:revision>
  <dcterms:created xsi:type="dcterms:W3CDTF">1601-01-01T00:00:00Z</dcterms:created>
  <dcterms:modified xsi:type="dcterms:W3CDTF">2017-06-16T08:15:40Z</dcterms:modified>
</cp:coreProperties>
</file>